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25" r:id="rId2"/>
    <p:sldId id="257" r:id="rId3"/>
    <p:sldId id="258" r:id="rId4"/>
    <p:sldId id="296" r:id="rId5"/>
    <p:sldId id="300" r:id="rId6"/>
    <p:sldId id="268" r:id="rId7"/>
    <p:sldId id="272" r:id="rId8"/>
    <p:sldId id="273" r:id="rId9"/>
    <p:sldId id="269" r:id="rId10"/>
    <p:sldId id="294" r:id="rId11"/>
    <p:sldId id="297" r:id="rId12"/>
    <p:sldId id="326" r:id="rId13"/>
    <p:sldId id="259" r:id="rId14"/>
    <p:sldId id="301" r:id="rId15"/>
    <p:sldId id="302" r:id="rId16"/>
    <p:sldId id="303" r:id="rId17"/>
    <p:sldId id="304" r:id="rId18"/>
    <p:sldId id="306" r:id="rId19"/>
    <p:sldId id="307" r:id="rId20"/>
    <p:sldId id="305" r:id="rId21"/>
    <p:sldId id="308" r:id="rId22"/>
    <p:sldId id="309" r:id="rId23"/>
    <p:sldId id="310" r:id="rId24"/>
    <p:sldId id="311" r:id="rId25"/>
    <p:sldId id="312" r:id="rId26"/>
    <p:sldId id="313" r:id="rId27"/>
    <p:sldId id="314" r:id="rId28"/>
    <p:sldId id="315" r:id="rId29"/>
    <p:sldId id="329" r:id="rId30"/>
    <p:sldId id="333" r:id="rId31"/>
    <p:sldId id="265" r:id="rId32"/>
    <p:sldId id="316" r:id="rId33"/>
    <p:sldId id="317" r:id="rId34"/>
    <p:sldId id="318" r:id="rId35"/>
    <p:sldId id="319" r:id="rId36"/>
    <p:sldId id="320" r:id="rId37"/>
    <p:sldId id="321" r:id="rId38"/>
    <p:sldId id="260" r:id="rId39"/>
    <p:sldId id="261" r:id="rId40"/>
    <p:sldId id="266" r:id="rId41"/>
    <p:sldId id="262" r:id="rId42"/>
    <p:sldId id="275" r:id="rId43"/>
    <p:sldId id="263" r:id="rId44"/>
    <p:sldId id="322" r:id="rId45"/>
    <p:sldId id="332" r:id="rId46"/>
    <p:sldId id="264" r:id="rId47"/>
    <p:sldId id="323" r:id="rId48"/>
    <p:sldId id="324" r:id="rId4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819" autoAdjust="0"/>
  </p:normalViewPr>
  <p:slideViewPr>
    <p:cSldViewPr snapToGrid="0">
      <p:cViewPr varScale="1">
        <p:scale>
          <a:sx n="92" d="100"/>
          <a:sy n="92" d="100"/>
        </p:scale>
        <p:origin x="12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hyperlink" Target="http://canvas.ox.ac.uk" TargetMode="Externa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ata5.xml.rels><?xml version="1.0" encoding="UTF-8" standalone="yes"?>
<Relationships xmlns="http://schemas.openxmlformats.org/package/2006/relationships"><Relationship Id="rId1" Type="http://schemas.openxmlformats.org/officeDocument/2006/relationships/hyperlink" Target="https://solo.bodleian.ox.ac.uk/" TargetMode="External"/></Relationships>
</file>

<file path=ppt/diagrams/_rels/data8.xml.rels><?xml version="1.0" encoding="UTF-8" standalone="yes"?>
<Relationships xmlns="http://schemas.openxmlformats.org/package/2006/relationships"><Relationship Id="rId1" Type="http://schemas.openxmlformats.org/officeDocument/2006/relationships/hyperlink" Target="https://www.bodleian.ox.ac.uk/services/disabled-readers" TargetMode="External"/></Relationships>
</file>

<file path=ppt/diagrams/_rels/data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hyperlink" Target="https://www.bodleian.ox.ac.uk/ask/subject-librarians" TargetMode="External"/><Relationship Id="rId1" Type="http://schemas.openxmlformats.org/officeDocument/2006/relationships/hyperlink" Target="https://www.bodleian.ox.ac.uk/collections-and-resources/recommend-a-purchase" TargetMode="Externa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2.xml.rels><?xml version="1.0" encoding="UTF-8" standalone="yes"?>
<Relationships xmlns="http://schemas.openxmlformats.org/package/2006/relationships"><Relationship Id="rId3" Type="http://schemas.openxmlformats.org/officeDocument/2006/relationships/hyperlink" Target="http://canvas.ox.ac.uk" TargetMode="External"/><Relationship Id="rId7" Type="http://schemas.openxmlformats.org/officeDocument/2006/relationships/image" Target="../media/image11.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4" Type="http://schemas.openxmlformats.org/officeDocument/2006/relationships/image" Target="../media/image19.svg"/></Relationships>
</file>

<file path=ppt/diagrams/_rels/drawing5.xml.rels><?xml version="1.0" encoding="UTF-8" standalone="yes"?>
<Relationships xmlns="http://schemas.openxmlformats.org/package/2006/relationships"><Relationship Id="rId1" Type="http://schemas.openxmlformats.org/officeDocument/2006/relationships/hyperlink" Target="https://solo.bodleian.ox.ac.uk/"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www.bodleian.ox.ac.uk/services/disabled-readers" TargetMode="External"/></Relationships>
</file>

<file path=ppt/diagrams/_rels/drawing9.xml.rels><?xml version="1.0" encoding="UTF-8" standalone="yes"?>
<Relationships xmlns="http://schemas.openxmlformats.org/package/2006/relationships"><Relationship Id="rId8" Type="http://schemas.openxmlformats.org/officeDocument/2006/relationships/hyperlink" Target="https://www.bodleian.ox.ac.uk/collections-and-resources/recommend-a-purchase" TargetMode="External"/><Relationship Id="rId3" Type="http://schemas.openxmlformats.org/officeDocument/2006/relationships/image" Target="../media/image47.png"/><Relationship Id="rId7" Type="http://schemas.openxmlformats.org/officeDocument/2006/relationships/image" Target="../media/image50.sv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49.png"/><Relationship Id="rId5" Type="http://schemas.openxmlformats.org/officeDocument/2006/relationships/hyperlink" Target="https://www.bodleian.ox.ac.uk/ask/subject-librarians" TargetMode="External"/><Relationship Id="rId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18BB1-21B2-43D1-91F5-6BA25C1574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8EBB42F-E67C-4400-92EE-7F2E1716E881}">
      <dgm:prSet/>
      <dgm:spPr/>
      <dgm:t>
        <a:bodyPr/>
        <a:lstStyle/>
        <a:p>
          <a:r>
            <a:rPr lang="en-US"/>
            <a:t>Find and access items on your reading list</a:t>
          </a:r>
        </a:p>
      </dgm:t>
    </dgm:pt>
    <dgm:pt modelId="{B2EB404C-A668-4945-AD29-FC1827D81E6C}" type="parTrans" cxnId="{6E27EAB0-DD31-4365-820B-B44ECB1BD71A}">
      <dgm:prSet/>
      <dgm:spPr/>
      <dgm:t>
        <a:bodyPr/>
        <a:lstStyle/>
        <a:p>
          <a:endParaRPr lang="en-US"/>
        </a:p>
      </dgm:t>
    </dgm:pt>
    <dgm:pt modelId="{8147323F-B7D3-4E13-9552-1B5210E14455}" type="sibTrans" cxnId="{6E27EAB0-DD31-4365-820B-B44ECB1BD71A}">
      <dgm:prSet/>
      <dgm:spPr/>
      <dgm:t>
        <a:bodyPr/>
        <a:lstStyle/>
        <a:p>
          <a:endParaRPr lang="en-US"/>
        </a:p>
      </dgm:t>
    </dgm:pt>
    <dgm:pt modelId="{C465D069-F291-4EF1-925E-B495CE41A46A}">
      <dgm:prSet/>
      <dgm:spPr/>
      <dgm:t>
        <a:bodyPr/>
        <a:lstStyle/>
        <a:p>
          <a:r>
            <a:rPr lang="en-US"/>
            <a:t>Network of the Bodleian Libraries</a:t>
          </a:r>
        </a:p>
      </dgm:t>
    </dgm:pt>
    <dgm:pt modelId="{4CC9433D-D903-405C-BD32-6DAF54BB0ED9}" type="parTrans" cxnId="{D2834395-4DC9-4364-8F27-E07C57F84F0E}">
      <dgm:prSet/>
      <dgm:spPr/>
      <dgm:t>
        <a:bodyPr/>
        <a:lstStyle/>
        <a:p>
          <a:endParaRPr lang="en-US"/>
        </a:p>
      </dgm:t>
    </dgm:pt>
    <dgm:pt modelId="{291AC0D6-4043-4850-A711-63E986330B33}" type="sibTrans" cxnId="{D2834395-4DC9-4364-8F27-E07C57F84F0E}">
      <dgm:prSet/>
      <dgm:spPr/>
      <dgm:t>
        <a:bodyPr/>
        <a:lstStyle/>
        <a:p>
          <a:endParaRPr lang="en-US"/>
        </a:p>
      </dgm:t>
    </dgm:pt>
    <dgm:pt modelId="{725BC6F2-D956-42FE-894E-CD2967766E27}">
      <dgm:prSet/>
      <dgm:spPr/>
      <dgm:t>
        <a:bodyPr/>
        <a:lstStyle/>
        <a:p>
          <a:pPr rtl="0"/>
          <a:r>
            <a:rPr lang="en-US"/>
            <a:t>Computers, </a:t>
          </a:r>
          <a:r>
            <a:rPr lang="en-US">
              <a:latin typeface="Aptos Display" panose="020F0302020204030204"/>
            </a:rPr>
            <a:t>Wi-Fi, and Print, Copy Scan facilities</a:t>
          </a:r>
          <a:endParaRPr lang="en-US"/>
        </a:p>
      </dgm:t>
    </dgm:pt>
    <dgm:pt modelId="{5D5BC87F-14DB-45B9-951B-255D1D5F89AB}" type="parTrans" cxnId="{CC7C8C73-C2FB-4494-9B26-25AD1C424F25}">
      <dgm:prSet/>
      <dgm:spPr/>
      <dgm:t>
        <a:bodyPr/>
        <a:lstStyle/>
        <a:p>
          <a:endParaRPr lang="en-US"/>
        </a:p>
      </dgm:t>
    </dgm:pt>
    <dgm:pt modelId="{13C97B1C-9DDF-4827-B250-6A06CD6477DB}" type="sibTrans" cxnId="{CC7C8C73-C2FB-4494-9B26-25AD1C424F25}">
      <dgm:prSet/>
      <dgm:spPr/>
      <dgm:t>
        <a:bodyPr/>
        <a:lstStyle/>
        <a:p>
          <a:endParaRPr lang="en-US"/>
        </a:p>
      </dgm:t>
    </dgm:pt>
    <dgm:pt modelId="{137DBDC1-5C66-40F3-9006-9526067F7FD4}">
      <dgm:prSet/>
      <dgm:spPr/>
      <dgm:t>
        <a:bodyPr/>
        <a:lstStyle/>
        <a:p>
          <a:r>
            <a:rPr lang="en-US"/>
            <a:t>Disability support</a:t>
          </a:r>
        </a:p>
      </dgm:t>
    </dgm:pt>
    <dgm:pt modelId="{899412CC-C03D-4E29-AFA4-688E33B6DD38}" type="parTrans" cxnId="{08067D07-AB54-49A0-9AA8-655EC29CDF57}">
      <dgm:prSet/>
      <dgm:spPr/>
      <dgm:t>
        <a:bodyPr/>
        <a:lstStyle/>
        <a:p>
          <a:endParaRPr lang="en-US"/>
        </a:p>
      </dgm:t>
    </dgm:pt>
    <dgm:pt modelId="{10057525-72D7-4F7C-ACCA-4F1B82683E8D}" type="sibTrans" cxnId="{08067D07-AB54-49A0-9AA8-655EC29CDF57}">
      <dgm:prSet/>
      <dgm:spPr/>
      <dgm:t>
        <a:bodyPr/>
        <a:lstStyle/>
        <a:p>
          <a:endParaRPr lang="en-US"/>
        </a:p>
      </dgm:t>
    </dgm:pt>
    <dgm:pt modelId="{66C368B9-44C3-40FE-B5F0-F303CCF02E34}">
      <dgm:prSet/>
      <dgm:spPr/>
      <dgm:t>
        <a:bodyPr/>
        <a:lstStyle/>
        <a:p>
          <a:r>
            <a:rPr lang="en-US"/>
            <a:t>Further help</a:t>
          </a:r>
        </a:p>
      </dgm:t>
    </dgm:pt>
    <dgm:pt modelId="{6F419A17-DD42-4E62-A1B3-32390BB50362}" type="parTrans" cxnId="{4EFFA98D-1412-4E6A-9885-FCE618E5CCC6}">
      <dgm:prSet/>
      <dgm:spPr/>
      <dgm:t>
        <a:bodyPr/>
        <a:lstStyle/>
        <a:p>
          <a:endParaRPr lang="en-US"/>
        </a:p>
      </dgm:t>
    </dgm:pt>
    <dgm:pt modelId="{A50234BC-10F7-4A82-91B1-5F5AB666B637}" type="sibTrans" cxnId="{4EFFA98D-1412-4E6A-9885-FCE618E5CCC6}">
      <dgm:prSet/>
      <dgm:spPr/>
      <dgm:t>
        <a:bodyPr/>
        <a:lstStyle/>
        <a:p>
          <a:endParaRPr lang="en-US"/>
        </a:p>
      </dgm:t>
    </dgm:pt>
    <dgm:pt modelId="{89226B1B-F7F8-4698-A431-4EAF1BE6EAF5}" type="pres">
      <dgm:prSet presAssocID="{A9418BB1-21B2-43D1-91F5-6BA25C1574C4}" presName="linear" presStyleCnt="0">
        <dgm:presLayoutVars>
          <dgm:animLvl val="lvl"/>
          <dgm:resizeHandles val="exact"/>
        </dgm:presLayoutVars>
      </dgm:prSet>
      <dgm:spPr/>
    </dgm:pt>
    <dgm:pt modelId="{6ED1DB7D-C130-4D04-B93F-3AEE0195E5F4}" type="pres">
      <dgm:prSet presAssocID="{D8EBB42F-E67C-4400-92EE-7F2E1716E881}" presName="parentText" presStyleLbl="node1" presStyleIdx="0" presStyleCnt="5">
        <dgm:presLayoutVars>
          <dgm:chMax val="0"/>
          <dgm:bulletEnabled val="1"/>
        </dgm:presLayoutVars>
      </dgm:prSet>
      <dgm:spPr/>
    </dgm:pt>
    <dgm:pt modelId="{E95C06B3-D2CE-4708-9A24-9FD02527BF77}" type="pres">
      <dgm:prSet presAssocID="{8147323F-B7D3-4E13-9552-1B5210E14455}" presName="spacer" presStyleCnt="0"/>
      <dgm:spPr/>
    </dgm:pt>
    <dgm:pt modelId="{360B1A1B-E350-4038-BE27-7F8FE3527339}" type="pres">
      <dgm:prSet presAssocID="{C465D069-F291-4EF1-925E-B495CE41A46A}" presName="parentText" presStyleLbl="node1" presStyleIdx="1" presStyleCnt="5">
        <dgm:presLayoutVars>
          <dgm:chMax val="0"/>
          <dgm:bulletEnabled val="1"/>
        </dgm:presLayoutVars>
      </dgm:prSet>
      <dgm:spPr/>
    </dgm:pt>
    <dgm:pt modelId="{3EBA8A64-A187-438C-A82D-1BE56403902B}" type="pres">
      <dgm:prSet presAssocID="{291AC0D6-4043-4850-A711-63E986330B33}" presName="spacer" presStyleCnt="0"/>
      <dgm:spPr/>
    </dgm:pt>
    <dgm:pt modelId="{94C7F4B1-E74B-451E-A81A-7CC8161EBC3E}" type="pres">
      <dgm:prSet presAssocID="{725BC6F2-D956-42FE-894E-CD2967766E27}" presName="parentText" presStyleLbl="node1" presStyleIdx="2" presStyleCnt="5">
        <dgm:presLayoutVars>
          <dgm:chMax val="0"/>
          <dgm:bulletEnabled val="1"/>
        </dgm:presLayoutVars>
      </dgm:prSet>
      <dgm:spPr/>
    </dgm:pt>
    <dgm:pt modelId="{78161625-21E8-475F-9C68-E7C1330CA28E}" type="pres">
      <dgm:prSet presAssocID="{13C97B1C-9DDF-4827-B250-6A06CD6477DB}" presName="spacer" presStyleCnt="0"/>
      <dgm:spPr/>
    </dgm:pt>
    <dgm:pt modelId="{54DFA4D7-C98A-491A-B3A7-37745FD76B33}" type="pres">
      <dgm:prSet presAssocID="{137DBDC1-5C66-40F3-9006-9526067F7FD4}" presName="parentText" presStyleLbl="node1" presStyleIdx="3" presStyleCnt="5">
        <dgm:presLayoutVars>
          <dgm:chMax val="0"/>
          <dgm:bulletEnabled val="1"/>
        </dgm:presLayoutVars>
      </dgm:prSet>
      <dgm:spPr/>
    </dgm:pt>
    <dgm:pt modelId="{735F8211-E9A8-4161-BCA1-1F8B5668E1CD}" type="pres">
      <dgm:prSet presAssocID="{10057525-72D7-4F7C-ACCA-4F1B82683E8D}" presName="spacer" presStyleCnt="0"/>
      <dgm:spPr/>
    </dgm:pt>
    <dgm:pt modelId="{EA7648CE-212F-47A4-8BA8-E405AACF376F}" type="pres">
      <dgm:prSet presAssocID="{66C368B9-44C3-40FE-B5F0-F303CCF02E34}" presName="parentText" presStyleLbl="node1" presStyleIdx="4" presStyleCnt="5">
        <dgm:presLayoutVars>
          <dgm:chMax val="0"/>
          <dgm:bulletEnabled val="1"/>
        </dgm:presLayoutVars>
      </dgm:prSet>
      <dgm:spPr/>
    </dgm:pt>
  </dgm:ptLst>
  <dgm:cxnLst>
    <dgm:cxn modelId="{08067D07-AB54-49A0-9AA8-655EC29CDF57}" srcId="{A9418BB1-21B2-43D1-91F5-6BA25C1574C4}" destId="{137DBDC1-5C66-40F3-9006-9526067F7FD4}" srcOrd="3" destOrd="0" parTransId="{899412CC-C03D-4E29-AFA4-688E33B6DD38}" sibTransId="{10057525-72D7-4F7C-ACCA-4F1B82683E8D}"/>
    <dgm:cxn modelId="{3C10CD11-49C5-4959-BF5B-3469070EFE11}" type="presOf" srcId="{725BC6F2-D956-42FE-894E-CD2967766E27}" destId="{94C7F4B1-E74B-451E-A81A-7CC8161EBC3E}" srcOrd="0" destOrd="0" presId="urn:microsoft.com/office/officeart/2005/8/layout/vList2"/>
    <dgm:cxn modelId="{719B3A30-095A-4B73-A553-74BFE2291EDB}" type="presOf" srcId="{A9418BB1-21B2-43D1-91F5-6BA25C1574C4}" destId="{89226B1B-F7F8-4698-A431-4EAF1BE6EAF5}" srcOrd="0" destOrd="0" presId="urn:microsoft.com/office/officeart/2005/8/layout/vList2"/>
    <dgm:cxn modelId="{836A6461-3C5D-4E50-A8D3-7454708ED0F5}" type="presOf" srcId="{66C368B9-44C3-40FE-B5F0-F303CCF02E34}" destId="{EA7648CE-212F-47A4-8BA8-E405AACF376F}" srcOrd="0" destOrd="0" presId="urn:microsoft.com/office/officeart/2005/8/layout/vList2"/>
    <dgm:cxn modelId="{08F01B69-7AA3-42C7-96C5-7D079D75EEBC}" type="presOf" srcId="{D8EBB42F-E67C-4400-92EE-7F2E1716E881}" destId="{6ED1DB7D-C130-4D04-B93F-3AEE0195E5F4}" srcOrd="0" destOrd="0" presId="urn:microsoft.com/office/officeart/2005/8/layout/vList2"/>
    <dgm:cxn modelId="{40CBB26B-B062-4D86-B196-1C7A6C97B8EC}" type="presOf" srcId="{137DBDC1-5C66-40F3-9006-9526067F7FD4}" destId="{54DFA4D7-C98A-491A-B3A7-37745FD76B33}" srcOrd="0" destOrd="0" presId="urn:microsoft.com/office/officeart/2005/8/layout/vList2"/>
    <dgm:cxn modelId="{CC7C8C73-C2FB-4494-9B26-25AD1C424F25}" srcId="{A9418BB1-21B2-43D1-91F5-6BA25C1574C4}" destId="{725BC6F2-D956-42FE-894E-CD2967766E27}" srcOrd="2" destOrd="0" parTransId="{5D5BC87F-14DB-45B9-951B-255D1D5F89AB}" sibTransId="{13C97B1C-9DDF-4827-B250-6A06CD6477DB}"/>
    <dgm:cxn modelId="{4EFFA98D-1412-4E6A-9885-FCE618E5CCC6}" srcId="{A9418BB1-21B2-43D1-91F5-6BA25C1574C4}" destId="{66C368B9-44C3-40FE-B5F0-F303CCF02E34}" srcOrd="4" destOrd="0" parTransId="{6F419A17-DD42-4E62-A1B3-32390BB50362}" sibTransId="{A50234BC-10F7-4A82-91B1-5F5AB666B637}"/>
    <dgm:cxn modelId="{D2834395-4DC9-4364-8F27-E07C57F84F0E}" srcId="{A9418BB1-21B2-43D1-91F5-6BA25C1574C4}" destId="{C465D069-F291-4EF1-925E-B495CE41A46A}" srcOrd="1" destOrd="0" parTransId="{4CC9433D-D903-405C-BD32-6DAF54BB0ED9}" sibTransId="{291AC0D6-4043-4850-A711-63E986330B33}"/>
    <dgm:cxn modelId="{B1856697-3EBA-40F5-B95C-7979CDA65147}" type="presOf" srcId="{C465D069-F291-4EF1-925E-B495CE41A46A}" destId="{360B1A1B-E350-4038-BE27-7F8FE3527339}" srcOrd="0" destOrd="0" presId="urn:microsoft.com/office/officeart/2005/8/layout/vList2"/>
    <dgm:cxn modelId="{6E27EAB0-DD31-4365-820B-B44ECB1BD71A}" srcId="{A9418BB1-21B2-43D1-91F5-6BA25C1574C4}" destId="{D8EBB42F-E67C-4400-92EE-7F2E1716E881}" srcOrd="0" destOrd="0" parTransId="{B2EB404C-A668-4945-AD29-FC1827D81E6C}" sibTransId="{8147323F-B7D3-4E13-9552-1B5210E14455}"/>
    <dgm:cxn modelId="{61A043D4-1AC3-4579-A900-9B025E490D94}" type="presParOf" srcId="{89226B1B-F7F8-4698-A431-4EAF1BE6EAF5}" destId="{6ED1DB7D-C130-4D04-B93F-3AEE0195E5F4}" srcOrd="0" destOrd="0" presId="urn:microsoft.com/office/officeart/2005/8/layout/vList2"/>
    <dgm:cxn modelId="{0B84C5A2-9CAF-4EC8-84DE-B58B9CA0B801}" type="presParOf" srcId="{89226B1B-F7F8-4698-A431-4EAF1BE6EAF5}" destId="{E95C06B3-D2CE-4708-9A24-9FD02527BF77}" srcOrd="1" destOrd="0" presId="urn:microsoft.com/office/officeart/2005/8/layout/vList2"/>
    <dgm:cxn modelId="{73BBB398-5617-4B8C-847A-DF5AEF2147A8}" type="presParOf" srcId="{89226B1B-F7F8-4698-A431-4EAF1BE6EAF5}" destId="{360B1A1B-E350-4038-BE27-7F8FE3527339}" srcOrd="2" destOrd="0" presId="urn:microsoft.com/office/officeart/2005/8/layout/vList2"/>
    <dgm:cxn modelId="{7A08D7B6-DBC7-4B9E-BA2B-7222C2B40FFE}" type="presParOf" srcId="{89226B1B-F7F8-4698-A431-4EAF1BE6EAF5}" destId="{3EBA8A64-A187-438C-A82D-1BE56403902B}" srcOrd="3" destOrd="0" presId="urn:microsoft.com/office/officeart/2005/8/layout/vList2"/>
    <dgm:cxn modelId="{93BBF101-66BE-4A76-8658-208519E9D9EF}" type="presParOf" srcId="{89226B1B-F7F8-4698-A431-4EAF1BE6EAF5}" destId="{94C7F4B1-E74B-451E-A81A-7CC8161EBC3E}" srcOrd="4" destOrd="0" presId="urn:microsoft.com/office/officeart/2005/8/layout/vList2"/>
    <dgm:cxn modelId="{69BB611F-6619-4590-BEF1-E9DD139ECB7C}" type="presParOf" srcId="{89226B1B-F7F8-4698-A431-4EAF1BE6EAF5}" destId="{78161625-21E8-475F-9C68-E7C1330CA28E}" srcOrd="5" destOrd="0" presId="urn:microsoft.com/office/officeart/2005/8/layout/vList2"/>
    <dgm:cxn modelId="{955721E5-6F73-4B92-8080-1B6E37A2D99D}" type="presParOf" srcId="{89226B1B-F7F8-4698-A431-4EAF1BE6EAF5}" destId="{54DFA4D7-C98A-491A-B3A7-37745FD76B33}" srcOrd="6" destOrd="0" presId="urn:microsoft.com/office/officeart/2005/8/layout/vList2"/>
    <dgm:cxn modelId="{2344B7D6-B27F-45ED-BB07-A980307CA085}" type="presParOf" srcId="{89226B1B-F7F8-4698-A431-4EAF1BE6EAF5}" destId="{735F8211-E9A8-4161-BCA1-1F8B5668E1CD}" srcOrd="7" destOrd="0" presId="urn:microsoft.com/office/officeart/2005/8/layout/vList2"/>
    <dgm:cxn modelId="{80D91B3E-3111-4B64-B863-88C82AE8C634}" type="presParOf" srcId="{89226B1B-F7F8-4698-A431-4EAF1BE6EAF5}" destId="{EA7648CE-212F-47A4-8BA8-E405AACF376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D4D78C-0ABD-4A61-93E6-A009CDADB30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3FD64C27-D8F6-465C-B3E7-E310AA11E4DA}">
      <dgm:prSet/>
      <dgm:spPr/>
      <dgm:t>
        <a:bodyPr/>
        <a:lstStyle/>
        <a:p>
          <a:r>
            <a:rPr lang="en-US"/>
            <a:t>Finding and accessing items on your reading list</a:t>
          </a:r>
        </a:p>
      </dgm:t>
    </dgm:pt>
    <dgm:pt modelId="{DEF0DBD6-C651-454F-B203-2D9703F0CCCD}" type="parTrans" cxnId="{0A95B5ED-4515-4044-A899-919F8A462B43}">
      <dgm:prSet/>
      <dgm:spPr/>
      <dgm:t>
        <a:bodyPr/>
        <a:lstStyle/>
        <a:p>
          <a:endParaRPr lang="en-US"/>
        </a:p>
      </dgm:t>
    </dgm:pt>
    <dgm:pt modelId="{1D80FF36-39F8-454E-9E87-289D68BC4463}" type="sibTrans" cxnId="{0A95B5ED-4515-4044-A899-919F8A462B43}">
      <dgm:prSet/>
      <dgm:spPr/>
      <dgm:t>
        <a:bodyPr/>
        <a:lstStyle/>
        <a:p>
          <a:endParaRPr lang="en-US"/>
        </a:p>
      </dgm:t>
    </dgm:pt>
    <dgm:pt modelId="{67737510-22E3-4280-BE21-D35151193E54}">
      <dgm:prSet/>
      <dgm:spPr/>
      <dgm:t>
        <a:bodyPr/>
        <a:lstStyle/>
        <a:p>
          <a:r>
            <a:rPr lang="en-US"/>
            <a:t>Network of the 26 Bodleian Libraries</a:t>
          </a:r>
        </a:p>
      </dgm:t>
    </dgm:pt>
    <dgm:pt modelId="{8DCED0B7-15E8-48E3-9971-1CF66E470B0C}" type="parTrans" cxnId="{C1937D84-EDD7-44EA-B60F-E4DA21666718}">
      <dgm:prSet/>
      <dgm:spPr/>
      <dgm:t>
        <a:bodyPr/>
        <a:lstStyle/>
        <a:p>
          <a:endParaRPr lang="en-US"/>
        </a:p>
      </dgm:t>
    </dgm:pt>
    <dgm:pt modelId="{03CD4842-CC60-4CB2-AF51-DC7E9D7D844B}" type="sibTrans" cxnId="{C1937D84-EDD7-44EA-B60F-E4DA21666718}">
      <dgm:prSet/>
      <dgm:spPr/>
      <dgm:t>
        <a:bodyPr/>
        <a:lstStyle/>
        <a:p>
          <a:endParaRPr lang="en-US"/>
        </a:p>
      </dgm:t>
    </dgm:pt>
    <dgm:pt modelId="{98634218-CCCA-4B5F-9D29-F8219E252921}">
      <dgm:prSet/>
      <dgm:spPr/>
      <dgm:t>
        <a:bodyPr/>
        <a:lstStyle/>
        <a:p>
          <a:r>
            <a:rPr lang="en-US"/>
            <a:t>Computers, Wi-Fi and PCAS</a:t>
          </a:r>
        </a:p>
      </dgm:t>
    </dgm:pt>
    <dgm:pt modelId="{BFE4A9A8-1C1D-4460-B10E-471227A9D09D}" type="parTrans" cxnId="{56B448F1-C188-4C1C-A76C-09D12AA06B28}">
      <dgm:prSet/>
      <dgm:spPr/>
      <dgm:t>
        <a:bodyPr/>
        <a:lstStyle/>
        <a:p>
          <a:endParaRPr lang="en-US"/>
        </a:p>
      </dgm:t>
    </dgm:pt>
    <dgm:pt modelId="{08012443-B52A-4826-9D40-AE95A06118D6}" type="sibTrans" cxnId="{56B448F1-C188-4C1C-A76C-09D12AA06B28}">
      <dgm:prSet/>
      <dgm:spPr/>
      <dgm:t>
        <a:bodyPr/>
        <a:lstStyle/>
        <a:p>
          <a:endParaRPr lang="en-US"/>
        </a:p>
      </dgm:t>
    </dgm:pt>
    <dgm:pt modelId="{BFD7E22E-AC4C-4B6F-9671-C1DBFB757DB9}">
      <dgm:prSet/>
      <dgm:spPr/>
      <dgm:t>
        <a:bodyPr/>
        <a:lstStyle/>
        <a:p>
          <a:r>
            <a:rPr lang="en-US"/>
            <a:t>Disability support</a:t>
          </a:r>
        </a:p>
      </dgm:t>
    </dgm:pt>
    <dgm:pt modelId="{61337439-B3CF-481F-8EBB-ABCB62B93F7C}" type="parTrans" cxnId="{2F452BF4-5860-47CF-BACF-6C168156868F}">
      <dgm:prSet/>
      <dgm:spPr/>
      <dgm:t>
        <a:bodyPr/>
        <a:lstStyle/>
        <a:p>
          <a:endParaRPr lang="en-US"/>
        </a:p>
      </dgm:t>
    </dgm:pt>
    <dgm:pt modelId="{DDED90BB-2720-45FC-85A3-0DD24243C3C4}" type="sibTrans" cxnId="{2F452BF4-5860-47CF-BACF-6C168156868F}">
      <dgm:prSet/>
      <dgm:spPr/>
      <dgm:t>
        <a:bodyPr/>
        <a:lstStyle/>
        <a:p>
          <a:endParaRPr lang="en-US"/>
        </a:p>
      </dgm:t>
    </dgm:pt>
    <dgm:pt modelId="{1F19DE50-D99D-4C30-9434-722231E61CD8}">
      <dgm:prSet/>
      <dgm:spPr/>
      <dgm:t>
        <a:bodyPr/>
        <a:lstStyle/>
        <a:p>
          <a:r>
            <a:rPr lang="en-US"/>
            <a:t>Further help</a:t>
          </a:r>
        </a:p>
      </dgm:t>
    </dgm:pt>
    <dgm:pt modelId="{1C0995B1-B3A6-4EEF-9E04-6EC7B4BF4770}" type="parTrans" cxnId="{545D1D92-39F1-4868-879C-7CD9BC78C070}">
      <dgm:prSet/>
      <dgm:spPr/>
      <dgm:t>
        <a:bodyPr/>
        <a:lstStyle/>
        <a:p>
          <a:endParaRPr lang="en-US"/>
        </a:p>
      </dgm:t>
    </dgm:pt>
    <dgm:pt modelId="{BD6861CA-04F9-42F3-B8B9-A77848B04C13}" type="sibTrans" cxnId="{545D1D92-39F1-4868-879C-7CD9BC78C070}">
      <dgm:prSet/>
      <dgm:spPr/>
      <dgm:t>
        <a:bodyPr/>
        <a:lstStyle/>
        <a:p>
          <a:endParaRPr lang="en-US"/>
        </a:p>
      </dgm:t>
    </dgm:pt>
    <dgm:pt modelId="{304ABD2A-0C2C-4EFE-B1C8-4C8E0862086F}">
      <dgm:prSet phldr="0"/>
      <dgm:spPr/>
      <dgm:t>
        <a:bodyPr/>
        <a:lstStyle/>
        <a:p>
          <a:pPr rtl="0"/>
          <a:r>
            <a:rPr lang="en-US">
              <a:latin typeface="Aptos Display" panose="020F0302020204030204"/>
            </a:rPr>
            <a:t>Scan &amp; Deliver</a:t>
          </a:r>
        </a:p>
      </dgm:t>
    </dgm:pt>
    <dgm:pt modelId="{00962581-1AC0-47D7-B1C3-9FB407D16048}" type="parTrans" cxnId="{F67F4B49-0294-405A-A81D-1DC4B7CB565B}">
      <dgm:prSet/>
      <dgm:spPr/>
    </dgm:pt>
    <dgm:pt modelId="{D4801467-C5DE-422D-9102-1903D4A83FEA}" type="sibTrans" cxnId="{F67F4B49-0294-405A-A81D-1DC4B7CB565B}">
      <dgm:prSet/>
      <dgm:spPr/>
    </dgm:pt>
    <dgm:pt modelId="{615E0111-FF19-4A65-8FA2-D95F08A35BA9}" type="pres">
      <dgm:prSet presAssocID="{30D4D78C-0ABD-4A61-93E6-A009CDADB304}" presName="vert0" presStyleCnt="0">
        <dgm:presLayoutVars>
          <dgm:dir/>
          <dgm:animOne val="branch"/>
          <dgm:animLvl val="lvl"/>
        </dgm:presLayoutVars>
      </dgm:prSet>
      <dgm:spPr/>
    </dgm:pt>
    <dgm:pt modelId="{CC3495FA-2FFB-4CFC-A467-16AE727FA76C}" type="pres">
      <dgm:prSet presAssocID="{3FD64C27-D8F6-465C-B3E7-E310AA11E4DA}" presName="thickLine" presStyleLbl="alignNode1" presStyleIdx="0" presStyleCnt="6"/>
      <dgm:spPr/>
    </dgm:pt>
    <dgm:pt modelId="{0A1EEE81-0CE9-4F80-BE59-67F4DABEF7FD}" type="pres">
      <dgm:prSet presAssocID="{3FD64C27-D8F6-465C-B3E7-E310AA11E4DA}" presName="horz1" presStyleCnt="0"/>
      <dgm:spPr/>
    </dgm:pt>
    <dgm:pt modelId="{CBCCCD85-24EC-4753-8889-9D3D85A5ED1C}" type="pres">
      <dgm:prSet presAssocID="{3FD64C27-D8F6-465C-B3E7-E310AA11E4DA}" presName="tx1" presStyleLbl="revTx" presStyleIdx="0" presStyleCnt="6"/>
      <dgm:spPr/>
    </dgm:pt>
    <dgm:pt modelId="{AB4FCBC4-99B4-4C69-835F-670F1FFAE4FD}" type="pres">
      <dgm:prSet presAssocID="{3FD64C27-D8F6-465C-B3E7-E310AA11E4DA}" presName="vert1" presStyleCnt="0"/>
      <dgm:spPr/>
    </dgm:pt>
    <dgm:pt modelId="{43EAE5F6-1FDF-4B00-A600-47EFB5C93FA8}" type="pres">
      <dgm:prSet presAssocID="{67737510-22E3-4280-BE21-D35151193E54}" presName="thickLine" presStyleLbl="alignNode1" presStyleIdx="1" presStyleCnt="6"/>
      <dgm:spPr/>
    </dgm:pt>
    <dgm:pt modelId="{BB13864B-43A6-4E4E-B210-8E026E20D2EC}" type="pres">
      <dgm:prSet presAssocID="{67737510-22E3-4280-BE21-D35151193E54}" presName="horz1" presStyleCnt="0"/>
      <dgm:spPr/>
    </dgm:pt>
    <dgm:pt modelId="{9B7BF0A7-8264-4184-A567-41E5E47045AC}" type="pres">
      <dgm:prSet presAssocID="{67737510-22E3-4280-BE21-D35151193E54}" presName="tx1" presStyleLbl="revTx" presStyleIdx="1" presStyleCnt="6"/>
      <dgm:spPr/>
    </dgm:pt>
    <dgm:pt modelId="{B9C7810F-171D-4629-9A64-7D327807E817}" type="pres">
      <dgm:prSet presAssocID="{67737510-22E3-4280-BE21-D35151193E54}" presName="vert1" presStyleCnt="0"/>
      <dgm:spPr/>
    </dgm:pt>
    <dgm:pt modelId="{62461959-BEB5-4CA8-8FF2-2C1D97109AA4}" type="pres">
      <dgm:prSet presAssocID="{98634218-CCCA-4B5F-9D29-F8219E252921}" presName="thickLine" presStyleLbl="alignNode1" presStyleIdx="2" presStyleCnt="6"/>
      <dgm:spPr/>
    </dgm:pt>
    <dgm:pt modelId="{C6088E93-DDFA-41D7-B64B-36D0285C7086}" type="pres">
      <dgm:prSet presAssocID="{98634218-CCCA-4B5F-9D29-F8219E252921}" presName="horz1" presStyleCnt="0"/>
      <dgm:spPr/>
    </dgm:pt>
    <dgm:pt modelId="{CC2999EF-A294-4EB7-8CB5-94E062AB127C}" type="pres">
      <dgm:prSet presAssocID="{98634218-CCCA-4B5F-9D29-F8219E252921}" presName="tx1" presStyleLbl="revTx" presStyleIdx="2" presStyleCnt="6"/>
      <dgm:spPr/>
    </dgm:pt>
    <dgm:pt modelId="{9CF60605-292A-456B-ABE4-EC3B99AE38CA}" type="pres">
      <dgm:prSet presAssocID="{98634218-CCCA-4B5F-9D29-F8219E252921}" presName="vert1" presStyleCnt="0"/>
      <dgm:spPr/>
    </dgm:pt>
    <dgm:pt modelId="{263744BA-1250-4478-8FD8-042B96163EA2}" type="pres">
      <dgm:prSet presAssocID="{304ABD2A-0C2C-4EFE-B1C8-4C8E0862086F}" presName="thickLine" presStyleLbl="alignNode1" presStyleIdx="3" presStyleCnt="6"/>
      <dgm:spPr/>
    </dgm:pt>
    <dgm:pt modelId="{9F3F0129-FAD7-46E3-B787-BB41BB79CE47}" type="pres">
      <dgm:prSet presAssocID="{304ABD2A-0C2C-4EFE-B1C8-4C8E0862086F}" presName="horz1" presStyleCnt="0"/>
      <dgm:spPr/>
    </dgm:pt>
    <dgm:pt modelId="{42B829D4-ADEA-4B66-92CB-BD170F2D4E97}" type="pres">
      <dgm:prSet presAssocID="{304ABD2A-0C2C-4EFE-B1C8-4C8E0862086F}" presName="tx1" presStyleLbl="revTx" presStyleIdx="3" presStyleCnt="6"/>
      <dgm:spPr/>
    </dgm:pt>
    <dgm:pt modelId="{1DB14D80-9C12-45ED-8919-AA787ABEE009}" type="pres">
      <dgm:prSet presAssocID="{304ABD2A-0C2C-4EFE-B1C8-4C8E0862086F}" presName="vert1" presStyleCnt="0"/>
      <dgm:spPr/>
    </dgm:pt>
    <dgm:pt modelId="{F3A61157-623E-46BD-AEB1-65402D0BB945}" type="pres">
      <dgm:prSet presAssocID="{BFD7E22E-AC4C-4B6F-9671-C1DBFB757DB9}" presName="thickLine" presStyleLbl="alignNode1" presStyleIdx="4" presStyleCnt="6"/>
      <dgm:spPr/>
    </dgm:pt>
    <dgm:pt modelId="{DE062790-A2FA-44A2-8AF8-50A9B3806940}" type="pres">
      <dgm:prSet presAssocID="{BFD7E22E-AC4C-4B6F-9671-C1DBFB757DB9}" presName="horz1" presStyleCnt="0"/>
      <dgm:spPr/>
    </dgm:pt>
    <dgm:pt modelId="{5F9CD89B-C49A-42C6-AE1D-6E79FC0EE7D1}" type="pres">
      <dgm:prSet presAssocID="{BFD7E22E-AC4C-4B6F-9671-C1DBFB757DB9}" presName="tx1" presStyleLbl="revTx" presStyleIdx="4" presStyleCnt="6"/>
      <dgm:spPr/>
    </dgm:pt>
    <dgm:pt modelId="{F8263980-2B8B-47C8-80E0-22BA1BE36FF4}" type="pres">
      <dgm:prSet presAssocID="{BFD7E22E-AC4C-4B6F-9671-C1DBFB757DB9}" presName="vert1" presStyleCnt="0"/>
      <dgm:spPr/>
    </dgm:pt>
    <dgm:pt modelId="{08A9F3B8-2CCB-4C2B-A6FA-03B841D52D8A}" type="pres">
      <dgm:prSet presAssocID="{1F19DE50-D99D-4C30-9434-722231E61CD8}" presName="thickLine" presStyleLbl="alignNode1" presStyleIdx="5" presStyleCnt="6"/>
      <dgm:spPr/>
    </dgm:pt>
    <dgm:pt modelId="{95B7F708-03A9-45BC-8E07-1308A33CE542}" type="pres">
      <dgm:prSet presAssocID="{1F19DE50-D99D-4C30-9434-722231E61CD8}" presName="horz1" presStyleCnt="0"/>
      <dgm:spPr/>
    </dgm:pt>
    <dgm:pt modelId="{39A8FF25-6131-43BD-85C5-5B711DA98BB0}" type="pres">
      <dgm:prSet presAssocID="{1F19DE50-D99D-4C30-9434-722231E61CD8}" presName="tx1" presStyleLbl="revTx" presStyleIdx="5" presStyleCnt="6"/>
      <dgm:spPr/>
    </dgm:pt>
    <dgm:pt modelId="{06994047-3775-4D19-BB8F-650641D60AA2}" type="pres">
      <dgm:prSet presAssocID="{1F19DE50-D99D-4C30-9434-722231E61CD8}" presName="vert1" presStyleCnt="0"/>
      <dgm:spPr/>
    </dgm:pt>
  </dgm:ptLst>
  <dgm:cxnLst>
    <dgm:cxn modelId="{CF090F05-4A1F-49BC-8BC2-941CCD3A6BE9}" type="presOf" srcId="{1F19DE50-D99D-4C30-9434-722231E61CD8}" destId="{39A8FF25-6131-43BD-85C5-5B711DA98BB0}" srcOrd="0" destOrd="0" presId="urn:microsoft.com/office/officeart/2008/layout/LinedList"/>
    <dgm:cxn modelId="{DE138D5E-2780-4C53-87CB-9CB498A60B0F}" type="presOf" srcId="{304ABD2A-0C2C-4EFE-B1C8-4C8E0862086F}" destId="{42B829D4-ADEA-4B66-92CB-BD170F2D4E97}" srcOrd="0" destOrd="0" presId="urn:microsoft.com/office/officeart/2008/layout/LinedList"/>
    <dgm:cxn modelId="{F67F4B49-0294-405A-A81D-1DC4B7CB565B}" srcId="{30D4D78C-0ABD-4A61-93E6-A009CDADB304}" destId="{304ABD2A-0C2C-4EFE-B1C8-4C8E0862086F}" srcOrd="3" destOrd="0" parTransId="{00962581-1AC0-47D7-B1C3-9FB407D16048}" sibTransId="{D4801467-C5DE-422D-9102-1903D4A83FEA}"/>
    <dgm:cxn modelId="{00C26F53-014A-43FC-A6F7-70C45FA75A2B}" type="presOf" srcId="{BFD7E22E-AC4C-4B6F-9671-C1DBFB757DB9}" destId="{5F9CD89B-C49A-42C6-AE1D-6E79FC0EE7D1}" srcOrd="0" destOrd="0" presId="urn:microsoft.com/office/officeart/2008/layout/LinedList"/>
    <dgm:cxn modelId="{90C5FE56-2844-4CFD-8ED4-AAF2311390A0}" type="presOf" srcId="{30D4D78C-0ABD-4A61-93E6-A009CDADB304}" destId="{615E0111-FF19-4A65-8FA2-D95F08A35BA9}" srcOrd="0" destOrd="0" presId="urn:microsoft.com/office/officeart/2008/layout/LinedList"/>
    <dgm:cxn modelId="{8765AA7B-0A46-4B8D-BAB9-F7597520F536}" type="presOf" srcId="{67737510-22E3-4280-BE21-D35151193E54}" destId="{9B7BF0A7-8264-4184-A567-41E5E47045AC}" srcOrd="0" destOrd="0" presId="urn:microsoft.com/office/officeart/2008/layout/LinedList"/>
    <dgm:cxn modelId="{C1937D84-EDD7-44EA-B60F-E4DA21666718}" srcId="{30D4D78C-0ABD-4A61-93E6-A009CDADB304}" destId="{67737510-22E3-4280-BE21-D35151193E54}" srcOrd="1" destOrd="0" parTransId="{8DCED0B7-15E8-48E3-9971-1CF66E470B0C}" sibTransId="{03CD4842-CC60-4CB2-AF51-DC7E9D7D844B}"/>
    <dgm:cxn modelId="{545D1D92-39F1-4868-879C-7CD9BC78C070}" srcId="{30D4D78C-0ABD-4A61-93E6-A009CDADB304}" destId="{1F19DE50-D99D-4C30-9434-722231E61CD8}" srcOrd="5" destOrd="0" parTransId="{1C0995B1-B3A6-4EEF-9E04-6EC7B4BF4770}" sibTransId="{BD6861CA-04F9-42F3-B8B9-A77848B04C13}"/>
    <dgm:cxn modelId="{D61CD8B0-2D11-4D20-9736-24C92F58B083}" type="presOf" srcId="{3FD64C27-D8F6-465C-B3E7-E310AA11E4DA}" destId="{CBCCCD85-24EC-4753-8889-9D3D85A5ED1C}" srcOrd="0" destOrd="0" presId="urn:microsoft.com/office/officeart/2008/layout/LinedList"/>
    <dgm:cxn modelId="{39D074DA-90A3-4888-85E1-7AAD9D0EB9FB}" type="presOf" srcId="{98634218-CCCA-4B5F-9D29-F8219E252921}" destId="{CC2999EF-A294-4EB7-8CB5-94E062AB127C}" srcOrd="0" destOrd="0" presId="urn:microsoft.com/office/officeart/2008/layout/LinedList"/>
    <dgm:cxn modelId="{0A95B5ED-4515-4044-A899-919F8A462B43}" srcId="{30D4D78C-0ABD-4A61-93E6-A009CDADB304}" destId="{3FD64C27-D8F6-465C-B3E7-E310AA11E4DA}" srcOrd="0" destOrd="0" parTransId="{DEF0DBD6-C651-454F-B203-2D9703F0CCCD}" sibTransId="{1D80FF36-39F8-454E-9E87-289D68BC4463}"/>
    <dgm:cxn modelId="{56B448F1-C188-4C1C-A76C-09D12AA06B28}" srcId="{30D4D78C-0ABD-4A61-93E6-A009CDADB304}" destId="{98634218-CCCA-4B5F-9D29-F8219E252921}" srcOrd="2" destOrd="0" parTransId="{BFE4A9A8-1C1D-4460-B10E-471227A9D09D}" sibTransId="{08012443-B52A-4826-9D40-AE95A06118D6}"/>
    <dgm:cxn modelId="{2F452BF4-5860-47CF-BACF-6C168156868F}" srcId="{30D4D78C-0ABD-4A61-93E6-A009CDADB304}" destId="{BFD7E22E-AC4C-4B6F-9671-C1DBFB757DB9}" srcOrd="4" destOrd="0" parTransId="{61337439-B3CF-481F-8EBB-ABCB62B93F7C}" sibTransId="{DDED90BB-2720-45FC-85A3-0DD24243C3C4}"/>
    <dgm:cxn modelId="{1225D004-D854-4DAA-AD2A-176D9CC924A5}" type="presParOf" srcId="{615E0111-FF19-4A65-8FA2-D95F08A35BA9}" destId="{CC3495FA-2FFB-4CFC-A467-16AE727FA76C}" srcOrd="0" destOrd="0" presId="urn:microsoft.com/office/officeart/2008/layout/LinedList"/>
    <dgm:cxn modelId="{21F1E72F-8DD3-4D88-BAE8-72F4EFD42F01}" type="presParOf" srcId="{615E0111-FF19-4A65-8FA2-D95F08A35BA9}" destId="{0A1EEE81-0CE9-4F80-BE59-67F4DABEF7FD}" srcOrd="1" destOrd="0" presId="urn:microsoft.com/office/officeart/2008/layout/LinedList"/>
    <dgm:cxn modelId="{32EC9756-E97A-4E90-8DA1-0DB56FCF5748}" type="presParOf" srcId="{0A1EEE81-0CE9-4F80-BE59-67F4DABEF7FD}" destId="{CBCCCD85-24EC-4753-8889-9D3D85A5ED1C}" srcOrd="0" destOrd="0" presId="urn:microsoft.com/office/officeart/2008/layout/LinedList"/>
    <dgm:cxn modelId="{C78C2F55-06B5-4F87-A884-599510A391FD}" type="presParOf" srcId="{0A1EEE81-0CE9-4F80-BE59-67F4DABEF7FD}" destId="{AB4FCBC4-99B4-4C69-835F-670F1FFAE4FD}" srcOrd="1" destOrd="0" presId="urn:microsoft.com/office/officeart/2008/layout/LinedList"/>
    <dgm:cxn modelId="{25127CC8-F7C5-4501-951A-38C15FE3432F}" type="presParOf" srcId="{615E0111-FF19-4A65-8FA2-D95F08A35BA9}" destId="{43EAE5F6-1FDF-4B00-A600-47EFB5C93FA8}" srcOrd="2" destOrd="0" presId="urn:microsoft.com/office/officeart/2008/layout/LinedList"/>
    <dgm:cxn modelId="{81D99E2A-5234-4FD5-8391-5A12FCA7FFAF}" type="presParOf" srcId="{615E0111-FF19-4A65-8FA2-D95F08A35BA9}" destId="{BB13864B-43A6-4E4E-B210-8E026E20D2EC}" srcOrd="3" destOrd="0" presId="urn:microsoft.com/office/officeart/2008/layout/LinedList"/>
    <dgm:cxn modelId="{0E337C50-E038-40DB-9CE9-1449014049FE}" type="presParOf" srcId="{BB13864B-43A6-4E4E-B210-8E026E20D2EC}" destId="{9B7BF0A7-8264-4184-A567-41E5E47045AC}" srcOrd="0" destOrd="0" presId="urn:microsoft.com/office/officeart/2008/layout/LinedList"/>
    <dgm:cxn modelId="{10EA2101-0E4F-4BC2-B07E-B45C0300E08A}" type="presParOf" srcId="{BB13864B-43A6-4E4E-B210-8E026E20D2EC}" destId="{B9C7810F-171D-4629-9A64-7D327807E817}" srcOrd="1" destOrd="0" presId="urn:microsoft.com/office/officeart/2008/layout/LinedList"/>
    <dgm:cxn modelId="{0275FF30-3970-4E51-89E5-094945D96F3E}" type="presParOf" srcId="{615E0111-FF19-4A65-8FA2-D95F08A35BA9}" destId="{62461959-BEB5-4CA8-8FF2-2C1D97109AA4}" srcOrd="4" destOrd="0" presId="urn:microsoft.com/office/officeart/2008/layout/LinedList"/>
    <dgm:cxn modelId="{69F45178-0C8F-4CA5-A23F-B5B26C13ED48}" type="presParOf" srcId="{615E0111-FF19-4A65-8FA2-D95F08A35BA9}" destId="{C6088E93-DDFA-41D7-B64B-36D0285C7086}" srcOrd="5" destOrd="0" presId="urn:microsoft.com/office/officeart/2008/layout/LinedList"/>
    <dgm:cxn modelId="{AE1D17EE-1835-4D5F-820F-B132859463DB}" type="presParOf" srcId="{C6088E93-DDFA-41D7-B64B-36D0285C7086}" destId="{CC2999EF-A294-4EB7-8CB5-94E062AB127C}" srcOrd="0" destOrd="0" presId="urn:microsoft.com/office/officeart/2008/layout/LinedList"/>
    <dgm:cxn modelId="{FD769A45-C1AE-4C0B-81CE-A9037F6410F9}" type="presParOf" srcId="{C6088E93-DDFA-41D7-B64B-36D0285C7086}" destId="{9CF60605-292A-456B-ABE4-EC3B99AE38CA}" srcOrd="1" destOrd="0" presId="urn:microsoft.com/office/officeart/2008/layout/LinedList"/>
    <dgm:cxn modelId="{ECCB3632-CDE5-4618-BF3D-C3F03A8A8423}" type="presParOf" srcId="{615E0111-FF19-4A65-8FA2-D95F08A35BA9}" destId="{263744BA-1250-4478-8FD8-042B96163EA2}" srcOrd="6" destOrd="0" presId="urn:microsoft.com/office/officeart/2008/layout/LinedList"/>
    <dgm:cxn modelId="{ED79BBCE-989D-4A49-9F78-9B8E85F2D209}" type="presParOf" srcId="{615E0111-FF19-4A65-8FA2-D95F08A35BA9}" destId="{9F3F0129-FAD7-46E3-B787-BB41BB79CE47}" srcOrd="7" destOrd="0" presId="urn:microsoft.com/office/officeart/2008/layout/LinedList"/>
    <dgm:cxn modelId="{474EBE76-B0C4-43FF-8A1F-02785278DEE6}" type="presParOf" srcId="{9F3F0129-FAD7-46E3-B787-BB41BB79CE47}" destId="{42B829D4-ADEA-4B66-92CB-BD170F2D4E97}" srcOrd="0" destOrd="0" presId="urn:microsoft.com/office/officeart/2008/layout/LinedList"/>
    <dgm:cxn modelId="{4FADB9CC-45D5-405C-9799-9748F7E48776}" type="presParOf" srcId="{9F3F0129-FAD7-46E3-B787-BB41BB79CE47}" destId="{1DB14D80-9C12-45ED-8919-AA787ABEE009}" srcOrd="1" destOrd="0" presId="urn:microsoft.com/office/officeart/2008/layout/LinedList"/>
    <dgm:cxn modelId="{4C25A575-D7A7-4021-B30F-23A0614305C4}" type="presParOf" srcId="{615E0111-FF19-4A65-8FA2-D95F08A35BA9}" destId="{F3A61157-623E-46BD-AEB1-65402D0BB945}" srcOrd="8" destOrd="0" presId="urn:microsoft.com/office/officeart/2008/layout/LinedList"/>
    <dgm:cxn modelId="{8E685AE3-6C02-4E64-B64E-90A71333C025}" type="presParOf" srcId="{615E0111-FF19-4A65-8FA2-D95F08A35BA9}" destId="{DE062790-A2FA-44A2-8AF8-50A9B3806940}" srcOrd="9" destOrd="0" presId="urn:microsoft.com/office/officeart/2008/layout/LinedList"/>
    <dgm:cxn modelId="{8C23109B-A6CA-4019-B348-92EB44D95A20}" type="presParOf" srcId="{DE062790-A2FA-44A2-8AF8-50A9B3806940}" destId="{5F9CD89B-C49A-42C6-AE1D-6E79FC0EE7D1}" srcOrd="0" destOrd="0" presId="urn:microsoft.com/office/officeart/2008/layout/LinedList"/>
    <dgm:cxn modelId="{853BF378-6B2B-4E74-873A-46264262F4DF}" type="presParOf" srcId="{DE062790-A2FA-44A2-8AF8-50A9B3806940}" destId="{F8263980-2B8B-47C8-80E0-22BA1BE36FF4}" srcOrd="1" destOrd="0" presId="urn:microsoft.com/office/officeart/2008/layout/LinedList"/>
    <dgm:cxn modelId="{A0AE8B8A-4DA7-478D-B789-FD03B3B15AE1}" type="presParOf" srcId="{615E0111-FF19-4A65-8FA2-D95F08A35BA9}" destId="{08A9F3B8-2CCB-4C2B-A6FA-03B841D52D8A}" srcOrd="10" destOrd="0" presId="urn:microsoft.com/office/officeart/2008/layout/LinedList"/>
    <dgm:cxn modelId="{44CC7AE8-249E-458E-8701-1098490A1B1E}" type="presParOf" srcId="{615E0111-FF19-4A65-8FA2-D95F08A35BA9}" destId="{95B7F708-03A9-45BC-8E07-1308A33CE542}" srcOrd="11" destOrd="0" presId="urn:microsoft.com/office/officeart/2008/layout/LinedList"/>
    <dgm:cxn modelId="{F5DA07EB-A74B-48A8-BF7F-268BCC7F1226}" type="presParOf" srcId="{95B7F708-03A9-45BC-8E07-1308A33CE542}" destId="{39A8FF25-6131-43BD-85C5-5B711DA98BB0}" srcOrd="0" destOrd="0" presId="urn:microsoft.com/office/officeart/2008/layout/LinedList"/>
    <dgm:cxn modelId="{C8326176-164F-487C-9FA1-2AFBABF07B96}" type="presParOf" srcId="{95B7F708-03A9-45BC-8E07-1308A33CE542}" destId="{06994047-3775-4D19-BB8F-650641D60AA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720CB9-1A5A-424D-8B3D-B6B8761E939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pt>
    <dgm:pt modelId="{E8DEC890-4F1C-49B5-A82A-DBDA77FA7A8B}">
      <dgm:prSet phldrT="[Text]" phldr="0"/>
      <dgm:spPr/>
      <dgm:t>
        <a:bodyPr/>
        <a:lstStyle/>
        <a:p>
          <a:pPr rtl="0">
            <a:lnSpc>
              <a:spcPct val="100000"/>
            </a:lnSpc>
          </a:pPr>
          <a:r>
            <a:rPr lang="en-US">
              <a:latin typeface="Aptos Display" panose="020F0302020204030204"/>
            </a:rPr>
            <a:t>Amy accesses her course on Canvas via </a:t>
          </a:r>
          <a:r>
            <a:rPr lang="en-US">
              <a:latin typeface="Aptos Display" panose="020F0302020204030204"/>
              <a:hlinkClick xmlns:r="http://schemas.openxmlformats.org/officeDocument/2006/relationships" r:id="rId1"/>
            </a:rPr>
            <a:t>canvas.ox.ac.uk</a:t>
          </a:r>
        </a:p>
      </dgm:t>
    </dgm:pt>
    <dgm:pt modelId="{DA2FDD2C-A959-449B-BD80-1F614803BFDF}" type="parTrans" cxnId="{4978C4D0-CCC9-43D8-ABB1-1C807D12E866}">
      <dgm:prSet/>
      <dgm:spPr/>
    </dgm:pt>
    <dgm:pt modelId="{1DA9513F-9464-43CC-BC05-B6993EBB46A1}" type="sibTrans" cxnId="{4978C4D0-CCC9-43D8-ABB1-1C807D12E866}">
      <dgm:prSet/>
      <dgm:spPr/>
      <dgm:t>
        <a:bodyPr/>
        <a:lstStyle/>
        <a:p>
          <a:endParaRPr lang="en-US"/>
        </a:p>
      </dgm:t>
    </dgm:pt>
    <dgm:pt modelId="{B963B097-F256-4A18-B92A-8C817C338C17}">
      <dgm:prSet phldrT="[Text]" phldr="0"/>
      <dgm:spPr/>
      <dgm:t>
        <a:bodyPr/>
        <a:lstStyle/>
        <a:p>
          <a:pPr>
            <a:lnSpc>
              <a:spcPct val="100000"/>
            </a:lnSpc>
          </a:pPr>
          <a:r>
            <a:rPr lang="en-US">
              <a:latin typeface="Aptos Display" panose="020F0302020204030204"/>
            </a:rPr>
            <a:t>And opens her ORLO reading list</a:t>
          </a:r>
          <a:endParaRPr lang="en-US"/>
        </a:p>
      </dgm:t>
    </dgm:pt>
    <dgm:pt modelId="{9FE476FC-27F3-48EE-A492-7FFAF6DC1270}" type="parTrans" cxnId="{F31DFA93-C715-4A57-9881-C1EBB1DB4F37}">
      <dgm:prSet/>
      <dgm:spPr/>
    </dgm:pt>
    <dgm:pt modelId="{F2CD9956-9C52-4806-A850-F978C047A3C2}" type="sibTrans" cxnId="{F31DFA93-C715-4A57-9881-C1EBB1DB4F37}">
      <dgm:prSet/>
      <dgm:spPr/>
      <dgm:t>
        <a:bodyPr/>
        <a:lstStyle/>
        <a:p>
          <a:endParaRPr lang="en-US"/>
        </a:p>
      </dgm:t>
    </dgm:pt>
    <dgm:pt modelId="{B6D16845-ADA6-4020-A5FE-BCD7A9C42D9D}">
      <dgm:prSet phldr="0"/>
      <dgm:spPr/>
      <dgm:t>
        <a:bodyPr/>
        <a:lstStyle/>
        <a:p>
          <a:pPr>
            <a:lnSpc>
              <a:spcPct val="100000"/>
            </a:lnSpc>
          </a:pPr>
          <a:r>
            <a:rPr lang="en-US">
              <a:latin typeface="Aptos Display" panose="020F0302020204030204"/>
            </a:rPr>
            <a:t>Signs on with her Single Sign On (SSO) credentials</a:t>
          </a:r>
          <a:endParaRPr lang="en-US"/>
        </a:p>
      </dgm:t>
    </dgm:pt>
    <dgm:pt modelId="{7B816983-BD0E-4CB4-A10C-670617DC56DD}" type="parTrans" cxnId="{4075B68F-DC93-4C0E-A012-6D881CC46809}">
      <dgm:prSet/>
      <dgm:spPr/>
    </dgm:pt>
    <dgm:pt modelId="{F9D61879-30C1-4C88-B816-0900E30188DB}" type="sibTrans" cxnId="{4075B68F-DC93-4C0E-A012-6D881CC46809}">
      <dgm:prSet/>
      <dgm:spPr/>
      <dgm:t>
        <a:bodyPr/>
        <a:lstStyle/>
        <a:p>
          <a:endParaRPr lang="en-US"/>
        </a:p>
      </dgm:t>
    </dgm:pt>
    <dgm:pt modelId="{A2642083-21B1-43B3-A321-23E2424A42DD}" type="pres">
      <dgm:prSet presAssocID="{DA720CB9-1A5A-424D-8B3D-B6B8761E9395}" presName="root" presStyleCnt="0">
        <dgm:presLayoutVars>
          <dgm:dir/>
          <dgm:resizeHandles val="exact"/>
        </dgm:presLayoutVars>
      </dgm:prSet>
      <dgm:spPr/>
    </dgm:pt>
    <dgm:pt modelId="{2ACB909D-01D0-473B-904F-875B6E0545C0}" type="pres">
      <dgm:prSet presAssocID="{E8DEC890-4F1C-49B5-A82A-DBDA77FA7A8B}" presName="compNode" presStyleCnt="0"/>
      <dgm:spPr/>
    </dgm:pt>
    <dgm:pt modelId="{C17EACC2-8950-458E-BF74-FACAC109F52B}" type="pres">
      <dgm:prSet presAssocID="{E8DEC890-4F1C-49B5-A82A-DBDA77FA7A8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arker"/>
        </a:ext>
      </dgm:extLst>
    </dgm:pt>
    <dgm:pt modelId="{E2C9D455-6A5B-47FC-A3E6-F82EC3BD18C6}" type="pres">
      <dgm:prSet presAssocID="{E8DEC890-4F1C-49B5-A82A-DBDA77FA7A8B}" presName="spaceRect" presStyleCnt="0"/>
      <dgm:spPr/>
    </dgm:pt>
    <dgm:pt modelId="{4008FAAF-F693-4136-8D1E-DFC506BE1C70}" type="pres">
      <dgm:prSet presAssocID="{E8DEC890-4F1C-49B5-A82A-DBDA77FA7A8B}" presName="textRect" presStyleLbl="revTx" presStyleIdx="0" presStyleCnt="3">
        <dgm:presLayoutVars>
          <dgm:chMax val="1"/>
          <dgm:chPref val="1"/>
        </dgm:presLayoutVars>
      </dgm:prSet>
      <dgm:spPr/>
    </dgm:pt>
    <dgm:pt modelId="{77D37F53-DE20-4D55-BAAF-EDC646235A48}" type="pres">
      <dgm:prSet presAssocID="{1DA9513F-9464-43CC-BC05-B6993EBB46A1}" presName="sibTrans" presStyleCnt="0"/>
      <dgm:spPr/>
    </dgm:pt>
    <dgm:pt modelId="{5400FB3B-D5DD-40B3-9CFE-83A29EBB02FF}" type="pres">
      <dgm:prSet presAssocID="{B6D16845-ADA6-4020-A5FE-BCD7A9C42D9D}" presName="compNode" presStyleCnt="0"/>
      <dgm:spPr/>
    </dgm:pt>
    <dgm:pt modelId="{E8E5B3B4-00FE-4061-B4D6-6C0FE0A67063}" type="pres">
      <dgm:prSet presAssocID="{B6D16845-ADA6-4020-A5FE-BCD7A9C42D9D}"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encil"/>
        </a:ext>
      </dgm:extLst>
    </dgm:pt>
    <dgm:pt modelId="{442C0CBE-A483-4BDF-A71E-9E148FA83272}" type="pres">
      <dgm:prSet presAssocID="{B6D16845-ADA6-4020-A5FE-BCD7A9C42D9D}" presName="spaceRect" presStyleCnt="0"/>
      <dgm:spPr/>
    </dgm:pt>
    <dgm:pt modelId="{9E014127-B560-42D0-94A7-111A42C48F1A}" type="pres">
      <dgm:prSet presAssocID="{B6D16845-ADA6-4020-A5FE-BCD7A9C42D9D}" presName="textRect" presStyleLbl="revTx" presStyleIdx="1" presStyleCnt="3">
        <dgm:presLayoutVars>
          <dgm:chMax val="1"/>
          <dgm:chPref val="1"/>
        </dgm:presLayoutVars>
      </dgm:prSet>
      <dgm:spPr/>
    </dgm:pt>
    <dgm:pt modelId="{460CD37E-98BE-450B-AC8E-DE09225795E2}" type="pres">
      <dgm:prSet presAssocID="{F9D61879-30C1-4C88-B816-0900E30188DB}" presName="sibTrans" presStyleCnt="0"/>
      <dgm:spPr/>
    </dgm:pt>
    <dgm:pt modelId="{314E3BB3-4A0D-41CF-B29B-0C0ADE5B7D00}" type="pres">
      <dgm:prSet presAssocID="{B963B097-F256-4A18-B92A-8C817C338C17}" presName="compNode" presStyleCnt="0"/>
      <dgm:spPr/>
    </dgm:pt>
    <dgm:pt modelId="{16320B5E-2603-4BDB-83E9-A2BC5F9883AF}" type="pres">
      <dgm:prSet presAssocID="{B963B097-F256-4A18-B92A-8C817C338C17}"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Diploma"/>
        </a:ext>
      </dgm:extLst>
    </dgm:pt>
    <dgm:pt modelId="{45EA2664-2BF4-4FFD-8A7B-CEBA7DBC5092}" type="pres">
      <dgm:prSet presAssocID="{B963B097-F256-4A18-B92A-8C817C338C17}" presName="spaceRect" presStyleCnt="0"/>
      <dgm:spPr/>
    </dgm:pt>
    <dgm:pt modelId="{BF501A47-5EB5-4831-B1A9-C72730D008D7}" type="pres">
      <dgm:prSet presAssocID="{B963B097-F256-4A18-B92A-8C817C338C17}" presName="textRect" presStyleLbl="revTx" presStyleIdx="2" presStyleCnt="3">
        <dgm:presLayoutVars>
          <dgm:chMax val="1"/>
          <dgm:chPref val="1"/>
        </dgm:presLayoutVars>
      </dgm:prSet>
      <dgm:spPr/>
    </dgm:pt>
  </dgm:ptLst>
  <dgm:cxnLst>
    <dgm:cxn modelId="{09D8E513-8FC4-4E57-B7CA-7D227B78EFD3}" type="presOf" srcId="{B963B097-F256-4A18-B92A-8C817C338C17}" destId="{BF501A47-5EB5-4831-B1A9-C72730D008D7}" srcOrd="0" destOrd="0" presId="urn:microsoft.com/office/officeart/2018/2/layout/IconLabelList"/>
    <dgm:cxn modelId="{AA2C1F3A-83A3-4888-987C-3F21CA5CE296}" type="presOf" srcId="{E8DEC890-4F1C-49B5-A82A-DBDA77FA7A8B}" destId="{4008FAAF-F693-4136-8D1E-DFC506BE1C70}" srcOrd="0" destOrd="0" presId="urn:microsoft.com/office/officeart/2018/2/layout/IconLabelList"/>
    <dgm:cxn modelId="{88AFA55D-0490-4C4B-A900-8A2FC6FC202A}" type="presOf" srcId="{DA720CB9-1A5A-424D-8B3D-B6B8761E9395}" destId="{A2642083-21B1-43B3-A321-23E2424A42DD}" srcOrd="0" destOrd="0" presId="urn:microsoft.com/office/officeart/2018/2/layout/IconLabelList"/>
    <dgm:cxn modelId="{9F00847D-52EC-49CD-8373-F1F165AFCDEA}" type="presOf" srcId="{B6D16845-ADA6-4020-A5FE-BCD7A9C42D9D}" destId="{9E014127-B560-42D0-94A7-111A42C48F1A}" srcOrd="0" destOrd="0" presId="urn:microsoft.com/office/officeart/2018/2/layout/IconLabelList"/>
    <dgm:cxn modelId="{4075B68F-DC93-4C0E-A012-6D881CC46809}" srcId="{DA720CB9-1A5A-424D-8B3D-B6B8761E9395}" destId="{B6D16845-ADA6-4020-A5FE-BCD7A9C42D9D}" srcOrd="1" destOrd="0" parTransId="{7B816983-BD0E-4CB4-A10C-670617DC56DD}" sibTransId="{F9D61879-30C1-4C88-B816-0900E30188DB}"/>
    <dgm:cxn modelId="{F31DFA93-C715-4A57-9881-C1EBB1DB4F37}" srcId="{DA720CB9-1A5A-424D-8B3D-B6B8761E9395}" destId="{B963B097-F256-4A18-B92A-8C817C338C17}" srcOrd="2" destOrd="0" parTransId="{9FE476FC-27F3-48EE-A492-7FFAF6DC1270}" sibTransId="{F2CD9956-9C52-4806-A850-F978C047A3C2}"/>
    <dgm:cxn modelId="{4978C4D0-CCC9-43D8-ABB1-1C807D12E866}" srcId="{DA720CB9-1A5A-424D-8B3D-B6B8761E9395}" destId="{E8DEC890-4F1C-49B5-A82A-DBDA77FA7A8B}" srcOrd="0" destOrd="0" parTransId="{DA2FDD2C-A959-449B-BD80-1F614803BFDF}" sibTransId="{1DA9513F-9464-43CC-BC05-B6993EBB46A1}"/>
    <dgm:cxn modelId="{305D6561-33FF-4566-B97F-1CC061202E32}" type="presParOf" srcId="{A2642083-21B1-43B3-A321-23E2424A42DD}" destId="{2ACB909D-01D0-473B-904F-875B6E0545C0}" srcOrd="0" destOrd="0" presId="urn:microsoft.com/office/officeart/2018/2/layout/IconLabelList"/>
    <dgm:cxn modelId="{646E5F5A-35DE-4C9A-95F5-BBDBE6DDE2AE}" type="presParOf" srcId="{2ACB909D-01D0-473B-904F-875B6E0545C0}" destId="{C17EACC2-8950-458E-BF74-FACAC109F52B}" srcOrd="0" destOrd="0" presId="urn:microsoft.com/office/officeart/2018/2/layout/IconLabelList"/>
    <dgm:cxn modelId="{32043123-42F0-469F-967D-84A2D3042C51}" type="presParOf" srcId="{2ACB909D-01D0-473B-904F-875B6E0545C0}" destId="{E2C9D455-6A5B-47FC-A3E6-F82EC3BD18C6}" srcOrd="1" destOrd="0" presId="urn:microsoft.com/office/officeart/2018/2/layout/IconLabelList"/>
    <dgm:cxn modelId="{EAF5E21F-2761-47CE-9BC5-2883BE2A71E9}" type="presParOf" srcId="{2ACB909D-01D0-473B-904F-875B6E0545C0}" destId="{4008FAAF-F693-4136-8D1E-DFC506BE1C70}" srcOrd="2" destOrd="0" presId="urn:microsoft.com/office/officeart/2018/2/layout/IconLabelList"/>
    <dgm:cxn modelId="{F4A44170-3985-4642-A434-1996563A43CC}" type="presParOf" srcId="{A2642083-21B1-43B3-A321-23E2424A42DD}" destId="{77D37F53-DE20-4D55-BAAF-EDC646235A48}" srcOrd="1" destOrd="0" presId="urn:microsoft.com/office/officeart/2018/2/layout/IconLabelList"/>
    <dgm:cxn modelId="{954249B8-03EC-48AE-A523-05A6329DC3CB}" type="presParOf" srcId="{A2642083-21B1-43B3-A321-23E2424A42DD}" destId="{5400FB3B-D5DD-40B3-9CFE-83A29EBB02FF}" srcOrd="2" destOrd="0" presId="urn:microsoft.com/office/officeart/2018/2/layout/IconLabelList"/>
    <dgm:cxn modelId="{F340D611-5EF2-4BE2-9C83-F0C8F5D4DC52}" type="presParOf" srcId="{5400FB3B-D5DD-40B3-9CFE-83A29EBB02FF}" destId="{E8E5B3B4-00FE-4061-B4D6-6C0FE0A67063}" srcOrd="0" destOrd="0" presId="urn:microsoft.com/office/officeart/2018/2/layout/IconLabelList"/>
    <dgm:cxn modelId="{D3B520C4-E95C-4CF8-B0D4-E37B681B31EF}" type="presParOf" srcId="{5400FB3B-D5DD-40B3-9CFE-83A29EBB02FF}" destId="{442C0CBE-A483-4BDF-A71E-9E148FA83272}" srcOrd="1" destOrd="0" presId="urn:microsoft.com/office/officeart/2018/2/layout/IconLabelList"/>
    <dgm:cxn modelId="{627D778A-2D5E-45B3-992B-1270CB801E49}" type="presParOf" srcId="{5400FB3B-D5DD-40B3-9CFE-83A29EBB02FF}" destId="{9E014127-B560-42D0-94A7-111A42C48F1A}" srcOrd="2" destOrd="0" presId="urn:microsoft.com/office/officeart/2018/2/layout/IconLabelList"/>
    <dgm:cxn modelId="{E4BCC226-1B38-461A-81BC-3EF2BFF44BD6}" type="presParOf" srcId="{A2642083-21B1-43B3-A321-23E2424A42DD}" destId="{460CD37E-98BE-450B-AC8E-DE09225795E2}" srcOrd="3" destOrd="0" presId="urn:microsoft.com/office/officeart/2018/2/layout/IconLabelList"/>
    <dgm:cxn modelId="{F3CEBA4E-7177-4CAE-BA13-4BD36A31603E}" type="presParOf" srcId="{A2642083-21B1-43B3-A321-23E2424A42DD}" destId="{314E3BB3-4A0D-41CF-B29B-0C0ADE5B7D00}" srcOrd="4" destOrd="0" presId="urn:microsoft.com/office/officeart/2018/2/layout/IconLabelList"/>
    <dgm:cxn modelId="{8CAD106A-EF16-4BB5-81C4-C3325BE80B35}" type="presParOf" srcId="{314E3BB3-4A0D-41CF-B29B-0C0ADE5B7D00}" destId="{16320B5E-2603-4BDB-83E9-A2BC5F9883AF}" srcOrd="0" destOrd="0" presId="urn:microsoft.com/office/officeart/2018/2/layout/IconLabelList"/>
    <dgm:cxn modelId="{FB91F870-6E16-4A38-A155-2CD2080F00B0}" type="presParOf" srcId="{314E3BB3-4A0D-41CF-B29B-0C0ADE5B7D00}" destId="{45EA2664-2BF4-4FFD-8A7B-CEBA7DBC5092}" srcOrd="1" destOrd="0" presId="urn:microsoft.com/office/officeart/2018/2/layout/IconLabelList"/>
    <dgm:cxn modelId="{29E49148-25CA-41B2-B9F5-905728E1503D}" type="presParOf" srcId="{314E3BB3-4A0D-41CF-B29B-0C0ADE5B7D00}" destId="{BF501A47-5EB5-4831-B1A9-C72730D008D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3F079C-4291-4F4F-827E-49659B2BA34D}"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06FA743-0DBB-456B-83C4-F4BB44B71E65}">
      <dgm:prSet/>
      <dgm:spPr/>
      <dgm:t>
        <a:bodyPr/>
        <a:lstStyle/>
        <a:p>
          <a:r>
            <a:rPr lang="en-GB"/>
            <a:t>Amy can now download the chapter on her device</a:t>
          </a:r>
          <a:endParaRPr lang="en-US"/>
        </a:p>
      </dgm:t>
    </dgm:pt>
    <dgm:pt modelId="{C0584C82-4347-4D58-97A3-410DF25E90DA}" type="parTrans" cxnId="{E490147E-4D3D-4DE4-BCE1-DA5AF6F396D6}">
      <dgm:prSet/>
      <dgm:spPr/>
      <dgm:t>
        <a:bodyPr/>
        <a:lstStyle/>
        <a:p>
          <a:endParaRPr lang="en-US"/>
        </a:p>
      </dgm:t>
    </dgm:pt>
    <dgm:pt modelId="{D40B1428-0BA8-4EFF-9A74-5C83A443207A}" type="sibTrans" cxnId="{E490147E-4D3D-4DE4-BCE1-DA5AF6F396D6}">
      <dgm:prSet/>
      <dgm:spPr/>
      <dgm:t>
        <a:bodyPr/>
        <a:lstStyle/>
        <a:p>
          <a:endParaRPr lang="en-US"/>
        </a:p>
      </dgm:t>
    </dgm:pt>
    <dgm:pt modelId="{2E1DCC2A-9D41-49E7-BDFD-C0DEC5BF0B62}">
      <dgm:prSet/>
      <dgm:spPr/>
      <dgm:t>
        <a:bodyPr/>
        <a:lstStyle/>
        <a:p>
          <a:pPr rtl="0"/>
          <a:r>
            <a:rPr lang="en-GB"/>
            <a:t>Download limits may vary depending on </a:t>
          </a:r>
          <a:r>
            <a:rPr lang="en-GB" err="1"/>
            <a:t>ebook</a:t>
          </a:r>
          <a:endParaRPr lang="en-GB" err="1">
            <a:latin typeface="Aptos Display" panose="020F0302020204030204"/>
          </a:endParaRPr>
        </a:p>
      </dgm:t>
    </dgm:pt>
    <dgm:pt modelId="{5D5FED33-5C6A-43ED-9F52-891F04A7E217}" type="parTrans" cxnId="{D1F823DC-3851-4C1A-BA91-E7C9ED4F8C1A}">
      <dgm:prSet/>
      <dgm:spPr/>
      <dgm:t>
        <a:bodyPr/>
        <a:lstStyle/>
        <a:p>
          <a:endParaRPr lang="en-US"/>
        </a:p>
      </dgm:t>
    </dgm:pt>
    <dgm:pt modelId="{752B7E54-7AB2-4DD6-A658-E8D0289F7C6F}" type="sibTrans" cxnId="{D1F823DC-3851-4C1A-BA91-E7C9ED4F8C1A}">
      <dgm:prSet/>
      <dgm:spPr/>
      <dgm:t>
        <a:bodyPr/>
        <a:lstStyle/>
        <a:p>
          <a:endParaRPr lang="en-US"/>
        </a:p>
      </dgm:t>
    </dgm:pt>
    <dgm:pt modelId="{B027F2E2-8307-46AF-B84D-6902EDE1A9E0}">
      <dgm:prSet/>
      <dgm:spPr/>
      <dgm:t>
        <a:bodyPr/>
        <a:lstStyle/>
        <a:p>
          <a:r>
            <a:rPr lang="en-GB"/>
            <a:t>However, she can always read the entire book online</a:t>
          </a:r>
          <a:endParaRPr lang="en-US"/>
        </a:p>
      </dgm:t>
    </dgm:pt>
    <dgm:pt modelId="{928DA179-E29F-4CC8-B797-7674F9C5650F}" type="parTrans" cxnId="{3D8F3473-B1AB-4756-A7EF-764D0AEB5DB7}">
      <dgm:prSet/>
      <dgm:spPr/>
      <dgm:t>
        <a:bodyPr/>
        <a:lstStyle/>
        <a:p>
          <a:endParaRPr lang="en-US"/>
        </a:p>
      </dgm:t>
    </dgm:pt>
    <dgm:pt modelId="{04697410-2D29-49D9-9123-856C192119D0}" type="sibTrans" cxnId="{3D8F3473-B1AB-4756-A7EF-764D0AEB5DB7}">
      <dgm:prSet/>
      <dgm:spPr/>
      <dgm:t>
        <a:bodyPr/>
        <a:lstStyle/>
        <a:p>
          <a:endParaRPr lang="en-US"/>
        </a:p>
      </dgm:t>
    </dgm:pt>
    <dgm:pt modelId="{04C73A34-3C8B-4670-9022-81AB1139A40D}">
      <dgm:prSet phldr="0"/>
      <dgm:spPr/>
      <dgm:t>
        <a:bodyPr/>
        <a:lstStyle/>
        <a:p>
          <a:pPr rtl="0"/>
          <a:r>
            <a:rPr lang="en-GB">
              <a:latin typeface="Aptos Display" panose="020F0302020204030204"/>
            </a:rPr>
            <a:t>The interface will differ depending on provider </a:t>
          </a:r>
          <a:endParaRPr lang="en-US"/>
        </a:p>
      </dgm:t>
    </dgm:pt>
    <dgm:pt modelId="{E30CFE4F-1D1A-491D-9E8D-932DAF3E7494}" type="parTrans" cxnId="{D1BFB961-93E0-4D67-9F5A-93FF061B0D5C}">
      <dgm:prSet/>
      <dgm:spPr/>
    </dgm:pt>
    <dgm:pt modelId="{AE3879B4-2025-460F-9647-A022B2A7118B}" type="sibTrans" cxnId="{D1BFB961-93E0-4D67-9F5A-93FF061B0D5C}">
      <dgm:prSet/>
      <dgm:spPr/>
    </dgm:pt>
    <dgm:pt modelId="{CD724EDC-4833-4290-AD61-C09D5034DD72}" type="pres">
      <dgm:prSet presAssocID="{0E3F079C-4291-4F4F-827E-49659B2BA34D}" presName="hierChild1" presStyleCnt="0">
        <dgm:presLayoutVars>
          <dgm:chPref val="1"/>
          <dgm:dir/>
          <dgm:animOne val="branch"/>
          <dgm:animLvl val="lvl"/>
          <dgm:resizeHandles/>
        </dgm:presLayoutVars>
      </dgm:prSet>
      <dgm:spPr/>
    </dgm:pt>
    <dgm:pt modelId="{D8C3E8D4-4FD5-4BE3-A95D-9730655D0C96}" type="pres">
      <dgm:prSet presAssocID="{706FA743-0DBB-456B-83C4-F4BB44B71E65}" presName="hierRoot1" presStyleCnt="0"/>
      <dgm:spPr/>
    </dgm:pt>
    <dgm:pt modelId="{7848227A-52FD-4456-A938-84EC5DE02578}" type="pres">
      <dgm:prSet presAssocID="{706FA743-0DBB-456B-83C4-F4BB44B71E65}" presName="composite" presStyleCnt="0"/>
      <dgm:spPr/>
    </dgm:pt>
    <dgm:pt modelId="{AB8B295D-1F87-4D42-A6B6-5E50308A0666}" type="pres">
      <dgm:prSet presAssocID="{706FA743-0DBB-456B-83C4-F4BB44B71E65}" presName="background" presStyleLbl="node0" presStyleIdx="0" presStyleCnt="4"/>
      <dgm:spPr/>
    </dgm:pt>
    <dgm:pt modelId="{A5F9BAE5-7D29-441B-9E8C-D2AD32D297F7}" type="pres">
      <dgm:prSet presAssocID="{706FA743-0DBB-456B-83C4-F4BB44B71E65}" presName="text" presStyleLbl="fgAcc0" presStyleIdx="0" presStyleCnt="4">
        <dgm:presLayoutVars>
          <dgm:chPref val="3"/>
        </dgm:presLayoutVars>
      </dgm:prSet>
      <dgm:spPr/>
    </dgm:pt>
    <dgm:pt modelId="{FC9C230B-65B2-4F0A-9AAC-3E1F6876DF5C}" type="pres">
      <dgm:prSet presAssocID="{706FA743-0DBB-456B-83C4-F4BB44B71E65}" presName="hierChild2" presStyleCnt="0"/>
      <dgm:spPr/>
    </dgm:pt>
    <dgm:pt modelId="{6D88FB5C-9CB8-4533-9FFF-B6D3C275D06B}" type="pres">
      <dgm:prSet presAssocID="{2E1DCC2A-9D41-49E7-BDFD-C0DEC5BF0B62}" presName="hierRoot1" presStyleCnt="0"/>
      <dgm:spPr/>
    </dgm:pt>
    <dgm:pt modelId="{4F3ACABB-F326-43E0-BFCD-19842498EAD8}" type="pres">
      <dgm:prSet presAssocID="{2E1DCC2A-9D41-49E7-BDFD-C0DEC5BF0B62}" presName="composite" presStyleCnt="0"/>
      <dgm:spPr/>
    </dgm:pt>
    <dgm:pt modelId="{49E5B1FF-A751-42A0-871B-C15E85A8F03D}" type="pres">
      <dgm:prSet presAssocID="{2E1DCC2A-9D41-49E7-BDFD-C0DEC5BF0B62}" presName="background" presStyleLbl="node0" presStyleIdx="1" presStyleCnt="4"/>
      <dgm:spPr/>
    </dgm:pt>
    <dgm:pt modelId="{9B73B43B-5902-4B80-85C7-ADFEAFD212E5}" type="pres">
      <dgm:prSet presAssocID="{2E1DCC2A-9D41-49E7-BDFD-C0DEC5BF0B62}" presName="text" presStyleLbl="fgAcc0" presStyleIdx="1" presStyleCnt="4">
        <dgm:presLayoutVars>
          <dgm:chPref val="3"/>
        </dgm:presLayoutVars>
      </dgm:prSet>
      <dgm:spPr/>
    </dgm:pt>
    <dgm:pt modelId="{985DF839-015C-4415-9256-368DCCC5182E}" type="pres">
      <dgm:prSet presAssocID="{2E1DCC2A-9D41-49E7-BDFD-C0DEC5BF0B62}" presName="hierChild2" presStyleCnt="0"/>
      <dgm:spPr/>
    </dgm:pt>
    <dgm:pt modelId="{FBD6FFA9-6001-4DF4-B558-255F8B822C85}" type="pres">
      <dgm:prSet presAssocID="{04C73A34-3C8B-4670-9022-81AB1139A40D}" presName="hierRoot1" presStyleCnt="0"/>
      <dgm:spPr/>
    </dgm:pt>
    <dgm:pt modelId="{3A85B0D3-7082-42FA-8DE6-E14D9F6938B8}" type="pres">
      <dgm:prSet presAssocID="{04C73A34-3C8B-4670-9022-81AB1139A40D}" presName="composite" presStyleCnt="0"/>
      <dgm:spPr/>
    </dgm:pt>
    <dgm:pt modelId="{FA9C33AC-70DA-4F1A-BE75-1752823A8AF5}" type="pres">
      <dgm:prSet presAssocID="{04C73A34-3C8B-4670-9022-81AB1139A40D}" presName="background" presStyleLbl="node0" presStyleIdx="2" presStyleCnt="4"/>
      <dgm:spPr/>
    </dgm:pt>
    <dgm:pt modelId="{5BB86D2F-1758-4765-894E-FEEAEA76CAD8}" type="pres">
      <dgm:prSet presAssocID="{04C73A34-3C8B-4670-9022-81AB1139A40D}" presName="text" presStyleLbl="fgAcc0" presStyleIdx="2" presStyleCnt="4">
        <dgm:presLayoutVars>
          <dgm:chPref val="3"/>
        </dgm:presLayoutVars>
      </dgm:prSet>
      <dgm:spPr/>
    </dgm:pt>
    <dgm:pt modelId="{0C85556E-A9C5-4CE9-9F2D-6A81120AADE5}" type="pres">
      <dgm:prSet presAssocID="{04C73A34-3C8B-4670-9022-81AB1139A40D}" presName="hierChild2" presStyleCnt="0"/>
      <dgm:spPr/>
    </dgm:pt>
    <dgm:pt modelId="{F525E87A-C577-4562-B8C3-075E0BAF4CBF}" type="pres">
      <dgm:prSet presAssocID="{B027F2E2-8307-46AF-B84D-6902EDE1A9E0}" presName="hierRoot1" presStyleCnt="0"/>
      <dgm:spPr/>
    </dgm:pt>
    <dgm:pt modelId="{3147FDC0-9896-416E-9536-0860B22DCD21}" type="pres">
      <dgm:prSet presAssocID="{B027F2E2-8307-46AF-B84D-6902EDE1A9E0}" presName="composite" presStyleCnt="0"/>
      <dgm:spPr/>
    </dgm:pt>
    <dgm:pt modelId="{0EEC59F9-5E58-49D4-8F77-39745C2E54DE}" type="pres">
      <dgm:prSet presAssocID="{B027F2E2-8307-46AF-B84D-6902EDE1A9E0}" presName="background" presStyleLbl="node0" presStyleIdx="3" presStyleCnt="4"/>
      <dgm:spPr/>
    </dgm:pt>
    <dgm:pt modelId="{C08998BF-9DDB-41E9-9593-FA24B67C1F20}" type="pres">
      <dgm:prSet presAssocID="{B027F2E2-8307-46AF-B84D-6902EDE1A9E0}" presName="text" presStyleLbl="fgAcc0" presStyleIdx="3" presStyleCnt="4">
        <dgm:presLayoutVars>
          <dgm:chPref val="3"/>
        </dgm:presLayoutVars>
      </dgm:prSet>
      <dgm:spPr/>
    </dgm:pt>
    <dgm:pt modelId="{E3A51A25-D854-47FB-BCAB-30520C81A338}" type="pres">
      <dgm:prSet presAssocID="{B027F2E2-8307-46AF-B84D-6902EDE1A9E0}" presName="hierChild2" presStyleCnt="0"/>
      <dgm:spPr/>
    </dgm:pt>
  </dgm:ptLst>
  <dgm:cxnLst>
    <dgm:cxn modelId="{8F29EF09-A329-4AFE-8917-6784EB482C54}" type="presOf" srcId="{B027F2E2-8307-46AF-B84D-6902EDE1A9E0}" destId="{C08998BF-9DDB-41E9-9593-FA24B67C1F20}" srcOrd="0" destOrd="0" presId="urn:microsoft.com/office/officeart/2005/8/layout/hierarchy1"/>
    <dgm:cxn modelId="{D1BFB961-93E0-4D67-9F5A-93FF061B0D5C}" srcId="{0E3F079C-4291-4F4F-827E-49659B2BA34D}" destId="{04C73A34-3C8B-4670-9022-81AB1139A40D}" srcOrd="2" destOrd="0" parTransId="{E30CFE4F-1D1A-491D-9E8D-932DAF3E7494}" sibTransId="{AE3879B4-2025-460F-9647-A022B2A7118B}"/>
    <dgm:cxn modelId="{9EB87C45-D107-4209-A2AB-DED3E54FDCF4}" type="presOf" srcId="{04C73A34-3C8B-4670-9022-81AB1139A40D}" destId="{5BB86D2F-1758-4765-894E-FEEAEA76CAD8}" srcOrd="0" destOrd="0" presId="urn:microsoft.com/office/officeart/2005/8/layout/hierarchy1"/>
    <dgm:cxn modelId="{3D8F3473-B1AB-4756-A7EF-764D0AEB5DB7}" srcId="{0E3F079C-4291-4F4F-827E-49659B2BA34D}" destId="{B027F2E2-8307-46AF-B84D-6902EDE1A9E0}" srcOrd="3" destOrd="0" parTransId="{928DA179-E29F-4CC8-B797-7674F9C5650F}" sibTransId="{04697410-2D29-49D9-9123-856C192119D0}"/>
    <dgm:cxn modelId="{E490147E-4D3D-4DE4-BCE1-DA5AF6F396D6}" srcId="{0E3F079C-4291-4F4F-827E-49659B2BA34D}" destId="{706FA743-0DBB-456B-83C4-F4BB44B71E65}" srcOrd="0" destOrd="0" parTransId="{C0584C82-4347-4D58-97A3-410DF25E90DA}" sibTransId="{D40B1428-0BA8-4EFF-9A74-5C83A443207A}"/>
    <dgm:cxn modelId="{CD6188B3-DCAF-4D8F-9122-5521DB6A4C85}" type="presOf" srcId="{2E1DCC2A-9D41-49E7-BDFD-C0DEC5BF0B62}" destId="{9B73B43B-5902-4B80-85C7-ADFEAFD212E5}" srcOrd="0" destOrd="0" presId="urn:microsoft.com/office/officeart/2005/8/layout/hierarchy1"/>
    <dgm:cxn modelId="{D1F823DC-3851-4C1A-BA91-E7C9ED4F8C1A}" srcId="{0E3F079C-4291-4F4F-827E-49659B2BA34D}" destId="{2E1DCC2A-9D41-49E7-BDFD-C0DEC5BF0B62}" srcOrd="1" destOrd="0" parTransId="{5D5FED33-5C6A-43ED-9F52-891F04A7E217}" sibTransId="{752B7E54-7AB2-4DD6-A658-E8D0289F7C6F}"/>
    <dgm:cxn modelId="{32DF45E8-D7F5-4FF9-BCEC-FB98FBC81F33}" type="presOf" srcId="{706FA743-0DBB-456B-83C4-F4BB44B71E65}" destId="{A5F9BAE5-7D29-441B-9E8C-D2AD32D297F7}" srcOrd="0" destOrd="0" presId="urn:microsoft.com/office/officeart/2005/8/layout/hierarchy1"/>
    <dgm:cxn modelId="{1925B5EA-762D-4D8E-BD5F-F6F61B303F1C}" type="presOf" srcId="{0E3F079C-4291-4F4F-827E-49659B2BA34D}" destId="{CD724EDC-4833-4290-AD61-C09D5034DD72}" srcOrd="0" destOrd="0" presId="urn:microsoft.com/office/officeart/2005/8/layout/hierarchy1"/>
    <dgm:cxn modelId="{53A94A1F-356D-4296-A377-E82B17782F88}" type="presParOf" srcId="{CD724EDC-4833-4290-AD61-C09D5034DD72}" destId="{D8C3E8D4-4FD5-4BE3-A95D-9730655D0C96}" srcOrd="0" destOrd="0" presId="urn:microsoft.com/office/officeart/2005/8/layout/hierarchy1"/>
    <dgm:cxn modelId="{55C25D0C-8B34-4F5C-B9EF-FE3DBA745E32}" type="presParOf" srcId="{D8C3E8D4-4FD5-4BE3-A95D-9730655D0C96}" destId="{7848227A-52FD-4456-A938-84EC5DE02578}" srcOrd="0" destOrd="0" presId="urn:microsoft.com/office/officeart/2005/8/layout/hierarchy1"/>
    <dgm:cxn modelId="{B23A9023-93D4-41E7-AF7D-2FBAD141F60F}" type="presParOf" srcId="{7848227A-52FD-4456-A938-84EC5DE02578}" destId="{AB8B295D-1F87-4D42-A6B6-5E50308A0666}" srcOrd="0" destOrd="0" presId="urn:microsoft.com/office/officeart/2005/8/layout/hierarchy1"/>
    <dgm:cxn modelId="{FEC8BDB9-1AD5-476E-8B4A-C1C92FC6DD9C}" type="presParOf" srcId="{7848227A-52FD-4456-A938-84EC5DE02578}" destId="{A5F9BAE5-7D29-441B-9E8C-D2AD32D297F7}" srcOrd="1" destOrd="0" presId="urn:microsoft.com/office/officeart/2005/8/layout/hierarchy1"/>
    <dgm:cxn modelId="{8377859C-684D-4500-9B30-E1F15194B389}" type="presParOf" srcId="{D8C3E8D4-4FD5-4BE3-A95D-9730655D0C96}" destId="{FC9C230B-65B2-4F0A-9AAC-3E1F6876DF5C}" srcOrd="1" destOrd="0" presId="urn:microsoft.com/office/officeart/2005/8/layout/hierarchy1"/>
    <dgm:cxn modelId="{50DBCDF4-8DF4-4A3E-8509-CFE3F6286CB4}" type="presParOf" srcId="{CD724EDC-4833-4290-AD61-C09D5034DD72}" destId="{6D88FB5C-9CB8-4533-9FFF-B6D3C275D06B}" srcOrd="1" destOrd="0" presId="urn:microsoft.com/office/officeart/2005/8/layout/hierarchy1"/>
    <dgm:cxn modelId="{421C24A1-2466-4C3E-A38F-F8646351BFE7}" type="presParOf" srcId="{6D88FB5C-9CB8-4533-9FFF-B6D3C275D06B}" destId="{4F3ACABB-F326-43E0-BFCD-19842498EAD8}" srcOrd="0" destOrd="0" presId="urn:microsoft.com/office/officeart/2005/8/layout/hierarchy1"/>
    <dgm:cxn modelId="{3268D346-B023-4CEA-AC6E-26C58D27CDEC}" type="presParOf" srcId="{4F3ACABB-F326-43E0-BFCD-19842498EAD8}" destId="{49E5B1FF-A751-42A0-871B-C15E85A8F03D}" srcOrd="0" destOrd="0" presId="urn:microsoft.com/office/officeart/2005/8/layout/hierarchy1"/>
    <dgm:cxn modelId="{A3DC6B8B-CAFD-4334-8C1C-A1FCC8C4857D}" type="presParOf" srcId="{4F3ACABB-F326-43E0-BFCD-19842498EAD8}" destId="{9B73B43B-5902-4B80-85C7-ADFEAFD212E5}" srcOrd="1" destOrd="0" presId="urn:microsoft.com/office/officeart/2005/8/layout/hierarchy1"/>
    <dgm:cxn modelId="{1D63E465-0D8A-4A57-9FDB-1C36CF420840}" type="presParOf" srcId="{6D88FB5C-9CB8-4533-9FFF-B6D3C275D06B}" destId="{985DF839-015C-4415-9256-368DCCC5182E}" srcOrd="1" destOrd="0" presId="urn:microsoft.com/office/officeart/2005/8/layout/hierarchy1"/>
    <dgm:cxn modelId="{2FE630B7-CCDC-4EC8-9900-A4D3649ACF91}" type="presParOf" srcId="{CD724EDC-4833-4290-AD61-C09D5034DD72}" destId="{FBD6FFA9-6001-4DF4-B558-255F8B822C85}" srcOrd="2" destOrd="0" presId="urn:microsoft.com/office/officeart/2005/8/layout/hierarchy1"/>
    <dgm:cxn modelId="{A5BAA459-DC9E-4302-95F9-79F0E2F76669}" type="presParOf" srcId="{FBD6FFA9-6001-4DF4-B558-255F8B822C85}" destId="{3A85B0D3-7082-42FA-8DE6-E14D9F6938B8}" srcOrd="0" destOrd="0" presId="urn:microsoft.com/office/officeart/2005/8/layout/hierarchy1"/>
    <dgm:cxn modelId="{8E655AD0-ACB7-4CA9-AF0B-FDAACB71890C}" type="presParOf" srcId="{3A85B0D3-7082-42FA-8DE6-E14D9F6938B8}" destId="{FA9C33AC-70DA-4F1A-BE75-1752823A8AF5}" srcOrd="0" destOrd="0" presId="urn:microsoft.com/office/officeart/2005/8/layout/hierarchy1"/>
    <dgm:cxn modelId="{8E22CBEA-EDEB-4BAE-A4CD-03139410C059}" type="presParOf" srcId="{3A85B0D3-7082-42FA-8DE6-E14D9F6938B8}" destId="{5BB86D2F-1758-4765-894E-FEEAEA76CAD8}" srcOrd="1" destOrd="0" presId="urn:microsoft.com/office/officeart/2005/8/layout/hierarchy1"/>
    <dgm:cxn modelId="{95453CDF-5092-4DE6-A811-C37A9F764ED3}" type="presParOf" srcId="{FBD6FFA9-6001-4DF4-B558-255F8B822C85}" destId="{0C85556E-A9C5-4CE9-9F2D-6A81120AADE5}" srcOrd="1" destOrd="0" presId="urn:microsoft.com/office/officeart/2005/8/layout/hierarchy1"/>
    <dgm:cxn modelId="{A73DCB21-8FB7-421E-8381-DFA8139D49EF}" type="presParOf" srcId="{CD724EDC-4833-4290-AD61-C09D5034DD72}" destId="{F525E87A-C577-4562-B8C3-075E0BAF4CBF}" srcOrd="3" destOrd="0" presId="urn:microsoft.com/office/officeart/2005/8/layout/hierarchy1"/>
    <dgm:cxn modelId="{D0C76539-3F9F-4C5B-9481-36B939FA9463}" type="presParOf" srcId="{F525E87A-C577-4562-B8C3-075E0BAF4CBF}" destId="{3147FDC0-9896-416E-9536-0860B22DCD21}" srcOrd="0" destOrd="0" presId="urn:microsoft.com/office/officeart/2005/8/layout/hierarchy1"/>
    <dgm:cxn modelId="{9ABCAE27-8268-4B9F-ADF6-C077EEF91215}" type="presParOf" srcId="{3147FDC0-9896-416E-9536-0860B22DCD21}" destId="{0EEC59F9-5E58-49D4-8F77-39745C2E54DE}" srcOrd="0" destOrd="0" presId="urn:microsoft.com/office/officeart/2005/8/layout/hierarchy1"/>
    <dgm:cxn modelId="{4D78CD14-BD1E-4331-B862-31EC88910A00}" type="presParOf" srcId="{3147FDC0-9896-416E-9536-0860B22DCD21}" destId="{C08998BF-9DDB-41E9-9593-FA24B67C1F20}" srcOrd="1" destOrd="0" presId="urn:microsoft.com/office/officeart/2005/8/layout/hierarchy1"/>
    <dgm:cxn modelId="{19C71422-669F-4FD7-8C4D-2D08B66A9D01}" type="presParOf" srcId="{F525E87A-C577-4562-B8C3-075E0BAF4CBF}" destId="{E3A51A25-D854-47FB-BCAB-30520C81A33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86C21E-0B65-45E1-A64E-BC294B96748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F078C0-D3A4-44CE-B501-FA8A82D3F3B2}">
      <dgm:prSet/>
      <dgm:spPr/>
      <dgm:t>
        <a:bodyPr/>
        <a:lstStyle/>
        <a:p>
          <a:pPr rtl="0">
            <a:lnSpc>
              <a:spcPct val="100000"/>
            </a:lnSpc>
          </a:pPr>
          <a:r>
            <a:rPr lang="en-GB"/>
            <a:t>Amy needs to check entries in her PDF reading list against SOLO, the </a:t>
          </a:r>
          <a:r>
            <a:rPr lang="en-GB">
              <a:latin typeface="Aptos Display" panose="020F0302020204030204"/>
            </a:rPr>
            <a:t>University's resource</a:t>
          </a:r>
          <a:r>
            <a:rPr lang="en-GB"/>
            <a:t> discovery tool.</a:t>
          </a:r>
          <a:endParaRPr lang="en-US"/>
        </a:p>
      </dgm:t>
    </dgm:pt>
    <dgm:pt modelId="{BAAE347D-45B2-4145-BD11-25D98BA3B153}" type="parTrans" cxnId="{193C3A4C-2FB0-4CB6-A43C-B6206F6FEB32}">
      <dgm:prSet/>
      <dgm:spPr/>
      <dgm:t>
        <a:bodyPr/>
        <a:lstStyle/>
        <a:p>
          <a:endParaRPr lang="en-US"/>
        </a:p>
      </dgm:t>
    </dgm:pt>
    <dgm:pt modelId="{6351BDC0-3775-4557-B6BC-2B84E1502486}" type="sibTrans" cxnId="{193C3A4C-2FB0-4CB6-A43C-B6206F6FEB32}">
      <dgm:prSet/>
      <dgm:spPr/>
      <dgm:t>
        <a:bodyPr/>
        <a:lstStyle/>
        <a:p>
          <a:endParaRPr lang="en-US"/>
        </a:p>
      </dgm:t>
    </dgm:pt>
    <dgm:pt modelId="{CB896177-9270-45DD-BD2D-CEE38C2764D6}">
      <dgm:prSet/>
      <dgm:spPr/>
      <dgm:t>
        <a:bodyPr/>
        <a:lstStyle/>
        <a:p>
          <a:pPr>
            <a:lnSpc>
              <a:spcPct val="100000"/>
            </a:lnSpc>
          </a:pPr>
          <a:r>
            <a:rPr lang="en-GB"/>
            <a:t>SOLO = Search Oxford Libraries Online</a:t>
          </a:r>
          <a:endParaRPr lang="en-US"/>
        </a:p>
      </dgm:t>
    </dgm:pt>
    <dgm:pt modelId="{E73BE5C4-7ADF-4EA2-BC1B-3FCDF818B8A4}" type="parTrans" cxnId="{D2CBE39F-B07C-4216-833D-E994108483BD}">
      <dgm:prSet/>
      <dgm:spPr/>
      <dgm:t>
        <a:bodyPr/>
        <a:lstStyle/>
        <a:p>
          <a:endParaRPr lang="en-US"/>
        </a:p>
      </dgm:t>
    </dgm:pt>
    <dgm:pt modelId="{137F71A7-0E4B-4F53-9121-56B36F48C69E}" type="sibTrans" cxnId="{D2CBE39F-B07C-4216-833D-E994108483BD}">
      <dgm:prSet/>
      <dgm:spPr/>
      <dgm:t>
        <a:bodyPr/>
        <a:lstStyle/>
        <a:p>
          <a:endParaRPr lang="en-US"/>
        </a:p>
      </dgm:t>
    </dgm:pt>
    <dgm:pt modelId="{CEFA5919-207A-4E77-B23B-B98AC86AC81A}" type="pres">
      <dgm:prSet presAssocID="{A486C21E-0B65-45E1-A64E-BC294B967489}" presName="root" presStyleCnt="0">
        <dgm:presLayoutVars>
          <dgm:dir/>
          <dgm:resizeHandles val="exact"/>
        </dgm:presLayoutVars>
      </dgm:prSet>
      <dgm:spPr/>
    </dgm:pt>
    <dgm:pt modelId="{870CB214-F0D2-422A-86C6-44CEEA1B86C1}" type="pres">
      <dgm:prSet presAssocID="{4FF078C0-D3A4-44CE-B501-FA8A82D3F3B2}" presName="compNode" presStyleCnt="0"/>
      <dgm:spPr/>
    </dgm:pt>
    <dgm:pt modelId="{6DE79481-5CAA-402F-8B75-2B5E54484989}" type="pres">
      <dgm:prSet presAssocID="{4FF078C0-D3A4-44CE-B501-FA8A82D3F3B2}" presName="bgRect" presStyleLbl="bgShp" presStyleIdx="0" presStyleCnt="2"/>
      <dgm:spPr/>
    </dgm:pt>
    <dgm:pt modelId="{30874CC7-4BEB-4126-8990-93F4645F1FEC}" type="pres">
      <dgm:prSet presAssocID="{4FF078C0-D3A4-44CE-B501-FA8A82D3F3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019035DF-4B5D-49BF-9A00-DC1E352CAB59}" type="pres">
      <dgm:prSet presAssocID="{4FF078C0-D3A4-44CE-B501-FA8A82D3F3B2}" presName="spaceRect" presStyleCnt="0"/>
      <dgm:spPr/>
    </dgm:pt>
    <dgm:pt modelId="{57A7B0D0-A4BE-459A-B34F-60D1F99A2608}" type="pres">
      <dgm:prSet presAssocID="{4FF078C0-D3A4-44CE-B501-FA8A82D3F3B2}" presName="parTx" presStyleLbl="revTx" presStyleIdx="0" presStyleCnt="2">
        <dgm:presLayoutVars>
          <dgm:chMax val="0"/>
          <dgm:chPref val="0"/>
        </dgm:presLayoutVars>
      </dgm:prSet>
      <dgm:spPr/>
    </dgm:pt>
    <dgm:pt modelId="{2A7BB66F-94F4-454F-B132-E8E61DFD0C5F}" type="pres">
      <dgm:prSet presAssocID="{6351BDC0-3775-4557-B6BC-2B84E1502486}" presName="sibTrans" presStyleCnt="0"/>
      <dgm:spPr/>
    </dgm:pt>
    <dgm:pt modelId="{32CD277E-1DBC-4A87-BADB-4621BA31EDF9}" type="pres">
      <dgm:prSet presAssocID="{CB896177-9270-45DD-BD2D-CEE38C2764D6}" presName="compNode" presStyleCnt="0"/>
      <dgm:spPr/>
    </dgm:pt>
    <dgm:pt modelId="{F88D4592-2A17-468B-A6AB-AAD6E401F90C}" type="pres">
      <dgm:prSet presAssocID="{CB896177-9270-45DD-BD2D-CEE38C2764D6}" presName="bgRect" presStyleLbl="bgShp" presStyleIdx="1" presStyleCnt="2"/>
      <dgm:spPr/>
    </dgm:pt>
    <dgm:pt modelId="{9C297AD3-9F23-4B46-B8BE-FA11419AAA95}" type="pres">
      <dgm:prSet presAssocID="{CB896177-9270-45DD-BD2D-CEE38C2764D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3B9DD1A-B881-426A-963B-AF7C82DC1CC2}" type="pres">
      <dgm:prSet presAssocID="{CB896177-9270-45DD-BD2D-CEE38C2764D6}" presName="spaceRect" presStyleCnt="0"/>
      <dgm:spPr/>
    </dgm:pt>
    <dgm:pt modelId="{EDA4EA86-1337-41F4-ACA4-9795C384D6CA}" type="pres">
      <dgm:prSet presAssocID="{CB896177-9270-45DD-BD2D-CEE38C2764D6}" presName="parTx" presStyleLbl="revTx" presStyleIdx="1" presStyleCnt="2">
        <dgm:presLayoutVars>
          <dgm:chMax val="0"/>
          <dgm:chPref val="0"/>
        </dgm:presLayoutVars>
      </dgm:prSet>
      <dgm:spPr/>
    </dgm:pt>
  </dgm:ptLst>
  <dgm:cxnLst>
    <dgm:cxn modelId="{D6AFE400-7E97-4104-BB30-259F4261D034}" type="presOf" srcId="{A486C21E-0B65-45E1-A64E-BC294B967489}" destId="{CEFA5919-207A-4E77-B23B-B98AC86AC81A}" srcOrd="0" destOrd="0" presId="urn:microsoft.com/office/officeart/2018/2/layout/IconVerticalSolidList"/>
    <dgm:cxn modelId="{193C3A4C-2FB0-4CB6-A43C-B6206F6FEB32}" srcId="{A486C21E-0B65-45E1-A64E-BC294B967489}" destId="{4FF078C0-D3A4-44CE-B501-FA8A82D3F3B2}" srcOrd="0" destOrd="0" parTransId="{BAAE347D-45B2-4145-BD11-25D98BA3B153}" sibTransId="{6351BDC0-3775-4557-B6BC-2B84E1502486}"/>
    <dgm:cxn modelId="{D8A89B72-F1E7-4098-9856-D368400A9080}" type="presOf" srcId="{CB896177-9270-45DD-BD2D-CEE38C2764D6}" destId="{EDA4EA86-1337-41F4-ACA4-9795C384D6CA}" srcOrd="0" destOrd="0" presId="urn:microsoft.com/office/officeart/2018/2/layout/IconVerticalSolidList"/>
    <dgm:cxn modelId="{D2CBE39F-B07C-4216-833D-E994108483BD}" srcId="{A486C21E-0B65-45E1-A64E-BC294B967489}" destId="{CB896177-9270-45DD-BD2D-CEE38C2764D6}" srcOrd="1" destOrd="0" parTransId="{E73BE5C4-7ADF-4EA2-BC1B-3FCDF818B8A4}" sibTransId="{137F71A7-0E4B-4F53-9121-56B36F48C69E}"/>
    <dgm:cxn modelId="{9FD2C4DC-1C72-404D-A8E3-F0A1C23ADC0C}" type="presOf" srcId="{4FF078C0-D3A4-44CE-B501-FA8A82D3F3B2}" destId="{57A7B0D0-A4BE-459A-B34F-60D1F99A2608}" srcOrd="0" destOrd="0" presId="urn:microsoft.com/office/officeart/2018/2/layout/IconVerticalSolidList"/>
    <dgm:cxn modelId="{D05A55F1-BA22-49BF-8E5D-71E33A98F76E}" type="presParOf" srcId="{CEFA5919-207A-4E77-B23B-B98AC86AC81A}" destId="{870CB214-F0D2-422A-86C6-44CEEA1B86C1}" srcOrd="0" destOrd="0" presId="urn:microsoft.com/office/officeart/2018/2/layout/IconVerticalSolidList"/>
    <dgm:cxn modelId="{B5DD0CA5-8C5C-4D7F-B6AA-DD8587FA4ECC}" type="presParOf" srcId="{870CB214-F0D2-422A-86C6-44CEEA1B86C1}" destId="{6DE79481-5CAA-402F-8B75-2B5E54484989}" srcOrd="0" destOrd="0" presId="urn:microsoft.com/office/officeart/2018/2/layout/IconVerticalSolidList"/>
    <dgm:cxn modelId="{87162018-BEC6-425D-BEBA-A88D0F92EBE4}" type="presParOf" srcId="{870CB214-F0D2-422A-86C6-44CEEA1B86C1}" destId="{30874CC7-4BEB-4126-8990-93F4645F1FEC}" srcOrd="1" destOrd="0" presId="urn:microsoft.com/office/officeart/2018/2/layout/IconVerticalSolidList"/>
    <dgm:cxn modelId="{E848F9C3-39F4-4AD4-BF81-C2B3D0992A15}" type="presParOf" srcId="{870CB214-F0D2-422A-86C6-44CEEA1B86C1}" destId="{019035DF-4B5D-49BF-9A00-DC1E352CAB59}" srcOrd="2" destOrd="0" presId="urn:microsoft.com/office/officeart/2018/2/layout/IconVerticalSolidList"/>
    <dgm:cxn modelId="{446F4B3C-C93C-4342-BCF5-20C578CE48AF}" type="presParOf" srcId="{870CB214-F0D2-422A-86C6-44CEEA1B86C1}" destId="{57A7B0D0-A4BE-459A-B34F-60D1F99A2608}" srcOrd="3" destOrd="0" presId="urn:microsoft.com/office/officeart/2018/2/layout/IconVerticalSolidList"/>
    <dgm:cxn modelId="{EA71E093-E790-49E2-BA3A-47BE6814B289}" type="presParOf" srcId="{CEFA5919-207A-4E77-B23B-B98AC86AC81A}" destId="{2A7BB66F-94F4-454F-B132-E8E61DFD0C5F}" srcOrd="1" destOrd="0" presId="urn:microsoft.com/office/officeart/2018/2/layout/IconVerticalSolidList"/>
    <dgm:cxn modelId="{7BC2DD57-03D9-4005-92F9-FA81EBDE335F}" type="presParOf" srcId="{CEFA5919-207A-4E77-B23B-B98AC86AC81A}" destId="{32CD277E-1DBC-4A87-BADB-4621BA31EDF9}" srcOrd="2" destOrd="0" presId="urn:microsoft.com/office/officeart/2018/2/layout/IconVerticalSolidList"/>
    <dgm:cxn modelId="{DBA4BFE5-7435-4308-A7EA-110D4692334D}" type="presParOf" srcId="{32CD277E-1DBC-4A87-BADB-4621BA31EDF9}" destId="{F88D4592-2A17-468B-A6AB-AAD6E401F90C}" srcOrd="0" destOrd="0" presId="urn:microsoft.com/office/officeart/2018/2/layout/IconVerticalSolidList"/>
    <dgm:cxn modelId="{187E83B3-FEFA-4405-843D-017F84DD95D5}" type="presParOf" srcId="{32CD277E-1DBC-4A87-BADB-4621BA31EDF9}" destId="{9C297AD3-9F23-4B46-B8BE-FA11419AAA95}" srcOrd="1" destOrd="0" presId="urn:microsoft.com/office/officeart/2018/2/layout/IconVerticalSolidList"/>
    <dgm:cxn modelId="{B428DA2F-E54C-4AAE-81BC-88B4081C0F90}" type="presParOf" srcId="{32CD277E-1DBC-4A87-BADB-4621BA31EDF9}" destId="{23B9DD1A-B881-426A-963B-AF7C82DC1CC2}" srcOrd="2" destOrd="0" presId="urn:microsoft.com/office/officeart/2018/2/layout/IconVerticalSolidList"/>
    <dgm:cxn modelId="{C8729F89-1EB6-4849-99C3-E997A76B21F6}" type="presParOf" srcId="{32CD277E-1DBC-4A87-BADB-4621BA31EDF9}" destId="{EDA4EA86-1337-41F4-ACA4-9795C384D6C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CCB3DA-E327-4F06-B78D-16B03A9F4F06}" type="doc">
      <dgm:prSet loTypeId="urn:microsoft.com/office/officeart/2005/8/layout/cycle6" loCatId="cycle" qsTypeId="urn:microsoft.com/office/officeart/2005/8/quickstyle/simple1" qsCatId="simple" csTypeId="urn:microsoft.com/office/officeart/2005/8/colors/accent6_1" csCatId="accent6" phldr="1"/>
      <dgm:spPr/>
      <dgm:t>
        <a:bodyPr/>
        <a:lstStyle/>
        <a:p>
          <a:endParaRPr lang="en-US"/>
        </a:p>
      </dgm:t>
    </dgm:pt>
    <dgm:pt modelId="{A7020A24-66A7-484F-82AE-13C4FEF64359}">
      <dgm:prSet/>
      <dgm:spPr/>
      <dgm:t>
        <a:bodyPr/>
        <a:lstStyle/>
        <a:p>
          <a:pPr rtl="0"/>
          <a:r>
            <a:rPr lang="en-US"/>
            <a:t>To get the best results, sign in</a:t>
          </a:r>
          <a:r>
            <a:rPr lang="en-US">
              <a:latin typeface="Aptos Display" panose="020F0302020204030204"/>
            </a:rPr>
            <a:t> via </a:t>
          </a:r>
          <a:r>
            <a:rPr lang="en-US">
              <a:latin typeface="Aptos Display" panose="020F0302020204030204"/>
              <a:hlinkClick xmlns:r="http://schemas.openxmlformats.org/officeDocument/2006/relationships" r:id="rId1"/>
            </a:rPr>
            <a:t>solo.bodleian.ox.ac.uk/</a:t>
          </a:r>
          <a:endParaRPr lang="en-US">
            <a:hlinkClick xmlns:r="http://schemas.openxmlformats.org/officeDocument/2006/relationships" r:id="rId1"/>
          </a:endParaRPr>
        </a:p>
      </dgm:t>
    </dgm:pt>
    <dgm:pt modelId="{886200DB-F669-42EA-A3F1-96FC61B5F9C6}" type="parTrans" cxnId="{D20E3EBE-0414-4307-9EDE-559AAB569C9C}">
      <dgm:prSet/>
      <dgm:spPr/>
      <dgm:t>
        <a:bodyPr/>
        <a:lstStyle/>
        <a:p>
          <a:endParaRPr lang="en-US"/>
        </a:p>
      </dgm:t>
    </dgm:pt>
    <dgm:pt modelId="{AAB63281-0CE2-47DF-832E-11E63A5A942C}" type="sibTrans" cxnId="{D20E3EBE-0414-4307-9EDE-559AAB569C9C}">
      <dgm:prSet/>
      <dgm:spPr/>
      <dgm:t>
        <a:bodyPr/>
        <a:lstStyle/>
        <a:p>
          <a:endParaRPr lang="en-US"/>
        </a:p>
      </dgm:t>
    </dgm:pt>
    <dgm:pt modelId="{EB2E2E26-68DC-4898-9BF8-6FE9C36FDEC8}">
      <dgm:prSet/>
      <dgm:spPr/>
      <dgm:t>
        <a:bodyPr/>
        <a:lstStyle/>
        <a:p>
          <a:r>
            <a:rPr lang="en-US"/>
            <a:t>Single Sign On (abcd1234)</a:t>
          </a:r>
        </a:p>
      </dgm:t>
    </dgm:pt>
    <dgm:pt modelId="{4E07AE86-3E11-4736-8213-6AF9F82AFF75}" type="parTrans" cxnId="{15228F50-45AD-4B61-9E8D-1F46B8BB0DD2}">
      <dgm:prSet/>
      <dgm:spPr/>
      <dgm:t>
        <a:bodyPr/>
        <a:lstStyle/>
        <a:p>
          <a:endParaRPr lang="en-US"/>
        </a:p>
      </dgm:t>
    </dgm:pt>
    <dgm:pt modelId="{687F9E39-12E4-4F2A-ADF2-13CA38DD781B}" type="sibTrans" cxnId="{15228F50-45AD-4B61-9E8D-1F46B8BB0DD2}">
      <dgm:prSet/>
      <dgm:spPr/>
      <dgm:t>
        <a:bodyPr/>
        <a:lstStyle/>
        <a:p>
          <a:endParaRPr lang="en-US"/>
        </a:p>
      </dgm:t>
    </dgm:pt>
    <dgm:pt modelId="{FC1FF312-7BF6-4073-8124-1830563FCC07}" type="pres">
      <dgm:prSet presAssocID="{DCCCB3DA-E327-4F06-B78D-16B03A9F4F06}" presName="cycle" presStyleCnt="0">
        <dgm:presLayoutVars>
          <dgm:dir/>
          <dgm:resizeHandles val="exact"/>
        </dgm:presLayoutVars>
      </dgm:prSet>
      <dgm:spPr/>
    </dgm:pt>
    <dgm:pt modelId="{F83EF4D1-7040-45BF-B154-6A59B5769695}" type="pres">
      <dgm:prSet presAssocID="{A7020A24-66A7-484F-82AE-13C4FEF64359}" presName="node" presStyleLbl="node1" presStyleIdx="0" presStyleCnt="2">
        <dgm:presLayoutVars>
          <dgm:bulletEnabled val="1"/>
        </dgm:presLayoutVars>
      </dgm:prSet>
      <dgm:spPr/>
    </dgm:pt>
    <dgm:pt modelId="{8B75417C-2EF9-4E08-9177-CA8A95E4F6EA}" type="pres">
      <dgm:prSet presAssocID="{A7020A24-66A7-484F-82AE-13C4FEF64359}" presName="spNode" presStyleCnt="0"/>
      <dgm:spPr/>
    </dgm:pt>
    <dgm:pt modelId="{2DDE3D8D-A5BA-4CB0-98C0-E6D7971E1ED4}" type="pres">
      <dgm:prSet presAssocID="{AAB63281-0CE2-47DF-832E-11E63A5A942C}" presName="sibTrans" presStyleLbl="sibTrans1D1" presStyleIdx="0" presStyleCnt="2"/>
      <dgm:spPr/>
    </dgm:pt>
    <dgm:pt modelId="{2619193D-57E3-4294-AB73-3855B0AA6C9B}" type="pres">
      <dgm:prSet presAssocID="{EB2E2E26-68DC-4898-9BF8-6FE9C36FDEC8}" presName="node" presStyleLbl="node1" presStyleIdx="1" presStyleCnt="2">
        <dgm:presLayoutVars>
          <dgm:bulletEnabled val="1"/>
        </dgm:presLayoutVars>
      </dgm:prSet>
      <dgm:spPr/>
    </dgm:pt>
    <dgm:pt modelId="{574D6DBB-F442-4ABD-8932-EF33915620BF}" type="pres">
      <dgm:prSet presAssocID="{EB2E2E26-68DC-4898-9BF8-6FE9C36FDEC8}" presName="spNode" presStyleCnt="0"/>
      <dgm:spPr/>
    </dgm:pt>
    <dgm:pt modelId="{B94EE262-55C3-4794-9A80-D0B8E74E0683}" type="pres">
      <dgm:prSet presAssocID="{687F9E39-12E4-4F2A-ADF2-13CA38DD781B}" presName="sibTrans" presStyleLbl="sibTrans1D1" presStyleIdx="1" presStyleCnt="2"/>
      <dgm:spPr/>
    </dgm:pt>
  </dgm:ptLst>
  <dgm:cxnLst>
    <dgm:cxn modelId="{9544EF07-0472-45C4-A3FB-89E91C4A001B}" type="presOf" srcId="{687F9E39-12E4-4F2A-ADF2-13CA38DD781B}" destId="{B94EE262-55C3-4794-9A80-D0B8E74E0683}" srcOrd="0" destOrd="0" presId="urn:microsoft.com/office/officeart/2005/8/layout/cycle6"/>
    <dgm:cxn modelId="{ABFB8922-A9CC-40F7-AA85-DC69F31B87AE}" type="presOf" srcId="{AAB63281-0CE2-47DF-832E-11E63A5A942C}" destId="{2DDE3D8D-A5BA-4CB0-98C0-E6D7971E1ED4}" srcOrd="0" destOrd="0" presId="urn:microsoft.com/office/officeart/2005/8/layout/cycle6"/>
    <dgm:cxn modelId="{F3A60370-D825-48B6-8739-8639A882E702}" type="presOf" srcId="{A7020A24-66A7-484F-82AE-13C4FEF64359}" destId="{F83EF4D1-7040-45BF-B154-6A59B5769695}" srcOrd="0" destOrd="0" presId="urn:microsoft.com/office/officeart/2005/8/layout/cycle6"/>
    <dgm:cxn modelId="{15228F50-45AD-4B61-9E8D-1F46B8BB0DD2}" srcId="{DCCCB3DA-E327-4F06-B78D-16B03A9F4F06}" destId="{EB2E2E26-68DC-4898-9BF8-6FE9C36FDEC8}" srcOrd="1" destOrd="0" parTransId="{4E07AE86-3E11-4736-8213-6AF9F82AFF75}" sibTransId="{687F9E39-12E4-4F2A-ADF2-13CA38DD781B}"/>
    <dgm:cxn modelId="{D20E3EBE-0414-4307-9EDE-559AAB569C9C}" srcId="{DCCCB3DA-E327-4F06-B78D-16B03A9F4F06}" destId="{A7020A24-66A7-484F-82AE-13C4FEF64359}" srcOrd="0" destOrd="0" parTransId="{886200DB-F669-42EA-A3F1-96FC61B5F9C6}" sibTransId="{AAB63281-0CE2-47DF-832E-11E63A5A942C}"/>
    <dgm:cxn modelId="{54F2E7D5-AD02-46CB-9A98-D1F547A723C4}" type="presOf" srcId="{EB2E2E26-68DC-4898-9BF8-6FE9C36FDEC8}" destId="{2619193D-57E3-4294-AB73-3855B0AA6C9B}" srcOrd="0" destOrd="0" presId="urn:microsoft.com/office/officeart/2005/8/layout/cycle6"/>
    <dgm:cxn modelId="{91989FFD-B44A-4197-A0A5-9C738AF32EC2}" type="presOf" srcId="{DCCCB3DA-E327-4F06-B78D-16B03A9F4F06}" destId="{FC1FF312-7BF6-4073-8124-1830563FCC07}" srcOrd="0" destOrd="0" presId="urn:microsoft.com/office/officeart/2005/8/layout/cycle6"/>
    <dgm:cxn modelId="{96B9D714-AEB2-490F-9BBE-4D06E1174EFC}" type="presParOf" srcId="{FC1FF312-7BF6-4073-8124-1830563FCC07}" destId="{F83EF4D1-7040-45BF-B154-6A59B5769695}" srcOrd="0" destOrd="0" presId="urn:microsoft.com/office/officeart/2005/8/layout/cycle6"/>
    <dgm:cxn modelId="{D028F9C4-95C6-4C78-8247-37C4DA88F4C2}" type="presParOf" srcId="{FC1FF312-7BF6-4073-8124-1830563FCC07}" destId="{8B75417C-2EF9-4E08-9177-CA8A95E4F6EA}" srcOrd="1" destOrd="0" presId="urn:microsoft.com/office/officeart/2005/8/layout/cycle6"/>
    <dgm:cxn modelId="{22A41DB5-4940-4200-A1A3-F66CFBF1CDC6}" type="presParOf" srcId="{FC1FF312-7BF6-4073-8124-1830563FCC07}" destId="{2DDE3D8D-A5BA-4CB0-98C0-E6D7971E1ED4}" srcOrd="2" destOrd="0" presId="urn:microsoft.com/office/officeart/2005/8/layout/cycle6"/>
    <dgm:cxn modelId="{84184355-B8E4-43E5-93D3-8FC2A0F6CDB0}" type="presParOf" srcId="{FC1FF312-7BF6-4073-8124-1830563FCC07}" destId="{2619193D-57E3-4294-AB73-3855B0AA6C9B}" srcOrd="3" destOrd="0" presId="urn:microsoft.com/office/officeart/2005/8/layout/cycle6"/>
    <dgm:cxn modelId="{88EFCC2E-3943-4993-A354-92677928FA25}" type="presParOf" srcId="{FC1FF312-7BF6-4073-8124-1830563FCC07}" destId="{574D6DBB-F442-4ABD-8932-EF33915620BF}" srcOrd="4" destOrd="0" presId="urn:microsoft.com/office/officeart/2005/8/layout/cycle6"/>
    <dgm:cxn modelId="{9A343E40-B19C-4EA9-BA60-257B71D6699F}" type="presParOf" srcId="{FC1FF312-7BF6-4073-8124-1830563FCC07}" destId="{B94EE262-55C3-4794-9A80-D0B8E74E0683}"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55CAF8-A652-4252-8D01-BACAF56757F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769C584-6247-45CA-9229-A04C822593F0}">
      <dgm:prSet/>
      <dgm:spPr/>
      <dgm:t>
        <a:bodyPr/>
        <a:lstStyle/>
        <a:p>
          <a:r>
            <a:rPr lang="en-US"/>
            <a:t>Reading lists may be online via ORLO or in a PDF/Word format.</a:t>
          </a:r>
        </a:p>
      </dgm:t>
    </dgm:pt>
    <dgm:pt modelId="{789CF942-4D59-4859-8053-4C645C4F0E23}" type="parTrans" cxnId="{0E4241CE-A465-4F48-901E-1161D9F725E1}">
      <dgm:prSet/>
      <dgm:spPr/>
      <dgm:t>
        <a:bodyPr/>
        <a:lstStyle/>
        <a:p>
          <a:endParaRPr lang="en-US"/>
        </a:p>
      </dgm:t>
    </dgm:pt>
    <dgm:pt modelId="{F96490E2-AD33-4089-BB7C-014F025C337F}" type="sibTrans" cxnId="{0E4241CE-A465-4F48-901E-1161D9F725E1}">
      <dgm:prSet/>
      <dgm:spPr/>
      <dgm:t>
        <a:bodyPr/>
        <a:lstStyle/>
        <a:p>
          <a:endParaRPr lang="en-US"/>
        </a:p>
      </dgm:t>
    </dgm:pt>
    <dgm:pt modelId="{A045BEDB-A63B-448B-9D95-14EF49B9162D}">
      <dgm:prSet/>
      <dgm:spPr/>
      <dgm:t>
        <a:bodyPr/>
        <a:lstStyle/>
        <a:p>
          <a:r>
            <a:rPr lang="en-US"/>
            <a:t>Online reading lists: you can click through to read a book online.</a:t>
          </a:r>
        </a:p>
      </dgm:t>
    </dgm:pt>
    <dgm:pt modelId="{69B43767-F81A-40B7-A091-FE94ADC3EAB6}" type="parTrans" cxnId="{505D064F-E489-45E1-8E9F-CD7E7725912E}">
      <dgm:prSet/>
      <dgm:spPr/>
      <dgm:t>
        <a:bodyPr/>
        <a:lstStyle/>
        <a:p>
          <a:endParaRPr lang="en-US"/>
        </a:p>
      </dgm:t>
    </dgm:pt>
    <dgm:pt modelId="{72BC6D95-C449-407B-A99B-DB472462048F}" type="sibTrans" cxnId="{505D064F-E489-45E1-8E9F-CD7E7725912E}">
      <dgm:prSet/>
      <dgm:spPr/>
      <dgm:t>
        <a:bodyPr/>
        <a:lstStyle/>
        <a:p>
          <a:endParaRPr lang="en-US"/>
        </a:p>
      </dgm:t>
    </dgm:pt>
    <dgm:pt modelId="{4579D31F-DDBD-4777-9D6E-B59CF1B43C20}">
      <dgm:prSet/>
      <dgm:spPr/>
      <dgm:t>
        <a:bodyPr/>
        <a:lstStyle/>
        <a:p>
          <a:r>
            <a:rPr lang="en-US"/>
            <a:t>PDF/Word reading lists: search for books via SOLO.</a:t>
          </a:r>
        </a:p>
      </dgm:t>
    </dgm:pt>
    <dgm:pt modelId="{22D2B531-781F-41D8-8919-D7518514115F}" type="parTrans" cxnId="{4739840A-0E06-460E-B4A7-012D30CB9171}">
      <dgm:prSet/>
      <dgm:spPr/>
      <dgm:t>
        <a:bodyPr/>
        <a:lstStyle/>
        <a:p>
          <a:endParaRPr lang="en-US"/>
        </a:p>
      </dgm:t>
    </dgm:pt>
    <dgm:pt modelId="{B1340EE4-83AD-48CD-AB01-CFFD4C499DCC}" type="sibTrans" cxnId="{4739840A-0E06-460E-B4A7-012D30CB9171}">
      <dgm:prSet/>
      <dgm:spPr/>
      <dgm:t>
        <a:bodyPr/>
        <a:lstStyle/>
        <a:p>
          <a:endParaRPr lang="en-US"/>
        </a:p>
      </dgm:t>
    </dgm:pt>
    <dgm:pt modelId="{9C898B85-FD5D-4DE1-97DD-48639AEA0E7B}">
      <dgm:prSet/>
      <dgm:spPr/>
      <dgm:t>
        <a:bodyPr/>
        <a:lstStyle/>
        <a:p>
          <a:r>
            <a:rPr lang="en-US"/>
            <a:t>SOLO: l</a:t>
          </a:r>
          <a:r>
            <a:rPr lang="en-GB"/>
            <a:t>ook for copies in your subject library and college library which show both ‘Item in place’ and ‘Loanable’.</a:t>
          </a:r>
          <a:endParaRPr lang="en-US"/>
        </a:p>
      </dgm:t>
    </dgm:pt>
    <dgm:pt modelId="{CEEEF5DF-E554-4FA1-BCD4-F7D56D6549D6}" type="parTrans" cxnId="{724E0554-F681-439F-BA9C-F112A4723202}">
      <dgm:prSet/>
      <dgm:spPr/>
      <dgm:t>
        <a:bodyPr/>
        <a:lstStyle/>
        <a:p>
          <a:endParaRPr lang="en-US"/>
        </a:p>
      </dgm:t>
    </dgm:pt>
    <dgm:pt modelId="{44F7517D-63E9-4747-8F9F-D104683FEF7C}" type="sibTrans" cxnId="{724E0554-F681-439F-BA9C-F112A4723202}">
      <dgm:prSet/>
      <dgm:spPr/>
      <dgm:t>
        <a:bodyPr/>
        <a:lstStyle/>
        <a:p>
          <a:endParaRPr lang="en-US"/>
        </a:p>
      </dgm:t>
    </dgm:pt>
    <dgm:pt modelId="{115B7C47-8731-4E64-9CAC-C2FFAD45A1FD}">
      <dgm:prSet/>
      <dgm:spPr/>
      <dgm:t>
        <a:bodyPr/>
        <a:lstStyle/>
        <a:p>
          <a:r>
            <a:rPr lang="en-US"/>
            <a:t>Print books: it is usually easiest to go to the library and take the book of the shelf.</a:t>
          </a:r>
        </a:p>
      </dgm:t>
    </dgm:pt>
    <dgm:pt modelId="{F89254E5-115A-46A9-9098-22D51160C3A0}" type="parTrans" cxnId="{D7203A50-BB8F-4F92-9243-CE8CB4554C7E}">
      <dgm:prSet/>
      <dgm:spPr/>
      <dgm:t>
        <a:bodyPr/>
        <a:lstStyle/>
        <a:p>
          <a:endParaRPr lang="en-US"/>
        </a:p>
      </dgm:t>
    </dgm:pt>
    <dgm:pt modelId="{7C4BE259-CD79-423D-B2C5-76BF0757656D}" type="sibTrans" cxnId="{D7203A50-BB8F-4F92-9243-CE8CB4554C7E}">
      <dgm:prSet/>
      <dgm:spPr/>
      <dgm:t>
        <a:bodyPr/>
        <a:lstStyle/>
        <a:p>
          <a:endParaRPr lang="en-US"/>
        </a:p>
      </dgm:t>
    </dgm:pt>
    <dgm:pt modelId="{17F57F35-EBB3-4F5B-A646-1306A04EED9A}" type="pres">
      <dgm:prSet presAssocID="{3755CAF8-A652-4252-8D01-BACAF56757FE}" presName="vert0" presStyleCnt="0">
        <dgm:presLayoutVars>
          <dgm:dir/>
          <dgm:animOne val="branch"/>
          <dgm:animLvl val="lvl"/>
        </dgm:presLayoutVars>
      </dgm:prSet>
      <dgm:spPr/>
    </dgm:pt>
    <dgm:pt modelId="{B85E5BCF-3B80-4CE4-9676-76F5FA50A052}" type="pres">
      <dgm:prSet presAssocID="{5769C584-6247-45CA-9229-A04C822593F0}" presName="thickLine" presStyleLbl="alignNode1" presStyleIdx="0" presStyleCnt="5"/>
      <dgm:spPr/>
    </dgm:pt>
    <dgm:pt modelId="{DE09B953-1C95-4723-9A5F-73E8EDEA60A7}" type="pres">
      <dgm:prSet presAssocID="{5769C584-6247-45CA-9229-A04C822593F0}" presName="horz1" presStyleCnt="0"/>
      <dgm:spPr/>
    </dgm:pt>
    <dgm:pt modelId="{1193B293-E83A-4189-8F3F-0C12F387897F}" type="pres">
      <dgm:prSet presAssocID="{5769C584-6247-45CA-9229-A04C822593F0}" presName="tx1" presStyleLbl="revTx" presStyleIdx="0" presStyleCnt="5"/>
      <dgm:spPr/>
    </dgm:pt>
    <dgm:pt modelId="{1E8B90B3-E9B9-4AB0-A0AB-FE46B540A24B}" type="pres">
      <dgm:prSet presAssocID="{5769C584-6247-45CA-9229-A04C822593F0}" presName="vert1" presStyleCnt="0"/>
      <dgm:spPr/>
    </dgm:pt>
    <dgm:pt modelId="{5DC8AA73-B1A3-415D-A406-96C5602090E0}" type="pres">
      <dgm:prSet presAssocID="{A045BEDB-A63B-448B-9D95-14EF49B9162D}" presName="thickLine" presStyleLbl="alignNode1" presStyleIdx="1" presStyleCnt="5"/>
      <dgm:spPr/>
    </dgm:pt>
    <dgm:pt modelId="{DD8C5D50-281E-40A8-B8D9-DE97C9653E3E}" type="pres">
      <dgm:prSet presAssocID="{A045BEDB-A63B-448B-9D95-14EF49B9162D}" presName="horz1" presStyleCnt="0"/>
      <dgm:spPr/>
    </dgm:pt>
    <dgm:pt modelId="{A51EA742-0E8E-44DA-988D-DBBD820E6F99}" type="pres">
      <dgm:prSet presAssocID="{A045BEDB-A63B-448B-9D95-14EF49B9162D}" presName="tx1" presStyleLbl="revTx" presStyleIdx="1" presStyleCnt="5"/>
      <dgm:spPr/>
    </dgm:pt>
    <dgm:pt modelId="{6B7218B7-5AC9-4C58-B5F3-350C9AD7F1C1}" type="pres">
      <dgm:prSet presAssocID="{A045BEDB-A63B-448B-9D95-14EF49B9162D}" presName="vert1" presStyleCnt="0"/>
      <dgm:spPr/>
    </dgm:pt>
    <dgm:pt modelId="{FBCD8988-96D8-49FF-BBFB-D67EE5CAFDA1}" type="pres">
      <dgm:prSet presAssocID="{4579D31F-DDBD-4777-9D6E-B59CF1B43C20}" presName="thickLine" presStyleLbl="alignNode1" presStyleIdx="2" presStyleCnt="5"/>
      <dgm:spPr/>
    </dgm:pt>
    <dgm:pt modelId="{E866DE43-09AE-42CF-97E6-F36DD8CE5EA7}" type="pres">
      <dgm:prSet presAssocID="{4579D31F-DDBD-4777-9D6E-B59CF1B43C20}" presName="horz1" presStyleCnt="0"/>
      <dgm:spPr/>
    </dgm:pt>
    <dgm:pt modelId="{6BDFB6EB-DE83-4FE8-AD57-E88D70572675}" type="pres">
      <dgm:prSet presAssocID="{4579D31F-DDBD-4777-9D6E-B59CF1B43C20}" presName="tx1" presStyleLbl="revTx" presStyleIdx="2" presStyleCnt="5"/>
      <dgm:spPr/>
    </dgm:pt>
    <dgm:pt modelId="{338FF486-BF2D-4266-B848-24A4FFAA6B64}" type="pres">
      <dgm:prSet presAssocID="{4579D31F-DDBD-4777-9D6E-B59CF1B43C20}" presName="vert1" presStyleCnt="0"/>
      <dgm:spPr/>
    </dgm:pt>
    <dgm:pt modelId="{FB0AC4C3-BFB1-46B0-8836-4AC41281C5A1}" type="pres">
      <dgm:prSet presAssocID="{9C898B85-FD5D-4DE1-97DD-48639AEA0E7B}" presName="thickLine" presStyleLbl="alignNode1" presStyleIdx="3" presStyleCnt="5"/>
      <dgm:spPr/>
    </dgm:pt>
    <dgm:pt modelId="{EB7D27F6-C311-4557-A217-700325F347D1}" type="pres">
      <dgm:prSet presAssocID="{9C898B85-FD5D-4DE1-97DD-48639AEA0E7B}" presName="horz1" presStyleCnt="0"/>
      <dgm:spPr/>
    </dgm:pt>
    <dgm:pt modelId="{2BB23FCC-0A68-4BF2-8D26-FD34BFB4F972}" type="pres">
      <dgm:prSet presAssocID="{9C898B85-FD5D-4DE1-97DD-48639AEA0E7B}" presName="tx1" presStyleLbl="revTx" presStyleIdx="3" presStyleCnt="5"/>
      <dgm:spPr/>
    </dgm:pt>
    <dgm:pt modelId="{52E10ADB-E72C-458A-B8C6-F79662CBEDDA}" type="pres">
      <dgm:prSet presAssocID="{9C898B85-FD5D-4DE1-97DD-48639AEA0E7B}" presName="vert1" presStyleCnt="0"/>
      <dgm:spPr/>
    </dgm:pt>
    <dgm:pt modelId="{59527716-0426-44DD-997F-1C6BB77490F1}" type="pres">
      <dgm:prSet presAssocID="{115B7C47-8731-4E64-9CAC-C2FFAD45A1FD}" presName="thickLine" presStyleLbl="alignNode1" presStyleIdx="4" presStyleCnt="5"/>
      <dgm:spPr/>
    </dgm:pt>
    <dgm:pt modelId="{3818AAD8-3D3A-4AF9-8922-34D6455365BA}" type="pres">
      <dgm:prSet presAssocID="{115B7C47-8731-4E64-9CAC-C2FFAD45A1FD}" presName="horz1" presStyleCnt="0"/>
      <dgm:spPr/>
    </dgm:pt>
    <dgm:pt modelId="{DD7E00AB-33E9-4EB7-94E8-59EFD672543D}" type="pres">
      <dgm:prSet presAssocID="{115B7C47-8731-4E64-9CAC-C2FFAD45A1FD}" presName="tx1" presStyleLbl="revTx" presStyleIdx="4" presStyleCnt="5"/>
      <dgm:spPr/>
    </dgm:pt>
    <dgm:pt modelId="{446D294D-B128-468D-AF83-29447D55EC29}" type="pres">
      <dgm:prSet presAssocID="{115B7C47-8731-4E64-9CAC-C2FFAD45A1FD}" presName="vert1" presStyleCnt="0"/>
      <dgm:spPr/>
    </dgm:pt>
  </dgm:ptLst>
  <dgm:cxnLst>
    <dgm:cxn modelId="{F6885800-E81A-4F06-AF26-3F149899FB6B}" type="presOf" srcId="{5769C584-6247-45CA-9229-A04C822593F0}" destId="{1193B293-E83A-4189-8F3F-0C12F387897F}" srcOrd="0" destOrd="0" presId="urn:microsoft.com/office/officeart/2008/layout/LinedList"/>
    <dgm:cxn modelId="{4739840A-0E06-460E-B4A7-012D30CB9171}" srcId="{3755CAF8-A652-4252-8D01-BACAF56757FE}" destId="{4579D31F-DDBD-4777-9D6E-B59CF1B43C20}" srcOrd="2" destOrd="0" parTransId="{22D2B531-781F-41D8-8919-D7518514115F}" sibTransId="{B1340EE4-83AD-48CD-AB01-CFFD4C499DCC}"/>
    <dgm:cxn modelId="{46BA4012-2AC9-43FD-92C4-8ACDBC4F8B8C}" type="presOf" srcId="{3755CAF8-A652-4252-8D01-BACAF56757FE}" destId="{17F57F35-EBB3-4F5B-A646-1306A04EED9A}" srcOrd="0" destOrd="0" presId="urn:microsoft.com/office/officeart/2008/layout/LinedList"/>
    <dgm:cxn modelId="{CA48D35B-B7F5-4F12-8353-938D04926CF2}" type="presOf" srcId="{A045BEDB-A63B-448B-9D95-14EF49B9162D}" destId="{A51EA742-0E8E-44DA-988D-DBBD820E6F99}" srcOrd="0" destOrd="0" presId="urn:microsoft.com/office/officeart/2008/layout/LinedList"/>
    <dgm:cxn modelId="{505D064F-E489-45E1-8E9F-CD7E7725912E}" srcId="{3755CAF8-A652-4252-8D01-BACAF56757FE}" destId="{A045BEDB-A63B-448B-9D95-14EF49B9162D}" srcOrd="1" destOrd="0" parTransId="{69B43767-F81A-40B7-A091-FE94ADC3EAB6}" sibTransId="{72BC6D95-C449-407B-A99B-DB472462048F}"/>
    <dgm:cxn modelId="{D7203A50-BB8F-4F92-9243-CE8CB4554C7E}" srcId="{3755CAF8-A652-4252-8D01-BACAF56757FE}" destId="{115B7C47-8731-4E64-9CAC-C2FFAD45A1FD}" srcOrd="4" destOrd="0" parTransId="{F89254E5-115A-46A9-9098-22D51160C3A0}" sibTransId="{7C4BE259-CD79-423D-B2C5-76BF0757656D}"/>
    <dgm:cxn modelId="{724E0554-F681-439F-BA9C-F112A4723202}" srcId="{3755CAF8-A652-4252-8D01-BACAF56757FE}" destId="{9C898B85-FD5D-4DE1-97DD-48639AEA0E7B}" srcOrd="3" destOrd="0" parTransId="{CEEEF5DF-E554-4FA1-BCD4-F7D56D6549D6}" sibTransId="{44F7517D-63E9-4747-8F9F-D104683FEF7C}"/>
    <dgm:cxn modelId="{B3AD8A8A-E369-478F-B997-F2446195E75E}" type="presOf" srcId="{115B7C47-8731-4E64-9CAC-C2FFAD45A1FD}" destId="{DD7E00AB-33E9-4EB7-94E8-59EFD672543D}" srcOrd="0" destOrd="0" presId="urn:microsoft.com/office/officeart/2008/layout/LinedList"/>
    <dgm:cxn modelId="{8AF864A3-D7F3-414C-82E9-74E831DEE24A}" type="presOf" srcId="{9C898B85-FD5D-4DE1-97DD-48639AEA0E7B}" destId="{2BB23FCC-0A68-4BF2-8D26-FD34BFB4F972}" srcOrd="0" destOrd="0" presId="urn:microsoft.com/office/officeart/2008/layout/LinedList"/>
    <dgm:cxn modelId="{42C2DFB2-A896-4812-8071-6BE4DE39AC4E}" type="presOf" srcId="{4579D31F-DDBD-4777-9D6E-B59CF1B43C20}" destId="{6BDFB6EB-DE83-4FE8-AD57-E88D70572675}" srcOrd="0" destOrd="0" presId="urn:microsoft.com/office/officeart/2008/layout/LinedList"/>
    <dgm:cxn modelId="{0E4241CE-A465-4F48-901E-1161D9F725E1}" srcId="{3755CAF8-A652-4252-8D01-BACAF56757FE}" destId="{5769C584-6247-45CA-9229-A04C822593F0}" srcOrd="0" destOrd="0" parTransId="{789CF942-4D59-4859-8053-4C645C4F0E23}" sibTransId="{F96490E2-AD33-4089-BB7C-014F025C337F}"/>
    <dgm:cxn modelId="{858C244C-B523-49E5-B049-CCB5A5BA8A0F}" type="presParOf" srcId="{17F57F35-EBB3-4F5B-A646-1306A04EED9A}" destId="{B85E5BCF-3B80-4CE4-9676-76F5FA50A052}" srcOrd="0" destOrd="0" presId="urn:microsoft.com/office/officeart/2008/layout/LinedList"/>
    <dgm:cxn modelId="{8C4638E4-D680-4295-B4A7-08135AB0D5E4}" type="presParOf" srcId="{17F57F35-EBB3-4F5B-A646-1306A04EED9A}" destId="{DE09B953-1C95-4723-9A5F-73E8EDEA60A7}" srcOrd="1" destOrd="0" presId="urn:microsoft.com/office/officeart/2008/layout/LinedList"/>
    <dgm:cxn modelId="{AF2C9F67-2996-44DD-B59E-697D4A455C8D}" type="presParOf" srcId="{DE09B953-1C95-4723-9A5F-73E8EDEA60A7}" destId="{1193B293-E83A-4189-8F3F-0C12F387897F}" srcOrd="0" destOrd="0" presId="urn:microsoft.com/office/officeart/2008/layout/LinedList"/>
    <dgm:cxn modelId="{15F1940B-AE77-4572-A0B9-1A043882D730}" type="presParOf" srcId="{DE09B953-1C95-4723-9A5F-73E8EDEA60A7}" destId="{1E8B90B3-E9B9-4AB0-A0AB-FE46B540A24B}" srcOrd="1" destOrd="0" presId="urn:microsoft.com/office/officeart/2008/layout/LinedList"/>
    <dgm:cxn modelId="{7C660883-97D6-42E7-B0BD-5D34568EECC2}" type="presParOf" srcId="{17F57F35-EBB3-4F5B-A646-1306A04EED9A}" destId="{5DC8AA73-B1A3-415D-A406-96C5602090E0}" srcOrd="2" destOrd="0" presId="urn:microsoft.com/office/officeart/2008/layout/LinedList"/>
    <dgm:cxn modelId="{E5A116E4-6CB8-42A0-95A0-B9B18D9DD557}" type="presParOf" srcId="{17F57F35-EBB3-4F5B-A646-1306A04EED9A}" destId="{DD8C5D50-281E-40A8-B8D9-DE97C9653E3E}" srcOrd="3" destOrd="0" presId="urn:microsoft.com/office/officeart/2008/layout/LinedList"/>
    <dgm:cxn modelId="{9762EE46-A35B-4013-B012-854710E4164D}" type="presParOf" srcId="{DD8C5D50-281E-40A8-B8D9-DE97C9653E3E}" destId="{A51EA742-0E8E-44DA-988D-DBBD820E6F99}" srcOrd="0" destOrd="0" presId="urn:microsoft.com/office/officeart/2008/layout/LinedList"/>
    <dgm:cxn modelId="{D220B06F-77BB-454F-A690-D5053FCC5CCD}" type="presParOf" srcId="{DD8C5D50-281E-40A8-B8D9-DE97C9653E3E}" destId="{6B7218B7-5AC9-4C58-B5F3-350C9AD7F1C1}" srcOrd="1" destOrd="0" presId="urn:microsoft.com/office/officeart/2008/layout/LinedList"/>
    <dgm:cxn modelId="{258990E3-85A4-416A-9F23-2663F677815E}" type="presParOf" srcId="{17F57F35-EBB3-4F5B-A646-1306A04EED9A}" destId="{FBCD8988-96D8-49FF-BBFB-D67EE5CAFDA1}" srcOrd="4" destOrd="0" presId="urn:microsoft.com/office/officeart/2008/layout/LinedList"/>
    <dgm:cxn modelId="{0A5EF062-B8E8-43CA-A82C-279F728D1C22}" type="presParOf" srcId="{17F57F35-EBB3-4F5B-A646-1306A04EED9A}" destId="{E866DE43-09AE-42CF-97E6-F36DD8CE5EA7}" srcOrd="5" destOrd="0" presId="urn:microsoft.com/office/officeart/2008/layout/LinedList"/>
    <dgm:cxn modelId="{61570F42-D8DF-4EC9-BC83-5CD60E8459E7}" type="presParOf" srcId="{E866DE43-09AE-42CF-97E6-F36DD8CE5EA7}" destId="{6BDFB6EB-DE83-4FE8-AD57-E88D70572675}" srcOrd="0" destOrd="0" presId="urn:microsoft.com/office/officeart/2008/layout/LinedList"/>
    <dgm:cxn modelId="{D1996D41-5D0A-44C7-859D-F102C1E91268}" type="presParOf" srcId="{E866DE43-09AE-42CF-97E6-F36DD8CE5EA7}" destId="{338FF486-BF2D-4266-B848-24A4FFAA6B64}" srcOrd="1" destOrd="0" presId="urn:microsoft.com/office/officeart/2008/layout/LinedList"/>
    <dgm:cxn modelId="{0478A867-4E66-4588-9C10-7DFCA64CC740}" type="presParOf" srcId="{17F57F35-EBB3-4F5B-A646-1306A04EED9A}" destId="{FB0AC4C3-BFB1-46B0-8836-4AC41281C5A1}" srcOrd="6" destOrd="0" presId="urn:microsoft.com/office/officeart/2008/layout/LinedList"/>
    <dgm:cxn modelId="{D86F9527-93CF-43FA-B136-BAD088B404A6}" type="presParOf" srcId="{17F57F35-EBB3-4F5B-A646-1306A04EED9A}" destId="{EB7D27F6-C311-4557-A217-700325F347D1}" srcOrd="7" destOrd="0" presId="urn:microsoft.com/office/officeart/2008/layout/LinedList"/>
    <dgm:cxn modelId="{9A23AEE8-5103-4669-AFB6-AFFEC38788A0}" type="presParOf" srcId="{EB7D27F6-C311-4557-A217-700325F347D1}" destId="{2BB23FCC-0A68-4BF2-8D26-FD34BFB4F972}" srcOrd="0" destOrd="0" presId="urn:microsoft.com/office/officeart/2008/layout/LinedList"/>
    <dgm:cxn modelId="{21361097-4699-4995-8ADA-DD497175A498}" type="presParOf" srcId="{EB7D27F6-C311-4557-A217-700325F347D1}" destId="{52E10ADB-E72C-458A-B8C6-F79662CBEDDA}" srcOrd="1" destOrd="0" presId="urn:microsoft.com/office/officeart/2008/layout/LinedList"/>
    <dgm:cxn modelId="{FE8E19C2-0EAE-4B67-95A5-5BAE40BD4E1C}" type="presParOf" srcId="{17F57F35-EBB3-4F5B-A646-1306A04EED9A}" destId="{59527716-0426-44DD-997F-1C6BB77490F1}" srcOrd="8" destOrd="0" presId="urn:microsoft.com/office/officeart/2008/layout/LinedList"/>
    <dgm:cxn modelId="{AF018FB2-C288-400F-AAFA-A045BE164BAF}" type="presParOf" srcId="{17F57F35-EBB3-4F5B-A646-1306A04EED9A}" destId="{3818AAD8-3D3A-4AF9-8922-34D6455365BA}" srcOrd="9" destOrd="0" presId="urn:microsoft.com/office/officeart/2008/layout/LinedList"/>
    <dgm:cxn modelId="{555B6CFD-F141-4150-A905-E522E8A75CC5}" type="presParOf" srcId="{3818AAD8-3D3A-4AF9-8922-34D6455365BA}" destId="{DD7E00AB-33E9-4EB7-94E8-59EFD672543D}" srcOrd="0" destOrd="0" presId="urn:microsoft.com/office/officeart/2008/layout/LinedList"/>
    <dgm:cxn modelId="{C435C29C-92C8-490B-B3B6-EFB42100EBDF}" type="presParOf" srcId="{3818AAD8-3D3A-4AF9-8922-34D6455365BA}" destId="{446D294D-B128-468D-AF83-29447D55EC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55CAF8-A652-4252-8D01-BACAF56757F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769C584-6247-45CA-9229-A04C822593F0}">
      <dgm:prSet/>
      <dgm:spPr/>
      <dgm:t>
        <a:bodyPr/>
        <a:lstStyle/>
        <a:p>
          <a:pPr algn="l">
            <a:lnSpc>
              <a:spcPct val="90000"/>
            </a:lnSpc>
          </a:pPr>
          <a:r>
            <a:rPr lang="en-US" dirty="0">
              <a:solidFill>
                <a:srgbClr val="000000"/>
              </a:solidFill>
              <a:latin typeface="Arial"/>
              <a:cs typeface="Arial"/>
            </a:rPr>
            <a:t>If a book is on loan, use the 'Request options' to place a hold on a book.</a:t>
          </a:r>
        </a:p>
      </dgm:t>
    </dgm:pt>
    <dgm:pt modelId="{789CF942-4D59-4859-8053-4C645C4F0E23}" type="parTrans" cxnId="{0E4241CE-A465-4F48-901E-1161D9F725E1}">
      <dgm:prSet/>
      <dgm:spPr/>
      <dgm:t>
        <a:bodyPr/>
        <a:lstStyle/>
        <a:p>
          <a:endParaRPr lang="en-US"/>
        </a:p>
      </dgm:t>
    </dgm:pt>
    <dgm:pt modelId="{F96490E2-AD33-4089-BB7C-014F025C337F}" type="sibTrans" cxnId="{0E4241CE-A465-4F48-901E-1161D9F725E1}">
      <dgm:prSet/>
      <dgm:spPr/>
      <dgm:t>
        <a:bodyPr/>
        <a:lstStyle/>
        <a:p>
          <a:endParaRPr lang="en-US"/>
        </a:p>
      </dgm:t>
    </dgm:pt>
    <dgm:pt modelId="{4579D31F-DDBD-4777-9D6E-B59CF1B43C20}">
      <dgm:prSet/>
      <dgm:spPr/>
      <dgm:t>
        <a:bodyPr/>
        <a:lstStyle/>
        <a:p>
          <a:pPr algn="l">
            <a:lnSpc>
              <a:spcPct val="90000"/>
            </a:lnSpc>
          </a:pPr>
          <a:r>
            <a:rPr lang="en-US" dirty="0">
              <a:solidFill>
                <a:srgbClr val="000000"/>
              </a:solidFill>
              <a:latin typeface="Arial"/>
              <a:cs typeface="Arial"/>
            </a:rPr>
            <a:t>Use 'Scan &amp; Deliver' to receive a PDF copy of a book chapter or journal article.</a:t>
          </a:r>
        </a:p>
      </dgm:t>
    </dgm:pt>
    <dgm:pt modelId="{22D2B531-781F-41D8-8919-D7518514115F}" type="parTrans" cxnId="{4739840A-0E06-460E-B4A7-012D30CB9171}">
      <dgm:prSet/>
      <dgm:spPr/>
      <dgm:t>
        <a:bodyPr/>
        <a:lstStyle/>
        <a:p>
          <a:endParaRPr lang="en-US"/>
        </a:p>
      </dgm:t>
    </dgm:pt>
    <dgm:pt modelId="{B1340EE4-83AD-48CD-AB01-CFFD4C499DCC}" type="sibTrans" cxnId="{4739840A-0E06-460E-B4A7-012D30CB9171}">
      <dgm:prSet/>
      <dgm:spPr/>
      <dgm:t>
        <a:bodyPr/>
        <a:lstStyle/>
        <a:p>
          <a:endParaRPr lang="en-US"/>
        </a:p>
      </dgm:t>
    </dgm:pt>
    <dgm:pt modelId="{115B7C47-8731-4E64-9CAC-C2FFAD45A1FD}">
      <dgm:prSet/>
      <dgm:spPr/>
      <dgm:t>
        <a:bodyPr/>
        <a:lstStyle/>
        <a:p>
          <a:pPr algn="l">
            <a:lnSpc>
              <a:spcPct val="90000"/>
            </a:lnSpc>
          </a:pPr>
          <a:r>
            <a:rPr lang="en-US" dirty="0">
              <a:solidFill>
                <a:srgbClr val="000000"/>
              </a:solidFill>
              <a:latin typeface="Arial"/>
              <a:cs typeface="Arial"/>
            </a:rPr>
            <a:t>If there are no 'In Place' items, then it is likely the only copy available to you is a print copy from offsite storage.</a:t>
          </a:r>
        </a:p>
      </dgm:t>
    </dgm:pt>
    <dgm:pt modelId="{F89254E5-115A-46A9-9098-22D51160C3A0}" type="parTrans" cxnId="{D7203A50-BB8F-4F92-9243-CE8CB4554C7E}">
      <dgm:prSet/>
      <dgm:spPr/>
      <dgm:t>
        <a:bodyPr/>
        <a:lstStyle/>
        <a:p>
          <a:endParaRPr lang="en-US"/>
        </a:p>
      </dgm:t>
    </dgm:pt>
    <dgm:pt modelId="{7C4BE259-CD79-423D-B2C5-76BF0757656D}" type="sibTrans" cxnId="{D7203A50-BB8F-4F92-9243-CE8CB4554C7E}">
      <dgm:prSet/>
      <dgm:spPr/>
      <dgm:t>
        <a:bodyPr/>
        <a:lstStyle/>
        <a:p>
          <a:endParaRPr lang="en-US"/>
        </a:p>
      </dgm:t>
    </dgm:pt>
    <dgm:pt modelId="{17F57F35-EBB3-4F5B-A646-1306A04EED9A}" type="pres">
      <dgm:prSet presAssocID="{3755CAF8-A652-4252-8D01-BACAF56757FE}" presName="vert0" presStyleCnt="0">
        <dgm:presLayoutVars>
          <dgm:dir/>
          <dgm:animOne val="branch"/>
          <dgm:animLvl val="lvl"/>
        </dgm:presLayoutVars>
      </dgm:prSet>
      <dgm:spPr/>
    </dgm:pt>
    <dgm:pt modelId="{B85E5BCF-3B80-4CE4-9676-76F5FA50A052}" type="pres">
      <dgm:prSet presAssocID="{5769C584-6247-45CA-9229-A04C822593F0}" presName="thickLine" presStyleLbl="alignNode1" presStyleIdx="0" presStyleCnt="3"/>
      <dgm:spPr/>
    </dgm:pt>
    <dgm:pt modelId="{DE09B953-1C95-4723-9A5F-73E8EDEA60A7}" type="pres">
      <dgm:prSet presAssocID="{5769C584-6247-45CA-9229-A04C822593F0}" presName="horz1" presStyleCnt="0"/>
      <dgm:spPr/>
    </dgm:pt>
    <dgm:pt modelId="{1193B293-E83A-4189-8F3F-0C12F387897F}" type="pres">
      <dgm:prSet presAssocID="{5769C584-6247-45CA-9229-A04C822593F0}" presName="tx1" presStyleLbl="revTx" presStyleIdx="0" presStyleCnt="3"/>
      <dgm:spPr/>
    </dgm:pt>
    <dgm:pt modelId="{1E8B90B3-E9B9-4AB0-A0AB-FE46B540A24B}" type="pres">
      <dgm:prSet presAssocID="{5769C584-6247-45CA-9229-A04C822593F0}" presName="vert1" presStyleCnt="0"/>
      <dgm:spPr/>
    </dgm:pt>
    <dgm:pt modelId="{FBCD8988-96D8-49FF-BBFB-D67EE5CAFDA1}" type="pres">
      <dgm:prSet presAssocID="{4579D31F-DDBD-4777-9D6E-B59CF1B43C20}" presName="thickLine" presStyleLbl="alignNode1" presStyleIdx="1" presStyleCnt="3"/>
      <dgm:spPr/>
    </dgm:pt>
    <dgm:pt modelId="{E866DE43-09AE-42CF-97E6-F36DD8CE5EA7}" type="pres">
      <dgm:prSet presAssocID="{4579D31F-DDBD-4777-9D6E-B59CF1B43C20}" presName="horz1" presStyleCnt="0"/>
      <dgm:spPr/>
    </dgm:pt>
    <dgm:pt modelId="{6BDFB6EB-DE83-4FE8-AD57-E88D70572675}" type="pres">
      <dgm:prSet presAssocID="{4579D31F-DDBD-4777-9D6E-B59CF1B43C20}" presName="tx1" presStyleLbl="revTx" presStyleIdx="1" presStyleCnt="3"/>
      <dgm:spPr/>
    </dgm:pt>
    <dgm:pt modelId="{338FF486-BF2D-4266-B848-24A4FFAA6B64}" type="pres">
      <dgm:prSet presAssocID="{4579D31F-DDBD-4777-9D6E-B59CF1B43C20}" presName="vert1" presStyleCnt="0"/>
      <dgm:spPr/>
    </dgm:pt>
    <dgm:pt modelId="{59527716-0426-44DD-997F-1C6BB77490F1}" type="pres">
      <dgm:prSet presAssocID="{115B7C47-8731-4E64-9CAC-C2FFAD45A1FD}" presName="thickLine" presStyleLbl="alignNode1" presStyleIdx="2" presStyleCnt="3"/>
      <dgm:spPr/>
    </dgm:pt>
    <dgm:pt modelId="{3818AAD8-3D3A-4AF9-8922-34D6455365BA}" type="pres">
      <dgm:prSet presAssocID="{115B7C47-8731-4E64-9CAC-C2FFAD45A1FD}" presName="horz1" presStyleCnt="0"/>
      <dgm:spPr/>
    </dgm:pt>
    <dgm:pt modelId="{DD7E00AB-33E9-4EB7-94E8-59EFD672543D}" type="pres">
      <dgm:prSet presAssocID="{115B7C47-8731-4E64-9CAC-C2FFAD45A1FD}" presName="tx1" presStyleLbl="revTx" presStyleIdx="2" presStyleCnt="3"/>
      <dgm:spPr/>
    </dgm:pt>
    <dgm:pt modelId="{446D294D-B128-468D-AF83-29447D55EC29}" type="pres">
      <dgm:prSet presAssocID="{115B7C47-8731-4E64-9CAC-C2FFAD45A1FD}" presName="vert1" presStyleCnt="0"/>
      <dgm:spPr/>
    </dgm:pt>
  </dgm:ptLst>
  <dgm:cxnLst>
    <dgm:cxn modelId="{4739840A-0E06-460E-B4A7-012D30CB9171}" srcId="{3755CAF8-A652-4252-8D01-BACAF56757FE}" destId="{4579D31F-DDBD-4777-9D6E-B59CF1B43C20}" srcOrd="1" destOrd="0" parTransId="{22D2B531-781F-41D8-8919-D7518514115F}" sibTransId="{B1340EE4-83AD-48CD-AB01-CFFD4C499DCC}"/>
    <dgm:cxn modelId="{46BA4012-2AC9-43FD-92C4-8ACDBC4F8B8C}" type="presOf" srcId="{3755CAF8-A652-4252-8D01-BACAF56757FE}" destId="{17F57F35-EBB3-4F5B-A646-1306A04EED9A}" srcOrd="0" destOrd="0" presId="urn:microsoft.com/office/officeart/2008/layout/LinedList"/>
    <dgm:cxn modelId="{BE4C5732-8343-47FB-88C2-BDF844F2474C}" type="presOf" srcId="{115B7C47-8731-4E64-9CAC-C2FFAD45A1FD}" destId="{DD7E00AB-33E9-4EB7-94E8-59EFD672543D}" srcOrd="0" destOrd="0" presId="urn:microsoft.com/office/officeart/2008/layout/LinedList"/>
    <dgm:cxn modelId="{D7203A50-BB8F-4F92-9243-CE8CB4554C7E}" srcId="{3755CAF8-A652-4252-8D01-BACAF56757FE}" destId="{115B7C47-8731-4E64-9CAC-C2FFAD45A1FD}" srcOrd="2" destOrd="0" parTransId="{F89254E5-115A-46A9-9098-22D51160C3A0}" sibTransId="{7C4BE259-CD79-423D-B2C5-76BF0757656D}"/>
    <dgm:cxn modelId="{35311F9D-D9E3-48CA-AB9F-A646AE7F83E9}" type="presOf" srcId="{4579D31F-DDBD-4777-9D6E-B59CF1B43C20}" destId="{6BDFB6EB-DE83-4FE8-AD57-E88D70572675}" srcOrd="0" destOrd="0" presId="urn:microsoft.com/office/officeart/2008/layout/LinedList"/>
    <dgm:cxn modelId="{87BF3DC6-DAC3-40F9-8AD3-38D91B5D430E}" type="presOf" srcId="{5769C584-6247-45CA-9229-A04C822593F0}" destId="{1193B293-E83A-4189-8F3F-0C12F387897F}" srcOrd="0" destOrd="0" presId="urn:microsoft.com/office/officeart/2008/layout/LinedList"/>
    <dgm:cxn modelId="{0E4241CE-A465-4F48-901E-1161D9F725E1}" srcId="{3755CAF8-A652-4252-8D01-BACAF56757FE}" destId="{5769C584-6247-45CA-9229-A04C822593F0}" srcOrd="0" destOrd="0" parTransId="{789CF942-4D59-4859-8053-4C645C4F0E23}" sibTransId="{F96490E2-AD33-4089-BB7C-014F025C337F}"/>
    <dgm:cxn modelId="{85B4AF1B-D5D4-495C-8F65-81F4F2A2DB95}" type="presParOf" srcId="{17F57F35-EBB3-4F5B-A646-1306A04EED9A}" destId="{B85E5BCF-3B80-4CE4-9676-76F5FA50A052}" srcOrd="0" destOrd="0" presId="urn:microsoft.com/office/officeart/2008/layout/LinedList"/>
    <dgm:cxn modelId="{7A1AB963-E1FD-4746-84E6-04A6845F9C2A}" type="presParOf" srcId="{17F57F35-EBB3-4F5B-A646-1306A04EED9A}" destId="{DE09B953-1C95-4723-9A5F-73E8EDEA60A7}" srcOrd="1" destOrd="0" presId="urn:microsoft.com/office/officeart/2008/layout/LinedList"/>
    <dgm:cxn modelId="{2C699954-8C01-403B-AE7A-4EE53523655D}" type="presParOf" srcId="{DE09B953-1C95-4723-9A5F-73E8EDEA60A7}" destId="{1193B293-E83A-4189-8F3F-0C12F387897F}" srcOrd="0" destOrd="0" presId="urn:microsoft.com/office/officeart/2008/layout/LinedList"/>
    <dgm:cxn modelId="{350CA4DC-C91D-4250-B69A-E922131E3772}" type="presParOf" srcId="{DE09B953-1C95-4723-9A5F-73E8EDEA60A7}" destId="{1E8B90B3-E9B9-4AB0-A0AB-FE46B540A24B}" srcOrd="1" destOrd="0" presId="urn:microsoft.com/office/officeart/2008/layout/LinedList"/>
    <dgm:cxn modelId="{4A7F3537-D28F-407B-8F3E-509ABBB11924}" type="presParOf" srcId="{17F57F35-EBB3-4F5B-A646-1306A04EED9A}" destId="{FBCD8988-96D8-49FF-BBFB-D67EE5CAFDA1}" srcOrd="2" destOrd="0" presId="urn:microsoft.com/office/officeart/2008/layout/LinedList"/>
    <dgm:cxn modelId="{150ADD75-4333-432E-AC9C-5604DF07162A}" type="presParOf" srcId="{17F57F35-EBB3-4F5B-A646-1306A04EED9A}" destId="{E866DE43-09AE-42CF-97E6-F36DD8CE5EA7}" srcOrd="3" destOrd="0" presId="urn:microsoft.com/office/officeart/2008/layout/LinedList"/>
    <dgm:cxn modelId="{7D14E4E8-F1B9-406A-8E64-8A2C650341B6}" type="presParOf" srcId="{E866DE43-09AE-42CF-97E6-F36DD8CE5EA7}" destId="{6BDFB6EB-DE83-4FE8-AD57-E88D70572675}" srcOrd="0" destOrd="0" presId="urn:microsoft.com/office/officeart/2008/layout/LinedList"/>
    <dgm:cxn modelId="{C5B5D672-DA55-4FCF-824F-F1735F7F4240}" type="presParOf" srcId="{E866DE43-09AE-42CF-97E6-F36DD8CE5EA7}" destId="{338FF486-BF2D-4266-B848-24A4FFAA6B64}" srcOrd="1" destOrd="0" presId="urn:microsoft.com/office/officeart/2008/layout/LinedList"/>
    <dgm:cxn modelId="{F874EE79-5C81-4386-AE0C-E9EE9A723A37}" type="presParOf" srcId="{17F57F35-EBB3-4F5B-A646-1306A04EED9A}" destId="{59527716-0426-44DD-997F-1C6BB77490F1}" srcOrd="4" destOrd="0" presId="urn:microsoft.com/office/officeart/2008/layout/LinedList"/>
    <dgm:cxn modelId="{5FEDEA2F-C63C-4D70-9CB8-1B96E8181FE8}" type="presParOf" srcId="{17F57F35-EBB3-4F5B-A646-1306A04EED9A}" destId="{3818AAD8-3D3A-4AF9-8922-34D6455365BA}" srcOrd="5" destOrd="0" presId="urn:microsoft.com/office/officeart/2008/layout/LinedList"/>
    <dgm:cxn modelId="{0B319721-5A16-4F71-B616-F0CB8FF65CE1}" type="presParOf" srcId="{3818AAD8-3D3A-4AF9-8922-34D6455365BA}" destId="{DD7E00AB-33E9-4EB7-94E8-59EFD672543D}" srcOrd="0" destOrd="0" presId="urn:microsoft.com/office/officeart/2008/layout/LinedList"/>
    <dgm:cxn modelId="{062AA780-2E8C-4CB4-8AA4-86BCAABC5433}" type="presParOf" srcId="{3818AAD8-3D3A-4AF9-8922-34D6455365BA}" destId="{446D294D-B128-468D-AF83-29447D55EC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A2CDC59-2A0C-4BDF-819D-5E2028C0EA3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5A830D0-85F2-407F-B8F4-F140CF33AE22}">
      <dgm:prSet/>
      <dgm:spPr/>
      <dgm:t>
        <a:bodyPr/>
        <a:lstStyle/>
        <a:p>
          <a:r>
            <a:rPr lang="en-US"/>
            <a:t>Local Disability Liaison Librarians</a:t>
          </a:r>
        </a:p>
      </dgm:t>
    </dgm:pt>
    <dgm:pt modelId="{796FA169-598B-40C8-AC1A-A3E5BB055A8E}" type="parTrans" cxnId="{DC393AB9-B096-4EC8-B14D-840BED172F5A}">
      <dgm:prSet/>
      <dgm:spPr/>
      <dgm:t>
        <a:bodyPr/>
        <a:lstStyle/>
        <a:p>
          <a:endParaRPr lang="en-US"/>
        </a:p>
      </dgm:t>
    </dgm:pt>
    <dgm:pt modelId="{32DDAC84-A5DE-4F20-9ADA-B0C59FB7B37A}" type="sibTrans" cxnId="{DC393AB9-B096-4EC8-B14D-840BED172F5A}">
      <dgm:prSet/>
      <dgm:spPr/>
      <dgm:t>
        <a:bodyPr/>
        <a:lstStyle/>
        <a:p>
          <a:endParaRPr lang="en-US"/>
        </a:p>
      </dgm:t>
    </dgm:pt>
    <dgm:pt modelId="{ABF4BD20-F6C6-4EFC-BF53-832A45BB6AC0}">
      <dgm:prSet/>
      <dgm:spPr/>
      <dgm:t>
        <a:bodyPr/>
        <a:lstStyle/>
        <a:p>
          <a:r>
            <a:rPr lang="en-US"/>
            <a:t>Bodleian Libraries' Disability Librarian </a:t>
          </a:r>
          <a:r>
            <a:rPr lang="en-US">
              <a:hlinkClick xmlns:r="http://schemas.openxmlformats.org/officeDocument/2006/relationships" r:id="rId1"/>
            </a:rPr>
            <a:t>bodleian.ox.ac.uk/services/disabled-readers</a:t>
          </a:r>
          <a:endParaRPr lang="en-US"/>
        </a:p>
      </dgm:t>
    </dgm:pt>
    <dgm:pt modelId="{32A9ED4B-7084-45C7-9B3D-75AC05AE6CF7}" type="parTrans" cxnId="{17F412CC-1B94-45E2-ACBE-7428F1324FF8}">
      <dgm:prSet/>
      <dgm:spPr/>
      <dgm:t>
        <a:bodyPr/>
        <a:lstStyle/>
        <a:p>
          <a:endParaRPr lang="en-US"/>
        </a:p>
      </dgm:t>
    </dgm:pt>
    <dgm:pt modelId="{EF1B0A03-EE7B-455C-8901-82F98FFF2D6A}" type="sibTrans" cxnId="{17F412CC-1B94-45E2-ACBE-7428F1324FF8}">
      <dgm:prSet/>
      <dgm:spPr/>
      <dgm:t>
        <a:bodyPr/>
        <a:lstStyle/>
        <a:p>
          <a:endParaRPr lang="en-US"/>
        </a:p>
      </dgm:t>
    </dgm:pt>
    <dgm:pt modelId="{CC87ED46-0469-4C85-B6C0-F184FDA1658B}">
      <dgm:prSet phldr="0"/>
      <dgm:spPr/>
      <dgm:t>
        <a:bodyPr/>
        <a:lstStyle/>
        <a:p>
          <a:pPr rtl="0"/>
          <a:r>
            <a:rPr lang="en-US" err="1">
              <a:solidFill>
                <a:srgbClr val="444444"/>
              </a:solidFill>
              <a:latin typeface="Calibri"/>
              <a:ea typeface="Calibri"/>
              <a:cs typeface="Calibri"/>
            </a:rPr>
            <a:t>SensusAccess</a:t>
          </a:r>
          <a:r>
            <a:rPr lang="en-US">
              <a:solidFill>
                <a:srgbClr val="444444"/>
              </a:solidFill>
              <a:latin typeface="Calibri"/>
              <a:ea typeface="Calibri"/>
              <a:cs typeface="Calibri"/>
            </a:rPr>
            <a:t>: converts documents into alternative formats</a:t>
          </a:r>
          <a:endParaRPr lang="en-US">
            <a:solidFill>
              <a:srgbClr val="000000"/>
            </a:solidFill>
            <a:latin typeface="Calibri"/>
            <a:ea typeface="Calibri"/>
            <a:cs typeface="Calibri"/>
          </a:endParaRPr>
        </a:p>
      </dgm:t>
    </dgm:pt>
    <dgm:pt modelId="{5AA478D8-104D-49A7-9F89-FBD4A61988C1}" type="parTrans" cxnId="{816189C6-E5E9-4967-9588-8ACC47337BCE}">
      <dgm:prSet/>
      <dgm:spPr/>
    </dgm:pt>
    <dgm:pt modelId="{9F2CF53F-095C-4F24-9CC4-ACCAFCDABF7B}" type="sibTrans" cxnId="{816189C6-E5E9-4967-9588-8ACC47337BCE}">
      <dgm:prSet/>
      <dgm:spPr/>
    </dgm:pt>
    <dgm:pt modelId="{42857FCF-F047-488B-AB11-25EC109A4A44}">
      <dgm:prSet phldr="0"/>
      <dgm:spPr/>
      <dgm:t>
        <a:bodyPr/>
        <a:lstStyle/>
        <a:p>
          <a:r>
            <a:rPr lang="en-US">
              <a:solidFill>
                <a:srgbClr val="000000"/>
              </a:solidFill>
              <a:latin typeface="Calibri"/>
              <a:ea typeface="Calibri"/>
              <a:cs typeface="Calibri"/>
            </a:rPr>
            <a:t>Adjustable furniture in libraries</a:t>
          </a:r>
          <a:endParaRPr lang="en-US"/>
        </a:p>
      </dgm:t>
    </dgm:pt>
    <dgm:pt modelId="{12506B6B-931E-436A-ACC7-6B2D61D5E173}" type="parTrans" cxnId="{1D572768-7671-41D9-B7D2-F79B289B889E}">
      <dgm:prSet/>
      <dgm:spPr/>
    </dgm:pt>
    <dgm:pt modelId="{463CDF2B-D3EC-49D6-8921-23C3A65A10D1}" type="sibTrans" cxnId="{1D572768-7671-41D9-B7D2-F79B289B889E}">
      <dgm:prSet/>
      <dgm:spPr/>
    </dgm:pt>
    <dgm:pt modelId="{0851B66B-DBC4-452D-887C-E79D65CF2EE1}" type="pres">
      <dgm:prSet presAssocID="{3A2CDC59-2A0C-4BDF-819D-5E2028C0EA34}" presName="vert0" presStyleCnt="0">
        <dgm:presLayoutVars>
          <dgm:dir/>
          <dgm:animOne val="branch"/>
          <dgm:animLvl val="lvl"/>
        </dgm:presLayoutVars>
      </dgm:prSet>
      <dgm:spPr/>
    </dgm:pt>
    <dgm:pt modelId="{3D3CF2D2-E2CD-4733-A5CC-F7A42BF1048A}" type="pres">
      <dgm:prSet presAssocID="{A5A830D0-85F2-407F-B8F4-F140CF33AE22}" presName="thickLine" presStyleLbl="alignNode1" presStyleIdx="0" presStyleCnt="4"/>
      <dgm:spPr/>
    </dgm:pt>
    <dgm:pt modelId="{EFF2284C-CB0E-4931-A50D-94004BAD73B7}" type="pres">
      <dgm:prSet presAssocID="{A5A830D0-85F2-407F-B8F4-F140CF33AE22}" presName="horz1" presStyleCnt="0"/>
      <dgm:spPr/>
    </dgm:pt>
    <dgm:pt modelId="{0DF1082D-9544-4939-B6A1-229D59D23FF8}" type="pres">
      <dgm:prSet presAssocID="{A5A830D0-85F2-407F-B8F4-F140CF33AE22}" presName="tx1" presStyleLbl="revTx" presStyleIdx="0" presStyleCnt="4"/>
      <dgm:spPr/>
    </dgm:pt>
    <dgm:pt modelId="{B21669CD-A1BC-4350-8937-3CADAA8BE583}" type="pres">
      <dgm:prSet presAssocID="{A5A830D0-85F2-407F-B8F4-F140CF33AE22}" presName="vert1" presStyleCnt="0"/>
      <dgm:spPr/>
    </dgm:pt>
    <dgm:pt modelId="{ECDD4772-C236-4559-B90A-70ED0A3FF8E8}" type="pres">
      <dgm:prSet presAssocID="{ABF4BD20-F6C6-4EFC-BF53-832A45BB6AC0}" presName="thickLine" presStyleLbl="alignNode1" presStyleIdx="1" presStyleCnt="4"/>
      <dgm:spPr/>
    </dgm:pt>
    <dgm:pt modelId="{F1C2D89D-FFCE-45C0-A63E-B3959D28F8EB}" type="pres">
      <dgm:prSet presAssocID="{ABF4BD20-F6C6-4EFC-BF53-832A45BB6AC0}" presName="horz1" presStyleCnt="0"/>
      <dgm:spPr/>
    </dgm:pt>
    <dgm:pt modelId="{7F190156-CB03-4807-9AB5-4EC27CD64FA4}" type="pres">
      <dgm:prSet presAssocID="{ABF4BD20-F6C6-4EFC-BF53-832A45BB6AC0}" presName="tx1" presStyleLbl="revTx" presStyleIdx="1" presStyleCnt="4"/>
      <dgm:spPr/>
    </dgm:pt>
    <dgm:pt modelId="{D0C8A649-54BD-4471-B48B-76A2A35B4FBD}" type="pres">
      <dgm:prSet presAssocID="{ABF4BD20-F6C6-4EFC-BF53-832A45BB6AC0}" presName="vert1" presStyleCnt="0"/>
      <dgm:spPr/>
    </dgm:pt>
    <dgm:pt modelId="{348BDDF8-E64C-4A09-8BDC-476C9B17B56F}" type="pres">
      <dgm:prSet presAssocID="{CC87ED46-0469-4C85-B6C0-F184FDA1658B}" presName="thickLine" presStyleLbl="alignNode1" presStyleIdx="2" presStyleCnt="4"/>
      <dgm:spPr/>
    </dgm:pt>
    <dgm:pt modelId="{42A4C4CC-CC87-4354-BA65-774ED55B4FD7}" type="pres">
      <dgm:prSet presAssocID="{CC87ED46-0469-4C85-B6C0-F184FDA1658B}" presName="horz1" presStyleCnt="0"/>
      <dgm:spPr/>
    </dgm:pt>
    <dgm:pt modelId="{EBC525C3-9F8A-48E9-8014-89EF1259471A}" type="pres">
      <dgm:prSet presAssocID="{CC87ED46-0469-4C85-B6C0-F184FDA1658B}" presName="tx1" presStyleLbl="revTx" presStyleIdx="2" presStyleCnt="4"/>
      <dgm:spPr/>
    </dgm:pt>
    <dgm:pt modelId="{7E2CA228-15D3-4EDC-85E4-D9B3A668D584}" type="pres">
      <dgm:prSet presAssocID="{CC87ED46-0469-4C85-B6C0-F184FDA1658B}" presName="vert1" presStyleCnt="0"/>
      <dgm:spPr/>
    </dgm:pt>
    <dgm:pt modelId="{C5A7055D-069A-41D1-9D9C-3F829EC1DC29}" type="pres">
      <dgm:prSet presAssocID="{42857FCF-F047-488B-AB11-25EC109A4A44}" presName="thickLine" presStyleLbl="alignNode1" presStyleIdx="3" presStyleCnt="4"/>
      <dgm:spPr/>
    </dgm:pt>
    <dgm:pt modelId="{E9ED4A90-CBEB-4D01-8F89-091D4EB67E6F}" type="pres">
      <dgm:prSet presAssocID="{42857FCF-F047-488B-AB11-25EC109A4A44}" presName="horz1" presStyleCnt="0"/>
      <dgm:spPr/>
    </dgm:pt>
    <dgm:pt modelId="{5AB7EC46-B9A5-45EC-9909-75FB4F555C28}" type="pres">
      <dgm:prSet presAssocID="{42857FCF-F047-488B-AB11-25EC109A4A44}" presName="tx1" presStyleLbl="revTx" presStyleIdx="3" presStyleCnt="4"/>
      <dgm:spPr/>
    </dgm:pt>
    <dgm:pt modelId="{B117C9B2-834C-4B87-920A-15264BFB7B7F}" type="pres">
      <dgm:prSet presAssocID="{42857FCF-F047-488B-AB11-25EC109A4A44}" presName="vert1" presStyleCnt="0"/>
      <dgm:spPr/>
    </dgm:pt>
  </dgm:ptLst>
  <dgm:cxnLst>
    <dgm:cxn modelId="{AD160E16-F23A-4182-BC22-C645C766C007}" type="presOf" srcId="{CC87ED46-0469-4C85-B6C0-F184FDA1658B}" destId="{EBC525C3-9F8A-48E9-8014-89EF1259471A}" srcOrd="0" destOrd="0" presId="urn:microsoft.com/office/officeart/2008/layout/LinedList"/>
    <dgm:cxn modelId="{D55A5361-91A0-4CF5-B993-081620B5312E}" type="presOf" srcId="{3A2CDC59-2A0C-4BDF-819D-5E2028C0EA34}" destId="{0851B66B-DBC4-452D-887C-E79D65CF2EE1}" srcOrd="0" destOrd="0" presId="urn:microsoft.com/office/officeart/2008/layout/LinedList"/>
    <dgm:cxn modelId="{1D572768-7671-41D9-B7D2-F79B289B889E}" srcId="{3A2CDC59-2A0C-4BDF-819D-5E2028C0EA34}" destId="{42857FCF-F047-488B-AB11-25EC109A4A44}" srcOrd="3" destOrd="0" parTransId="{12506B6B-931E-436A-ACC7-6B2D61D5E173}" sibTransId="{463CDF2B-D3EC-49D6-8921-23C3A65A10D1}"/>
    <dgm:cxn modelId="{2527938E-C64C-4E31-BC4A-A3A92FB8AD07}" type="presOf" srcId="{42857FCF-F047-488B-AB11-25EC109A4A44}" destId="{5AB7EC46-B9A5-45EC-9909-75FB4F555C28}" srcOrd="0" destOrd="0" presId="urn:microsoft.com/office/officeart/2008/layout/LinedList"/>
    <dgm:cxn modelId="{DC393AB9-B096-4EC8-B14D-840BED172F5A}" srcId="{3A2CDC59-2A0C-4BDF-819D-5E2028C0EA34}" destId="{A5A830D0-85F2-407F-B8F4-F140CF33AE22}" srcOrd="0" destOrd="0" parTransId="{796FA169-598B-40C8-AC1A-A3E5BB055A8E}" sibTransId="{32DDAC84-A5DE-4F20-9ADA-B0C59FB7B37A}"/>
    <dgm:cxn modelId="{816189C6-E5E9-4967-9588-8ACC47337BCE}" srcId="{3A2CDC59-2A0C-4BDF-819D-5E2028C0EA34}" destId="{CC87ED46-0469-4C85-B6C0-F184FDA1658B}" srcOrd="2" destOrd="0" parTransId="{5AA478D8-104D-49A7-9F89-FBD4A61988C1}" sibTransId="{9F2CF53F-095C-4F24-9CC4-ACCAFCDABF7B}"/>
    <dgm:cxn modelId="{17F412CC-1B94-45E2-ACBE-7428F1324FF8}" srcId="{3A2CDC59-2A0C-4BDF-819D-5E2028C0EA34}" destId="{ABF4BD20-F6C6-4EFC-BF53-832A45BB6AC0}" srcOrd="1" destOrd="0" parTransId="{32A9ED4B-7084-45C7-9B3D-75AC05AE6CF7}" sibTransId="{EF1B0A03-EE7B-455C-8901-82F98FFF2D6A}"/>
    <dgm:cxn modelId="{B2241DD8-976A-4F22-831E-4F1CB101F27E}" type="presOf" srcId="{ABF4BD20-F6C6-4EFC-BF53-832A45BB6AC0}" destId="{7F190156-CB03-4807-9AB5-4EC27CD64FA4}" srcOrd="0" destOrd="0" presId="urn:microsoft.com/office/officeart/2008/layout/LinedList"/>
    <dgm:cxn modelId="{04DDA4E8-C47A-4336-B9DA-FA71BED74227}" type="presOf" srcId="{A5A830D0-85F2-407F-B8F4-F140CF33AE22}" destId="{0DF1082D-9544-4939-B6A1-229D59D23FF8}" srcOrd="0" destOrd="0" presId="urn:microsoft.com/office/officeart/2008/layout/LinedList"/>
    <dgm:cxn modelId="{3265D56F-3415-4D85-9B00-86246DA5FDDC}" type="presParOf" srcId="{0851B66B-DBC4-452D-887C-E79D65CF2EE1}" destId="{3D3CF2D2-E2CD-4733-A5CC-F7A42BF1048A}" srcOrd="0" destOrd="0" presId="urn:microsoft.com/office/officeart/2008/layout/LinedList"/>
    <dgm:cxn modelId="{738F96CA-2E44-4DBC-89A2-25846944EDE0}" type="presParOf" srcId="{0851B66B-DBC4-452D-887C-E79D65CF2EE1}" destId="{EFF2284C-CB0E-4931-A50D-94004BAD73B7}" srcOrd="1" destOrd="0" presId="urn:microsoft.com/office/officeart/2008/layout/LinedList"/>
    <dgm:cxn modelId="{498365AB-8BB8-4737-BE3B-7888257CA9AE}" type="presParOf" srcId="{EFF2284C-CB0E-4931-A50D-94004BAD73B7}" destId="{0DF1082D-9544-4939-B6A1-229D59D23FF8}" srcOrd="0" destOrd="0" presId="urn:microsoft.com/office/officeart/2008/layout/LinedList"/>
    <dgm:cxn modelId="{E6578C96-61AF-4FDF-8D92-0B8B80192403}" type="presParOf" srcId="{EFF2284C-CB0E-4931-A50D-94004BAD73B7}" destId="{B21669CD-A1BC-4350-8937-3CADAA8BE583}" srcOrd="1" destOrd="0" presId="urn:microsoft.com/office/officeart/2008/layout/LinedList"/>
    <dgm:cxn modelId="{28DC7A35-D083-4F0E-9694-8B67A6623D5D}" type="presParOf" srcId="{0851B66B-DBC4-452D-887C-E79D65CF2EE1}" destId="{ECDD4772-C236-4559-B90A-70ED0A3FF8E8}" srcOrd="2" destOrd="0" presId="urn:microsoft.com/office/officeart/2008/layout/LinedList"/>
    <dgm:cxn modelId="{8A509B2F-7648-4523-BCF2-97C18741FF80}" type="presParOf" srcId="{0851B66B-DBC4-452D-887C-E79D65CF2EE1}" destId="{F1C2D89D-FFCE-45C0-A63E-B3959D28F8EB}" srcOrd="3" destOrd="0" presId="urn:microsoft.com/office/officeart/2008/layout/LinedList"/>
    <dgm:cxn modelId="{761E1367-07C8-4B34-B729-5F69E55B821F}" type="presParOf" srcId="{F1C2D89D-FFCE-45C0-A63E-B3959D28F8EB}" destId="{7F190156-CB03-4807-9AB5-4EC27CD64FA4}" srcOrd="0" destOrd="0" presId="urn:microsoft.com/office/officeart/2008/layout/LinedList"/>
    <dgm:cxn modelId="{5E04D186-9CC1-4410-9DC2-A0248EAB6DA2}" type="presParOf" srcId="{F1C2D89D-FFCE-45C0-A63E-B3959D28F8EB}" destId="{D0C8A649-54BD-4471-B48B-76A2A35B4FBD}" srcOrd="1" destOrd="0" presId="urn:microsoft.com/office/officeart/2008/layout/LinedList"/>
    <dgm:cxn modelId="{7EDC15B3-569A-40FB-933F-DE33422520CA}" type="presParOf" srcId="{0851B66B-DBC4-452D-887C-E79D65CF2EE1}" destId="{348BDDF8-E64C-4A09-8BDC-476C9B17B56F}" srcOrd="4" destOrd="0" presId="urn:microsoft.com/office/officeart/2008/layout/LinedList"/>
    <dgm:cxn modelId="{0B53B9A2-451B-48A9-B698-211649222C51}" type="presParOf" srcId="{0851B66B-DBC4-452D-887C-E79D65CF2EE1}" destId="{42A4C4CC-CC87-4354-BA65-774ED55B4FD7}" srcOrd="5" destOrd="0" presId="urn:microsoft.com/office/officeart/2008/layout/LinedList"/>
    <dgm:cxn modelId="{4894DA35-89AB-43A5-A438-FA083242B1EB}" type="presParOf" srcId="{42A4C4CC-CC87-4354-BA65-774ED55B4FD7}" destId="{EBC525C3-9F8A-48E9-8014-89EF1259471A}" srcOrd="0" destOrd="0" presId="urn:microsoft.com/office/officeart/2008/layout/LinedList"/>
    <dgm:cxn modelId="{BE70A820-CD30-4536-8693-AFCA7DDD3354}" type="presParOf" srcId="{42A4C4CC-CC87-4354-BA65-774ED55B4FD7}" destId="{7E2CA228-15D3-4EDC-85E4-D9B3A668D584}" srcOrd="1" destOrd="0" presId="urn:microsoft.com/office/officeart/2008/layout/LinedList"/>
    <dgm:cxn modelId="{F62DCD4D-5369-4D85-8597-5BD24C94650F}" type="presParOf" srcId="{0851B66B-DBC4-452D-887C-E79D65CF2EE1}" destId="{C5A7055D-069A-41D1-9D9C-3F829EC1DC29}" srcOrd="6" destOrd="0" presId="urn:microsoft.com/office/officeart/2008/layout/LinedList"/>
    <dgm:cxn modelId="{7C28CD9F-BF2C-44DE-BE62-2B7641D75C89}" type="presParOf" srcId="{0851B66B-DBC4-452D-887C-E79D65CF2EE1}" destId="{E9ED4A90-CBEB-4D01-8F89-091D4EB67E6F}" srcOrd="7" destOrd="0" presId="urn:microsoft.com/office/officeart/2008/layout/LinedList"/>
    <dgm:cxn modelId="{2824BE47-459A-4C94-BB47-86E9689477CF}" type="presParOf" srcId="{E9ED4A90-CBEB-4D01-8F89-091D4EB67E6F}" destId="{5AB7EC46-B9A5-45EC-9909-75FB4F555C28}" srcOrd="0" destOrd="0" presId="urn:microsoft.com/office/officeart/2008/layout/LinedList"/>
    <dgm:cxn modelId="{DBBBA0A5-79E7-4E0F-A9F4-089C19B55088}" type="presParOf" srcId="{E9ED4A90-CBEB-4D01-8F89-091D4EB67E6F}" destId="{B117C9B2-834C-4B87-920A-15264BFB7B7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99A33C-67C6-4E8C-B498-C462FA84569F}"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F443ACC3-6EFB-439A-9D37-6A9A5EE14503}">
      <dgm:prSet/>
      <dgm:spPr/>
      <dgm:t>
        <a:bodyPr/>
        <a:lstStyle/>
        <a:p>
          <a:pPr>
            <a:lnSpc>
              <a:spcPct val="100000"/>
            </a:lnSpc>
          </a:pPr>
          <a:r>
            <a:rPr lang="en-GB"/>
            <a:t>The Bodleian Libraries does not have a copy of the book: Amy fills in the </a:t>
          </a:r>
          <a:r>
            <a:rPr lang="en-GB" b="1"/>
            <a:t>Recommend a Purchase form</a:t>
          </a:r>
          <a:r>
            <a:rPr lang="en-GB"/>
            <a:t> </a:t>
          </a:r>
          <a:r>
            <a:rPr lang="en-GB">
              <a:hlinkClick xmlns:r="http://schemas.openxmlformats.org/officeDocument/2006/relationships" r:id="rId1"/>
            </a:rPr>
            <a:t>bodleian.ox.ac.uk/collections-and-resources/recommend-a-purchase</a:t>
          </a:r>
          <a:endParaRPr lang="en-US"/>
        </a:p>
      </dgm:t>
    </dgm:pt>
    <dgm:pt modelId="{3C104630-9667-4A01-BB3E-209FA06AFD9C}" type="parTrans" cxnId="{9CD146AB-393E-41A1-B618-B860C08737B2}">
      <dgm:prSet/>
      <dgm:spPr/>
      <dgm:t>
        <a:bodyPr/>
        <a:lstStyle/>
        <a:p>
          <a:endParaRPr lang="en-US"/>
        </a:p>
      </dgm:t>
    </dgm:pt>
    <dgm:pt modelId="{CD771449-5068-468A-B04B-95D35F099DF2}" type="sibTrans" cxnId="{9CD146AB-393E-41A1-B618-B860C08737B2}">
      <dgm:prSet/>
      <dgm:spPr/>
      <dgm:t>
        <a:bodyPr/>
        <a:lstStyle/>
        <a:p>
          <a:endParaRPr lang="en-US"/>
        </a:p>
      </dgm:t>
    </dgm:pt>
    <dgm:pt modelId="{5A41DE90-9213-4F97-8330-EDAFB654D128}">
      <dgm:prSet/>
      <dgm:spPr/>
      <dgm:t>
        <a:bodyPr/>
        <a:lstStyle/>
        <a:p>
          <a:pPr>
            <a:lnSpc>
              <a:spcPct val="100000"/>
            </a:lnSpc>
          </a:pPr>
          <a:r>
            <a:rPr lang="en-GB"/>
            <a:t>Amy cannot find a book that she wants to read.</a:t>
          </a:r>
          <a:endParaRPr lang="en-US"/>
        </a:p>
      </dgm:t>
    </dgm:pt>
    <dgm:pt modelId="{4413CDB0-7C51-45CB-BC65-D6444760BFC6}" type="parTrans" cxnId="{E21223E0-43E3-4491-8BAF-70FB7D432750}">
      <dgm:prSet/>
      <dgm:spPr/>
      <dgm:t>
        <a:bodyPr/>
        <a:lstStyle/>
        <a:p>
          <a:endParaRPr lang="en-US"/>
        </a:p>
      </dgm:t>
    </dgm:pt>
    <dgm:pt modelId="{C8F8EA82-7469-4B2A-8632-AD649F5B336C}" type="sibTrans" cxnId="{E21223E0-43E3-4491-8BAF-70FB7D432750}">
      <dgm:prSet/>
      <dgm:spPr/>
      <dgm:t>
        <a:bodyPr/>
        <a:lstStyle/>
        <a:p>
          <a:endParaRPr lang="en-US"/>
        </a:p>
      </dgm:t>
    </dgm:pt>
    <dgm:pt modelId="{AC1916A2-5C69-4A64-8920-833027073C00}">
      <dgm:prSet/>
      <dgm:spPr/>
      <dgm:t>
        <a:bodyPr/>
        <a:lstStyle/>
        <a:p>
          <a:pPr>
            <a:lnSpc>
              <a:spcPct val="100000"/>
            </a:lnSpc>
          </a:pPr>
          <a:r>
            <a:rPr lang="en-GB"/>
            <a:t>She talks to her </a:t>
          </a:r>
          <a:r>
            <a:rPr lang="en-GB" b="1"/>
            <a:t>subject librarian</a:t>
          </a:r>
          <a:r>
            <a:rPr lang="en-GB"/>
            <a:t> </a:t>
          </a:r>
          <a:r>
            <a:rPr lang="en-GB">
              <a:hlinkClick xmlns:r="http://schemas.openxmlformats.org/officeDocument/2006/relationships" r:id="rId2"/>
            </a:rPr>
            <a:t>bodleian.ox.ac.uk/ask/subject-librarians</a:t>
          </a:r>
          <a:endParaRPr lang="en-US"/>
        </a:p>
      </dgm:t>
    </dgm:pt>
    <dgm:pt modelId="{312B681D-54B4-4B5B-B8F6-B40E2977933F}" type="parTrans" cxnId="{0F92698A-B995-4ED6-A9F9-849FD92011AE}">
      <dgm:prSet/>
      <dgm:spPr/>
      <dgm:t>
        <a:bodyPr/>
        <a:lstStyle/>
        <a:p>
          <a:endParaRPr lang="en-US"/>
        </a:p>
      </dgm:t>
    </dgm:pt>
    <dgm:pt modelId="{94A52887-DAB5-4531-809F-87EBFFC829A7}" type="sibTrans" cxnId="{0F92698A-B995-4ED6-A9F9-849FD92011AE}">
      <dgm:prSet/>
      <dgm:spPr/>
      <dgm:t>
        <a:bodyPr/>
        <a:lstStyle/>
        <a:p>
          <a:endParaRPr lang="en-US"/>
        </a:p>
      </dgm:t>
    </dgm:pt>
    <dgm:pt modelId="{171E9379-652E-4861-B253-A61A97EC8B67}" type="pres">
      <dgm:prSet presAssocID="{0499A33C-67C6-4E8C-B498-C462FA84569F}" presName="root" presStyleCnt="0">
        <dgm:presLayoutVars>
          <dgm:dir/>
          <dgm:resizeHandles val="exact"/>
        </dgm:presLayoutVars>
      </dgm:prSet>
      <dgm:spPr/>
    </dgm:pt>
    <dgm:pt modelId="{7E4B36DF-D7E2-4E68-86D5-8DF05179B839}" type="pres">
      <dgm:prSet presAssocID="{5A41DE90-9213-4F97-8330-EDAFB654D128}" presName="compNode" presStyleCnt="0"/>
      <dgm:spPr/>
    </dgm:pt>
    <dgm:pt modelId="{918A1219-7DC5-43A7-8EE0-068C62AF1D1E}" type="pres">
      <dgm:prSet presAssocID="{5A41DE90-9213-4F97-8330-EDAFB654D128}" presName="bgRect" presStyleLbl="bgShp" presStyleIdx="0" presStyleCnt="3"/>
      <dgm:spPr/>
    </dgm:pt>
    <dgm:pt modelId="{A593B5D5-7E74-4E38-8AE9-B44D2B62D553}" type="pres">
      <dgm:prSet presAssocID="{5A41DE90-9213-4F97-8330-EDAFB654D128}" presName="iconRect" presStyleLbl="node1" presStyleIdx="0"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7523EF5D-8BE5-4B02-9A85-AFC83A1A4B0E}" type="pres">
      <dgm:prSet presAssocID="{5A41DE90-9213-4F97-8330-EDAFB654D128}" presName="spaceRect" presStyleCnt="0"/>
      <dgm:spPr/>
    </dgm:pt>
    <dgm:pt modelId="{13AD99EB-4DBD-42CF-A53F-4972174590A2}" type="pres">
      <dgm:prSet presAssocID="{5A41DE90-9213-4F97-8330-EDAFB654D128}" presName="parTx" presStyleLbl="revTx" presStyleIdx="0" presStyleCnt="3">
        <dgm:presLayoutVars>
          <dgm:chMax val="0"/>
          <dgm:chPref val="0"/>
        </dgm:presLayoutVars>
      </dgm:prSet>
      <dgm:spPr/>
    </dgm:pt>
    <dgm:pt modelId="{DFB11603-0B85-4050-BBE9-C7F246D02EBD}" type="pres">
      <dgm:prSet presAssocID="{C8F8EA82-7469-4B2A-8632-AD649F5B336C}" presName="sibTrans" presStyleCnt="0"/>
      <dgm:spPr/>
    </dgm:pt>
    <dgm:pt modelId="{F093626B-F4CC-4939-B620-6C574D6B79FD}" type="pres">
      <dgm:prSet presAssocID="{AC1916A2-5C69-4A64-8920-833027073C00}" presName="compNode" presStyleCnt="0"/>
      <dgm:spPr/>
    </dgm:pt>
    <dgm:pt modelId="{CCFB6106-BE77-4067-9310-556834E80EE0}" type="pres">
      <dgm:prSet presAssocID="{AC1916A2-5C69-4A64-8920-833027073C00}" presName="bgRect" presStyleLbl="bgShp" presStyleIdx="1" presStyleCnt="3"/>
      <dgm:spPr/>
    </dgm:pt>
    <dgm:pt modelId="{7454B491-17B4-4FF9-B1E7-2D6BABE3A4D0}" type="pres">
      <dgm:prSet presAssocID="{AC1916A2-5C69-4A64-8920-833027073C00}" presName="iconRect" presStyleLbl="node1" presStyleIdx="1"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Graduation Cap"/>
        </a:ext>
      </dgm:extLst>
    </dgm:pt>
    <dgm:pt modelId="{9A1CF88B-2BAA-41AD-81CD-9821C9543856}" type="pres">
      <dgm:prSet presAssocID="{AC1916A2-5C69-4A64-8920-833027073C00}" presName="spaceRect" presStyleCnt="0"/>
      <dgm:spPr/>
    </dgm:pt>
    <dgm:pt modelId="{B98C7B4D-6198-4CFA-8CEE-98D87DECDEFA}" type="pres">
      <dgm:prSet presAssocID="{AC1916A2-5C69-4A64-8920-833027073C00}" presName="parTx" presStyleLbl="revTx" presStyleIdx="1" presStyleCnt="3">
        <dgm:presLayoutVars>
          <dgm:chMax val="0"/>
          <dgm:chPref val="0"/>
        </dgm:presLayoutVars>
      </dgm:prSet>
      <dgm:spPr/>
    </dgm:pt>
    <dgm:pt modelId="{4A74B2D9-3BA5-43D8-B195-ADED44DB8EAB}" type="pres">
      <dgm:prSet presAssocID="{94A52887-DAB5-4531-809F-87EBFFC829A7}" presName="sibTrans" presStyleCnt="0"/>
      <dgm:spPr/>
    </dgm:pt>
    <dgm:pt modelId="{50C95D0D-820C-4254-9E66-38318E995CF4}" type="pres">
      <dgm:prSet presAssocID="{F443ACC3-6EFB-439A-9D37-6A9A5EE14503}" presName="compNode" presStyleCnt="0"/>
      <dgm:spPr/>
    </dgm:pt>
    <dgm:pt modelId="{1A8DEDF4-77F2-41A1-823B-3D361AED990B}" type="pres">
      <dgm:prSet presAssocID="{F443ACC3-6EFB-439A-9D37-6A9A5EE14503}" presName="bgRect" presStyleLbl="bgShp" presStyleIdx="2" presStyleCnt="3"/>
      <dgm:spPr/>
    </dgm:pt>
    <dgm:pt modelId="{170D6A3D-5063-48A7-93B2-A52EBCD37390}" type="pres">
      <dgm:prSet presAssocID="{F443ACC3-6EFB-439A-9D37-6A9A5EE14503}" presName="iconRect" presStyleLbl="node1" presStyleIdx="2" presStyleCnt="3"/>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on Shelf"/>
        </a:ext>
      </dgm:extLst>
    </dgm:pt>
    <dgm:pt modelId="{0B036844-95F6-4E60-BC59-F9D2A3F6A9C4}" type="pres">
      <dgm:prSet presAssocID="{F443ACC3-6EFB-439A-9D37-6A9A5EE14503}" presName="spaceRect" presStyleCnt="0"/>
      <dgm:spPr/>
    </dgm:pt>
    <dgm:pt modelId="{436A91AA-B33E-4164-B498-6BCA3D1EB33A}" type="pres">
      <dgm:prSet presAssocID="{F443ACC3-6EFB-439A-9D37-6A9A5EE14503}" presName="parTx" presStyleLbl="revTx" presStyleIdx="2" presStyleCnt="3">
        <dgm:presLayoutVars>
          <dgm:chMax val="0"/>
          <dgm:chPref val="0"/>
        </dgm:presLayoutVars>
      </dgm:prSet>
      <dgm:spPr/>
    </dgm:pt>
  </dgm:ptLst>
  <dgm:cxnLst>
    <dgm:cxn modelId="{CEF18A03-E96B-42FE-AA99-1DD627D71F1C}" type="presOf" srcId="{5A41DE90-9213-4F97-8330-EDAFB654D128}" destId="{13AD99EB-4DBD-42CF-A53F-4972174590A2}" srcOrd="0" destOrd="0" presId="urn:microsoft.com/office/officeart/2018/2/layout/IconVerticalSolidList"/>
    <dgm:cxn modelId="{40C3FB11-ABB3-4629-8CD2-74ABEF381EFF}" type="presOf" srcId="{F443ACC3-6EFB-439A-9D37-6A9A5EE14503}" destId="{436A91AA-B33E-4164-B498-6BCA3D1EB33A}" srcOrd="0" destOrd="0" presId="urn:microsoft.com/office/officeart/2018/2/layout/IconVerticalSolidList"/>
    <dgm:cxn modelId="{892BBC57-7FEE-45BA-AF5D-3FF4F079931C}" type="presOf" srcId="{0499A33C-67C6-4E8C-B498-C462FA84569F}" destId="{171E9379-652E-4861-B253-A61A97EC8B67}" srcOrd="0" destOrd="0" presId="urn:microsoft.com/office/officeart/2018/2/layout/IconVerticalSolidList"/>
    <dgm:cxn modelId="{0F92698A-B995-4ED6-A9F9-849FD92011AE}" srcId="{0499A33C-67C6-4E8C-B498-C462FA84569F}" destId="{AC1916A2-5C69-4A64-8920-833027073C00}" srcOrd="1" destOrd="0" parTransId="{312B681D-54B4-4B5B-B8F6-B40E2977933F}" sibTransId="{94A52887-DAB5-4531-809F-87EBFFC829A7}"/>
    <dgm:cxn modelId="{2F1C62A1-B619-450A-8940-4ABFC1118F90}" type="presOf" srcId="{AC1916A2-5C69-4A64-8920-833027073C00}" destId="{B98C7B4D-6198-4CFA-8CEE-98D87DECDEFA}" srcOrd="0" destOrd="0" presId="urn:microsoft.com/office/officeart/2018/2/layout/IconVerticalSolidList"/>
    <dgm:cxn modelId="{9CD146AB-393E-41A1-B618-B860C08737B2}" srcId="{0499A33C-67C6-4E8C-B498-C462FA84569F}" destId="{F443ACC3-6EFB-439A-9D37-6A9A5EE14503}" srcOrd="2" destOrd="0" parTransId="{3C104630-9667-4A01-BB3E-209FA06AFD9C}" sibTransId="{CD771449-5068-468A-B04B-95D35F099DF2}"/>
    <dgm:cxn modelId="{E21223E0-43E3-4491-8BAF-70FB7D432750}" srcId="{0499A33C-67C6-4E8C-B498-C462FA84569F}" destId="{5A41DE90-9213-4F97-8330-EDAFB654D128}" srcOrd="0" destOrd="0" parTransId="{4413CDB0-7C51-45CB-BC65-D6444760BFC6}" sibTransId="{C8F8EA82-7469-4B2A-8632-AD649F5B336C}"/>
    <dgm:cxn modelId="{FF31EFD3-E294-41B1-91F3-E64C1D0159F7}" type="presParOf" srcId="{171E9379-652E-4861-B253-A61A97EC8B67}" destId="{7E4B36DF-D7E2-4E68-86D5-8DF05179B839}" srcOrd="0" destOrd="0" presId="urn:microsoft.com/office/officeart/2018/2/layout/IconVerticalSolidList"/>
    <dgm:cxn modelId="{CDB469AA-00BA-4C07-96BA-BFFF4D56B813}" type="presParOf" srcId="{7E4B36DF-D7E2-4E68-86D5-8DF05179B839}" destId="{918A1219-7DC5-43A7-8EE0-068C62AF1D1E}" srcOrd="0" destOrd="0" presId="urn:microsoft.com/office/officeart/2018/2/layout/IconVerticalSolidList"/>
    <dgm:cxn modelId="{54815A42-E86C-487D-8F1B-2072F2F4FB69}" type="presParOf" srcId="{7E4B36DF-D7E2-4E68-86D5-8DF05179B839}" destId="{A593B5D5-7E74-4E38-8AE9-B44D2B62D553}" srcOrd="1" destOrd="0" presId="urn:microsoft.com/office/officeart/2018/2/layout/IconVerticalSolidList"/>
    <dgm:cxn modelId="{9A4E799A-295A-4BCC-901C-CFC1F0E36933}" type="presParOf" srcId="{7E4B36DF-D7E2-4E68-86D5-8DF05179B839}" destId="{7523EF5D-8BE5-4B02-9A85-AFC83A1A4B0E}" srcOrd="2" destOrd="0" presId="urn:microsoft.com/office/officeart/2018/2/layout/IconVerticalSolidList"/>
    <dgm:cxn modelId="{EB40686D-06CC-4A3C-B0D6-90A808D1F20E}" type="presParOf" srcId="{7E4B36DF-D7E2-4E68-86D5-8DF05179B839}" destId="{13AD99EB-4DBD-42CF-A53F-4972174590A2}" srcOrd="3" destOrd="0" presId="urn:microsoft.com/office/officeart/2018/2/layout/IconVerticalSolidList"/>
    <dgm:cxn modelId="{8C3DA4C6-A313-4C35-9966-A96380F7F4DD}" type="presParOf" srcId="{171E9379-652E-4861-B253-A61A97EC8B67}" destId="{DFB11603-0B85-4050-BBE9-C7F246D02EBD}" srcOrd="1" destOrd="0" presId="urn:microsoft.com/office/officeart/2018/2/layout/IconVerticalSolidList"/>
    <dgm:cxn modelId="{CCDCB510-4726-48B4-8D14-0938E81768E1}" type="presParOf" srcId="{171E9379-652E-4861-B253-A61A97EC8B67}" destId="{F093626B-F4CC-4939-B620-6C574D6B79FD}" srcOrd="2" destOrd="0" presId="urn:microsoft.com/office/officeart/2018/2/layout/IconVerticalSolidList"/>
    <dgm:cxn modelId="{FB0AD5FA-37B0-4762-9E37-6D4B7C86ECA2}" type="presParOf" srcId="{F093626B-F4CC-4939-B620-6C574D6B79FD}" destId="{CCFB6106-BE77-4067-9310-556834E80EE0}" srcOrd="0" destOrd="0" presId="urn:microsoft.com/office/officeart/2018/2/layout/IconVerticalSolidList"/>
    <dgm:cxn modelId="{0472021E-F1FE-495A-B5BF-A8DD48131C53}" type="presParOf" srcId="{F093626B-F4CC-4939-B620-6C574D6B79FD}" destId="{7454B491-17B4-4FF9-B1E7-2D6BABE3A4D0}" srcOrd="1" destOrd="0" presId="urn:microsoft.com/office/officeart/2018/2/layout/IconVerticalSolidList"/>
    <dgm:cxn modelId="{FA77EA6B-350D-4BA8-AD83-EC1CC7864FA5}" type="presParOf" srcId="{F093626B-F4CC-4939-B620-6C574D6B79FD}" destId="{9A1CF88B-2BAA-41AD-81CD-9821C9543856}" srcOrd="2" destOrd="0" presId="urn:microsoft.com/office/officeart/2018/2/layout/IconVerticalSolidList"/>
    <dgm:cxn modelId="{1BEFE05F-1092-4DD4-B7EE-9E42593FA874}" type="presParOf" srcId="{F093626B-F4CC-4939-B620-6C574D6B79FD}" destId="{B98C7B4D-6198-4CFA-8CEE-98D87DECDEFA}" srcOrd="3" destOrd="0" presId="urn:microsoft.com/office/officeart/2018/2/layout/IconVerticalSolidList"/>
    <dgm:cxn modelId="{554A8DC7-557D-45A5-A959-CEFE4C96D94E}" type="presParOf" srcId="{171E9379-652E-4861-B253-A61A97EC8B67}" destId="{4A74B2D9-3BA5-43D8-B195-ADED44DB8EAB}" srcOrd="3" destOrd="0" presId="urn:microsoft.com/office/officeart/2018/2/layout/IconVerticalSolidList"/>
    <dgm:cxn modelId="{C0C4DD45-A584-4B3B-B70B-85F0A480FC17}" type="presParOf" srcId="{171E9379-652E-4861-B253-A61A97EC8B67}" destId="{50C95D0D-820C-4254-9E66-38318E995CF4}" srcOrd="4" destOrd="0" presId="urn:microsoft.com/office/officeart/2018/2/layout/IconVerticalSolidList"/>
    <dgm:cxn modelId="{9925FA2B-47EC-4C48-91F1-09ACED669890}" type="presParOf" srcId="{50C95D0D-820C-4254-9E66-38318E995CF4}" destId="{1A8DEDF4-77F2-41A1-823B-3D361AED990B}" srcOrd="0" destOrd="0" presId="urn:microsoft.com/office/officeart/2018/2/layout/IconVerticalSolidList"/>
    <dgm:cxn modelId="{7CFF4EC0-2AAB-4DCD-B09D-F369EBFAFF4E}" type="presParOf" srcId="{50C95D0D-820C-4254-9E66-38318E995CF4}" destId="{170D6A3D-5063-48A7-93B2-A52EBCD37390}" srcOrd="1" destOrd="0" presId="urn:microsoft.com/office/officeart/2018/2/layout/IconVerticalSolidList"/>
    <dgm:cxn modelId="{3E11D797-5677-45BF-A86C-FFCB17932406}" type="presParOf" srcId="{50C95D0D-820C-4254-9E66-38318E995CF4}" destId="{0B036844-95F6-4E60-BC59-F9D2A3F6A9C4}" srcOrd="2" destOrd="0" presId="urn:microsoft.com/office/officeart/2018/2/layout/IconVerticalSolidList"/>
    <dgm:cxn modelId="{F0728B4B-8047-41B3-AB53-8EDF0D6D5711}" type="presParOf" srcId="{50C95D0D-820C-4254-9E66-38318E995CF4}" destId="{436A91AA-B33E-4164-B498-6BCA3D1EB33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1DB7D-C130-4D04-B93F-3AEE0195E5F4}">
      <dsp:nvSpPr>
        <dsp:cNvPr id="0" name=""/>
        <dsp:cNvSpPr/>
      </dsp:nvSpPr>
      <dsp:spPr>
        <a:xfrm>
          <a:off x="0" y="6826"/>
          <a:ext cx="10515600"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Find and access items on your reading list</a:t>
          </a:r>
        </a:p>
      </dsp:txBody>
      <dsp:txXfrm>
        <a:off x="38638" y="45464"/>
        <a:ext cx="10438324" cy="714229"/>
      </dsp:txXfrm>
    </dsp:sp>
    <dsp:sp modelId="{360B1A1B-E350-4038-BE27-7F8FE3527339}">
      <dsp:nvSpPr>
        <dsp:cNvPr id="0" name=""/>
        <dsp:cNvSpPr/>
      </dsp:nvSpPr>
      <dsp:spPr>
        <a:xfrm>
          <a:off x="0" y="893371"/>
          <a:ext cx="10515600"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Network of the Bodleian Libraries</a:t>
          </a:r>
        </a:p>
      </dsp:txBody>
      <dsp:txXfrm>
        <a:off x="38638" y="932009"/>
        <a:ext cx="10438324" cy="714229"/>
      </dsp:txXfrm>
    </dsp:sp>
    <dsp:sp modelId="{94C7F4B1-E74B-451E-A81A-7CC8161EBC3E}">
      <dsp:nvSpPr>
        <dsp:cNvPr id="0" name=""/>
        <dsp:cNvSpPr/>
      </dsp:nvSpPr>
      <dsp:spPr>
        <a:xfrm>
          <a:off x="0" y="1779916"/>
          <a:ext cx="10515600"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US" sz="3300" kern="1200"/>
            <a:t>Computers, </a:t>
          </a:r>
          <a:r>
            <a:rPr lang="en-US" sz="3300" kern="1200">
              <a:latin typeface="Aptos Display" panose="020F0302020204030204"/>
            </a:rPr>
            <a:t>Wi-Fi, and Print, Copy Scan facilities</a:t>
          </a:r>
          <a:endParaRPr lang="en-US" sz="3300" kern="1200"/>
        </a:p>
      </dsp:txBody>
      <dsp:txXfrm>
        <a:off x="38638" y="1818554"/>
        <a:ext cx="10438324" cy="714229"/>
      </dsp:txXfrm>
    </dsp:sp>
    <dsp:sp modelId="{54DFA4D7-C98A-491A-B3A7-37745FD76B33}">
      <dsp:nvSpPr>
        <dsp:cNvPr id="0" name=""/>
        <dsp:cNvSpPr/>
      </dsp:nvSpPr>
      <dsp:spPr>
        <a:xfrm>
          <a:off x="0" y="2666461"/>
          <a:ext cx="10515600"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Disability support</a:t>
          </a:r>
        </a:p>
      </dsp:txBody>
      <dsp:txXfrm>
        <a:off x="38638" y="2705099"/>
        <a:ext cx="10438324" cy="714229"/>
      </dsp:txXfrm>
    </dsp:sp>
    <dsp:sp modelId="{EA7648CE-212F-47A4-8BA8-E405AACF376F}">
      <dsp:nvSpPr>
        <dsp:cNvPr id="0" name=""/>
        <dsp:cNvSpPr/>
      </dsp:nvSpPr>
      <dsp:spPr>
        <a:xfrm>
          <a:off x="0" y="3553006"/>
          <a:ext cx="10515600" cy="79150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Further help</a:t>
          </a:r>
        </a:p>
      </dsp:txBody>
      <dsp:txXfrm>
        <a:off x="38638" y="3591644"/>
        <a:ext cx="10438324" cy="7142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3495FA-2FFB-4CFC-A467-16AE727FA76C}">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CCD85-24EC-4753-8889-9D3D85A5ED1C}">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Finding and accessing items on your reading list</a:t>
          </a:r>
        </a:p>
      </dsp:txBody>
      <dsp:txXfrm>
        <a:off x="0" y="2124"/>
        <a:ext cx="10515600" cy="724514"/>
      </dsp:txXfrm>
    </dsp:sp>
    <dsp:sp modelId="{43EAE5F6-1FDF-4B00-A600-47EFB5C93FA8}">
      <dsp:nvSpPr>
        <dsp:cNvPr id="0" name=""/>
        <dsp:cNvSpPr/>
      </dsp:nvSpPr>
      <dsp:spPr>
        <a:xfrm>
          <a:off x="0" y="72663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BF0A7-8264-4184-A567-41E5E47045AC}">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Network of the 26 Bodleian Libraries</a:t>
          </a:r>
        </a:p>
      </dsp:txBody>
      <dsp:txXfrm>
        <a:off x="0" y="726639"/>
        <a:ext cx="10515600" cy="724514"/>
      </dsp:txXfrm>
    </dsp:sp>
    <dsp:sp modelId="{62461959-BEB5-4CA8-8FF2-2C1D97109AA4}">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2999EF-A294-4EB7-8CB5-94E062AB127C}">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Computers, Wi-Fi and PCAS</a:t>
          </a:r>
        </a:p>
      </dsp:txBody>
      <dsp:txXfrm>
        <a:off x="0" y="1451154"/>
        <a:ext cx="10515600" cy="724514"/>
      </dsp:txXfrm>
    </dsp:sp>
    <dsp:sp modelId="{263744BA-1250-4478-8FD8-042B96163EA2}">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829D4-ADEA-4B66-92CB-BD170F2D4E97}">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rtl="0">
            <a:lnSpc>
              <a:spcPct val="90000"/>
            </a:lnSpc>
            <a:spcBef>
              <a:spcPct val="0"/>
            </a:spcBef>
            <a:spcAft>
              <a:spcPct val="35000"/>
            </a:spcAft>
            <a:buNone/>
          </a:pPr>
          <a:r>
            <a:rPr lang="en-US" sz="3300" kern="1200">
              <a:latin typeface="Aptos Display" panose="020F0302020204030204"/>
            </a:rPr>
            <a:t>Scan &amp; Deliver</a:t>
          </a:r>
        </a:p>
      </dsp:txBody>
      <dsp:txXfrm>
        <a:off x="0" y="2175669"/>
        <a:ext cx="10515600" cy="724514"/>
      </dsp:txXfrm>
    </dsp:sp>
    <dsp:sp modelId="{F3A61157-623E-46BD-AEB1-65402D0BB945}">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9CD89B-C49A-42C6-AE1D-6E79FC0EE7D1}">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Disability support</a:t>
          </a:r>
        </a:p>
      </dsp:txBody>
      <dsp:txXfrm>
        <a:off x="0" y="2900183"/>
        <a:ext cx="10515600" cy="724514"/>
      </dsp:txXfrm>
    </dsp:sp>
    <dsp:sp modelId="{08A9F3B8-2CCB-4C2B-A6FA-03B841D52D8A}">
      <dsp:nvSpPr>
        <dsp:cNvPr id="0" name=""/>
        <dsp:cNvSpPr/>
      </dsp:nvSpPr>
      <dsp:spPr>
        <a:xfrm>
          <a:off x="0" y="3624698"/>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8FF25-6131-43BD-85C5-5B711DA98BB0}">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Further help</a:t>
          </a:r>
        </a:p>
      </dsp:txBody>
      <dsp:txXfrm>
        <a:off x="0" y="3624698"/>
        <a:ext cx="10515600" cy="724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ACC2-8950-458E-BF74-FACAC109F52B}">
      <dsp:nvSpPr>
        <dsp:cNvPr id="0" name=""/>
        <dsp:cNvSpPr/>
      </dsp:nvSpPr>
      <dsp:spPr>
        <a:xfrm>
          <a:off x="947201" y="818755"/>
          <a:ext cx="1451800" cy="1451800"/>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08FAAF-F693-4136-8D1E-DFC506BE1C70}">
      <dsp:nvSpPr>
        <dsp:cNvPr id="0" name=""/>
        <dsp:cNvSpPr/>
      </dsp:nvSpPr>
      <dsp:spPr>
        <a:xfrm>
          <a:off x="59990"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rtl="0">
            <a:lnSpc>
              <a:spcPct val="100000"/>
            </a:lnSpc>
            <a:spcBef>
              <a:spcPct val="0"/>
            </a:spcBef>
            <a:spcAft>
              <a:spcPct val="35000"/>
            </a:spcAft>
            <a:buNone/>
          </a:pPr>
          <a:r>
            <a:rPr lang="en-US" sz="2200" kern="1200">
              <a:latin typeface="Aptos Display" panose="020F0302020204030204"/>
            </a:rPr>
            <a:t>Amy accesses her course on Canvas via </a:t>
          </a:r>
          <a:r>
            <a:rPr lang="en-US" sz="2200" kern="1200">
              <a:latin typeface="Aptos Display" panose="020F0302020204030204"/>
              <a:hlinkClick xmlns:r="http://schemas.openxmlformats.org/officeDocument/2006/relationships" r:id="rId3"/>
            </a:rPr>
            <a:t>canvas.ox.ac.uk</a:t>
          </a:r>
        </a:p>
      </dsp:txBody>
      <dsp:txXfrm>
        <a:off x="59990" y="2654049"/>
        <a:ext cx="3226223" cy="720000"/>
      </dsp:txXfrm>
    </dsp:sp>
    <dsp:sp modelId="{E8E5B3B4-00FE-4061-B4D6-6C0FE0A67063}">
      <dsp:nvSpPr>
        <dsp:cNvPr id="0" name=""/>
        <dsp:cNvSpPr/>
      </dsp:nvSpPr>
      <dsp:spPr>
        <a:xfrm>
          <a:off x="4738014" y="818755"/>
          <a:ext cx="1451800" cy="1451800"/>
        </a:xfrm>
        <a:prstGeom prst="rect">
          <a:avLst/>
        </a:prstGeom>
        <a:blipFill>
          <a:blip xmlns:r="http://schemas.openxmlformats.org/officeDocument/2006/relationships"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014127-B560-42D0-94A7-111A42C48F1A}">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latin typeface="Aptos Display" panose="020F0302020204030204"/>
            </a:rPr>
            <a:t>Signs on with her Single Sign On (SSO) credentials</a:t>
          </a:r>
          <a:endParaRPr lang="en-US" sz="2200" kern="1200"/>
        </a:p>
      </dsp:txBody>
      <dsp:txXfrm>
        <a:off x="3850802" y="2654049"/>
        <a:ext cx="3226223" cy="720000"/>
      </dsp:txXfrm>
    </dsp:sp>
    <dsp:sp modelId="{16320B5E-2603-4BDB-83E9-A2BC5F9883AF}">
      <dsp:nvSpPr>
        <dsp:cNvPr id="0" name=""/>
        <dsp:cNvSpPr/>
      </dsp:nvSpPr>
      <dsp:spPr>
        <a:xfrm>
          <a:off x="8528826" y="818755"/>
          <a:ext cx="1451800" cy="1451800"/>
        </a:xfrm>
        <a:prstGeom prst="rect">
          <a:avLst/>
        </a:prstGeom>
        <a:blipFill>
          <a:blip xmlns:r="http://schemas.openxmlformats.org/officeDocument/2006/relationships"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501A47-5EB5-4831-B1A9-C72730D008D7}">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pPr>
          <a:r>
            <a:rPr lang="en-US" sz="2200" kern="1200">
              <a:latin typeface="Aptos Display" panose="020F0302020204030204"/>
            </a:rPr>
            <a:t>And opens her ORLO reading list</a:t>
          </a:r>
          <a:endParaRPr lang="en-US" sz="2200" kern="1200"/>
        </a:p>
      </dsp:txBody>
      <dsp:txXfrm>
        <a:off x="7641615" y="2654049"/>
        <a:ext cx="3226223"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B295D-1F87-4D42-A6B6-5E50308A0666}">
      <dsp:nvSpPr>
        <dsp:cNvPr id="0" name=""/>
        <dsp:cNvSpPr/>
      </dsp:nvSpPr>
      <dsp:spPr>
        <a:xfrm>
          <a:off x="3080" y="692520"/>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9BAE5-7D29-441B-9E8C-D2AD32D297F7}">
      <dsp:nvSpPr>
        <dsp:cNvPr id="0" name=""/>
        <dsp:cNvSpPr/>
      </dsp:nvSpPr>
      <dsp:spPr>
        <a:xfrm>
          <a:off x="247486" y="924705"/>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Amy can now download the chapter on her device</a:t>
          </a:r>
          <a:endParaRPr lang="en-US" sz="2000" kern="1200"/>
        </a:p>
      </dsp:txBody>
      <dsp:txXfrm>
        <a:off x="288396" y="965615"/>
        <a:ext cx="2117829" cy="1314957"/>
      </dsp:txXfrm>
    </dsp:sp>
    <dsp:sp modelId="{49E5B1FF-A751-42A0-871B-C15E85A8F03D}">
      <dsp:nvSpPr>
        <dsp:cNvPr id="0" name=""/>
        <dsp:cNvSpPr/>
      </dsp:nvSpPr>
      <dsp:spPr>
        <a:xfrm>
          <a:off x="2691541" y="692520"/>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73B43B-5902-4B80-85C7-ADFEAFD212E5}">
      <dsp:nvSpPr>
        <dsp:cNvPr id="0" name=""/>
        <dsp:cNvSpPr/>
      </dsp:nvSpPr>
      <dsp:spPr>
        <a:xfrm>
          <a:off x="2935947" y="924705"/>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t>Download limits may vary depending on </a:t>
          </a:r>
          <a:r>
            <a:rPr lang="en-GB" sz="2000" kern="1200" err="1"/>
            <a:t>ebook</a:t>
          </a:r>
          <a:endParaRPr lang="en-GB" sz="2000" kern="1200" err="1">
            <a:latin typeface="Aptos Display" panose="020F0302020204030204"/>
          </a:endParaRPr>
        </a:p>
      </dsp:txBody>
      <dsp:txXfrm>
        <a:off x="2976857" y="965615"/>
        <a:ext cx="2117829" cy="1314957"/>
      </dsp:txXfrm>
    </dsp:sp>
    <dsp:sp modelId="{FA9C33AC-70DA-4F1A-BE75-1752823A8AF5}">
      <dsp:nvSpPr>
        <dsp:cNvPr id="0" name=""/>
        <dsp:cNvSpPr/>
      </dsp:nvSpPr>
      <dsp:spPr>
        <a:xfrm>
          <a:off x="5380002" y="692520"/>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86D2F-1758-4765-894E-FEEAEA76CAD8}">
      <dsp:nvSpPr>
        <dsp:cNvPr id="0" name=""/>
        <dsp:cNvSpPr/>
      </dsp:nvSpPr>
      <dsp:spPr>
        <a:xfrm>
          <a:off x="5624408" y="924705"/>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GB" sz="2000" kern="1200">
              <a:latin typeface="Aptos Display" panose="020F0302020204030204"/>
            </a:rPr>
            <a:t>The interface will differ depending on provider </a:t>
          </a:r>
          <a:endParaRPr lang="en-US" sz="2000" kern="1200"/>
        </a:p>
      </dsp:txBody>
      <dsp:txXfrm>
        <a:off x="5665318" y="965615"/>
        <a:ext cx="2117829" cy="1314957"/>
      </dsp:txXfrm>
    </dsp:sp>
    <dsp:sp modelId="{0EEC59F9-5E58-49D4-8F77-39745C2E54DE}">
      <dsp:nvSpPr>
        <dsp:cNvPr id="0" name=""/>
        <dsp:cNvSpPr/>
      </dsp:nvSpPr>
      <dsp:spPr>
        <a:xfrm>
          <a:off x="8068463" y="692520"/>
          <a:ext cx="2199649" cy="1396777"/>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8998BF-9DDB-41E9-9593-FA24B67C1F20}">
      <dsp:nvSpPr>
        <dsp:cNvPr id="0" name=""/>
        <dsp:cNvSpPr/>
      </dsp:nvSpPr>
      <dsp:spPr>
        <a:xfrm>
          <a:off x="8312869" y="924705"/>
          <a:ext cx="2199649" cy="1396777"/>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a:t>However, she can always read the entire book online</a:t>
          </a:r>
          <a:endParaRPr lang="en-US" sz="2000" kern="1200"/>
        </a:p>
      </dsp:txBody>
      <dsp:txXfrm>
        <a:off x="8353779" y="965615"/>
        <a:ext cx="2117829" cy="1314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9481-5CAA-402F-8B75-2B5E54484989}">
      <dsp:nvSpPr>
        <dsp:cNvPr id="0" name=""/>
        <dsp:cNvSpPr/>
      </dsp:nvSpPr>
      <dsp:spPr>
        <a:xfrm>
          <a:off x="0" y="698983"/>
          <a:ext cx="6714066" cy="1290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874CC7-4BEB-4126-8990-93F4645F1FEC}">
      <dsp:nvSpPr>
        <dsp:cNvPr id="0" name=""/>
        <dsp:cNvSpPr/>
      </dsp:nvSpPr>
      <dsp:spPr>
        <a:xfrm>
          <a:off x="390355" y="989330"/>
          <a:ext cx="709737" cy="70973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A7B0D0-A4BE-459A-B34F-60D1F99A2608}">
      <dsp:nvSpPr>
        <dsp:cNvPr id="0" name=""/>
        <dsp:cNvSpPr/>
      </dsp:nvSpPr>
      <dsp:spPr>
        <a:xfrm>
          <a:off x="1490447" y="698983"/>
          <a:ext cx="5223618" cy="129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71" tIns="136571" rIns="136571" bIns="136571" numCol="1" spcCol="1270" anchor="ctr" anchorCtr="0">
          <a:noAutofit/>
        </a:bodyPr>
        <a:lstStyle/>
        <a:p>
          <a:pPr marL="0" lvl="0" indent="0" algn="l" defTabSz="933450" rtl="0">
            <a:lnSpc>
              <a:spcPct val="100000"/>
            </a:lnSpc>
            <a:spcBef>
              <a:spcPct val="0"/>
            </a:spcBef>
            <a:spcAft>
              <a:spcPct val="35000"/>
            </a:spcAft>
            <a:buNone/>
          </a:pPr>
          <a:r>
            <a:rPr lang="en-GB" sz="2100" kern="1200"/>
            <a:t>Amy needs to check entries in her PDF reading list against SOLO, the </a:t>
          </a:r>
          <a:r>
            <a:rPr lang="en-GB" sz="2100" kern="1200">
              <a:latin typeface="Aptos Display" panose="020F0302020204030204"/>
            </a:rPr>
            <a:t>University's resource</a:t>
          </a:r>
          <a:r>
            <a:rPr lang="en-GB" sz="2100" kern="1200"/>
            <a:t> discovery tool.</a:t>
          </a:r>
          <a:endParaRPr lang="en-US" sz="2100" kern="1200"/>
        </a:p>
      </dsp:txBody>
      <dsp:txXfrm>
        <a:off x="1490447" y="698983"/>
        <a:ext cx="5223618" cy="1290431"/>
      </dsp:txXfrm>
    </dsp:sp>
    <dsp:sp modelId="{F88D4592-2A17-468B-A6AB-AAD6E401F90C}">
      <dsp:nvSpPr>
        <dsp:cNvPr id="0" name=""/>
        <dsp:cNvSpPr/>
      </dsp:nvSpPr>
      <dsp:spPr>
        <a:xfrm>
          <a:off x="0" y="2312022"/>
          <a:ext cx="6714066" cy="129043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97AD3-9F23-4B46-B8BE-FA11419AAA95}">
      <dsp:nvSpPr>
        <dsp:cNvPr id="0" name=""/>
        <dsp:cNvSpPr/>
      </dsp:nvSpPr>
      <dsp:spPr>
        <a:xfrm>
          <a:off x="390355" y="2602369"/>
          <a:ext cx="709737" cy="70973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A4EA86-1337-41F4-ACA4-9795C384D6CA}">
      <dsp:nvSpPr>
        <dsp:cNvPr id="0" name=""/>
        <dsp:cNvSpPr/>
      </dsp:nvSpPr>
      <dsp:spPr>
        <a:xfrm>
          <a:off x="1490447" y="2312022"/>
          <a:ext cx="5223618" cy="1290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6571" tIns="136571" rIns="136571" bIns="136571" numCol="1" spcCol="1270" anchor="ctr" anchorCtr="0">
          <a:noAutofit/>
        </a:bodyPr>
        <a:lstStyle/>
        <a:p>
          <a:pPr marL="0" lvl="0" indent="0" algn="l" defTabSz="933450">
            <a:lnSpc>
              <a:spcPct val="100000"/>
            </a:lnSpc>
            <a:spcBef>
              <a:spcPct val="0"/>
            </a:spcBef>
            <a:spcAft>
              <a:spcPct val="35000"/>
            </a:spcAft>
            <a:buNone/>
          </a:pPr>
          <a:r>
            <a:rPr lang="en-GB" sz="2100" kern="1200"/>
            <a:t>SOLO = Search Oxford Libraries Online</a:t>
          </a:r>
          <a:endParaRPr lang="en-US" sz="2100" kern="1200"/>
        </a:p>
      </dsp:txBody>
      <dsp:txXfrm>
        <a:off x="1490447" y="2312022"/>
        <a:ext cx="5223618" cy="12904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EF4D1-7040-45BF-B154-6A59B5769695}">
      <dsp:nvSpPr>
        <dsp:cNvPr id="0" name=""/>
        <dsp:cNvSpPr/>
      </dsp:nvSpPr>
      <dsp:spPr>
        <a:xfrm>
          <a:off x="1854336" y="1124968"/>
          <a:ext cx="3234779" cy="2102606"/>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a:t>To get the best results, sign in</a:t>
          </a:r>
          <a:r>
            <a:rPr lang="en-US" sz="2000" kern="1200">
              <a:latin typeface="Aptos Display" panose="020F0302020204030204"/>
            </a:rPr>
            <a:t> via </a:t>
          </a:r>
          <a:r>
            <a:rPr lang="en-US" sz="2000" kern="1200">
              <a:latin typeface="Aptos Display" panose="020F0302020204030204"/>
              <a:hlinkClick xmlns:r="http://schemas.openxmlformats.org/officeDocument/2006/relationships" r:id="rId1"/>
            </a:rPr>
            <a:t>solo.bodleian.ox.ac.uk/</a:t>
          </a:r>
          <a:endParaRPr lang="en-US" sz="2000" kern="1200">
            <a:hlinkClick xmlns:r="http://schemas.openxmlformats.org/officeDocument/2006/relationships" r:id="rId1"/>
          </a:endParaRPr>
        </a:p>
      </dsp:txBody>
      <dsp:txXfrm>
        <a:off x="1956977" y="1227609"/>
        <a:ext cx="3029497" cy="1897324"/>
      </dsp:txXfrm>
    </dsp:sp>
    <dsp:sp modelId="{2DDE3D8D-A5BA-4CB0-98C0-E6D7971E1ED4}">
      <dsp:nvSpPr>
        <dsp:cNvPr id="0" name=""/>
        <dsp:cNvSpPr/>
      </dsp:nvSpPr>
      <dsp:spPr>
        <a:xfrm>
          <a:off x="3471726" y="390198"/>
          <a:ext cx="3572147" cy="3572147"/>
        </a:xfrm>
        <a:custGeom>
          <a:avLst/>
          <a:gdLst/>
          <a:ahLst/>
          <a:cxnLst/>
          <a:rect l="0" t="0" r="0" b="0"/>
          <a:pathLst>
            <a:path>
              <a:moveTo>
                <a:pt x="359368" y="711563"/>
              </a:moveTo>
              <a:arcTo wR="1786073" hR="1786073" stAng="13019094" swAng="6361811"/>
            </a:path>
          </a:pathLst>
        </a:custGeom>
        <a:noFill/>
        <a:ln w="1270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619193D-57E3-4294-AB73-3855B0AA6C9B}">
      <dsp:nvSpPr>
        <dsp:cNvPr id="0" name=""/>
        <dsp:cNvSpPr/>
      </dsp:nvSpPr>
      <dsp:spPr>
        <a:xfrm>
          <a:off x="5426484" y="1124968"/>
          <a:ext cx="3234779" cy="2102606"/>
        </a:xfrm>
        <a:prstGeom prst="roundRect">
          <a:avLst/>
        </a:prstGeom>
        <a:solidFill>
          <a:schemeClr val="lt1">
            <a:hueOff val="0"/>
            <a:satOff val="0"/>
            <a:lumOff val="0"/>
            <a:alphaOff val="0"/>
          </a:schemeClr>
        </a:solidFill>
        <a:ln w="1905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Single Sign On (abcd1234)</a:t>
          </a:r>
        </a:p>
      </dsp:txBody>
      <dsp:txXfrm>
        <a:off x="5529125" y="1227609"/>
        <a:ext cx="3029497" cy="1897324"/>
      </dsp:txXfrm>
    </dsp:sp>
    <dsp:sp modelId="{B94EE262-55C3-4794-9A80-D0B8E74E0683}">
      <dsp:nvSpPr>
        <dsp:cNvPr id="0" name=""/>
        <dsp:cNvSpPr/>
      </dsp:nvSpPr>
      <dsp:spPr>
        <a:xfrm>
          <a:off x="3471726" y="390198"/>
          <a:ext cx="3572147" cy="3572147"/>
        </a:xfrm>
        <a:custGeom>
          <a:avLst/>
          <a:gdLst/>
          <a:ahLst/>
          <a:cxnLst/>
          <a:rect l="0" t="0" r="0" b="0"/>
          <a:pathLst>
            <a:path>
              <a:moveTo>
                <a:pt x="3212778" y="2860583"/>
              </a:moveTo>
              <a:arcTo wR="1786073" hR="1786073" stAng="2219094" swAng="6361811"/>
            </a:path>
          </a:pathLst>
        </a:custGeom>
        <a:noFill/>
        <a:ln w="1270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E5BCF-3B80-4CE4-9676-76F5FA50A052}">
      <dsp:nvSpPr>
        <dsp:cNvPr id="0" name=""/>
        <dsp:cNvSpPr/>
      </dsp:nvSpPr>
      <dsp:spPr>
        <a:xfrm>
          <a:off x="0" y="53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3B293-E83A-4189-8F3F-0C12F387897F}">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Reading lists may be online via ORLO or in a PDF/Word format.</a:t>
          </a:r>
        </a:p>
      </dsp:txBody>
      <dsp:txXfrm>
        <a:off x="0" y="531"/>
        <a:ext cx="10515600" cy="870055"/>
      </dsp:txXfrm>
    </dsp:sp>
    <dsp:sp modelId="{5DC8AA73-B1A3-415D-A406-96C5602090E0}">
      <dsp:nvSpPr>
        <dsp:cNvPr id="0" name=""/>
        <dsp:cNvSpPr/>
      </dsp:nvSpPr>
      <dsp:spPr>
        <a:xfrm>
          <a:off x="0" y="87058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1EA742-0E8E-44DA-988D-DBBD820E6F99}">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Online reading lists: you can click through to read a book online.</a:t>
          </a:r>
        </a:p>
      </dsp:txBody>
      <dsp:txXfrm>
        <a:off x="0" y="870586"/>
        <a:ext cx="10515600" cy="870055"/>
      </dsp:txXfrm>
    </dsp:sp>
    <dsp:sp modelId="{FBCD8988-96D8-49FF-BBFB-D67EE5CAFDA1}">
      <dsp:nvSpPr>
        <dsp:cNvPr id="0" name=""/>
        <dsp:cNvSpPr/>
      </dsp:nvSpPr>
      <dsp:spPr>
        <a:xfrm>
          <a:off x="0" y="174064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FB6EB-DE83-4FE8-AD57-E88D7057267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PDF/Word reading lists: search for books via SOLO.</a:t>
          </a:r>
        </a:p>
      </dsp:txBody>
      <dsp:txXfrm>
        <a:off x="0" y="1740641"/>
        <a:ext cx="10515600" cy="870055"/>
      </dsp:txXfrm>
    </dsp:sp>
    <dsp:sp modelId="{FB0AC4C3-BFB1-46B0-8836-4AC41281C5A1}">
      <dsp:nvSpPr>
        <dsp:cNvPr id="0" name=""/>
        <dsp:cNvSpPr/>
      </dsp:nvSpPr>
      <dsp:spPr>
        <a:xfrm>
          <a:off x="0" y="2610696"/>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B23FCC-0A68-4BF2-8D26-FD34BFB4F972}">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SOLO: l</a:t>
          </a:r>
          <a:r>
            <a:rPr lang="en-GB" sz="2400" kern="1200"/>
            <a:t>ook for copies in your subject library and college library which show both ‘Item in place’ and ‘Loanable’.</a:t>
          </a:r>
          <a:endParaRPr lang="en-US" sz="2400" kern="1200"/>
        </a:p>
      </dsp:txBody>
      <dsp:txXfrm>
        <a:off x="0" y="2610696"/>
        <a:ext cx="10515600" cy="870055"/>
      </dsp:txXfrm>
    </dsp:sp>
    <dsp:sp modelId="{59527716-0426-44DD-997F-1C6BB77490F1}">
      <dsp:nvSpPr>
        <dsp:cNvPr id="0" name=""/>
        <dsp:cNvSpPr/>
      </dsp:nvSpPr>
      <dsp:spPr>
        <a:xfrm>
          <a:off x="0" y="3480751"/>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E00AB-33E9-4EB7-94E8-59EFD672543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Print books: it is usually easiest to go to the library and take the book of the shelf.</a:t>
          </a:r>
        </a:p>
      </dsp:txBody>
      <dsp:txXfrm>
        <a:off x="0" y="3480751"/>
        <a:ext cx="10515600" cy="87005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E5BCF-3B80-4CE4-9676-76F5FA50A052}">
      <dsp:nvSpPr>
        <dsp:cNvPr id="0" name=""/>
        <dsp:cNvSpPr/>
      </dsp:nvSpPr>
      <dsp:spPr>
        <a:xfrm>
          <a:off x="0" y="212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3B293-E83A-4189-8F3F-0C12F387897F}">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000000"/>
              </a:solidFill>
              <a:latin typeface="Arial"/>
              <a:cs typeface="Arial"/>
            </a:rPr>
            <a:t>If a book is on loan, use the 'Request options' to place a hold on a book.</a:t>
          </a:r>
        </a:p>
      </dsp:txBody>
      <dsp:txXfrm>
        <a:off x="0" y="2124"/>
        <a:ext cx="10515600" cy="1449029"/>
      </dsp:txXfrm>
    </dsp:sp>
    <dsp:sp modelId="{FBCD8988-96D8-49FF-BBFB-D67EE5CAFDA1}">
      <dsp:nvSpPr>
        <dsp:cNvPr id="0" name=""/>
        <dsp:cNvSpPr/>
      </dsp:nvSpPr>
      <dsp:spPr>
        <a:xfrm>
          <a:off x="0" y="145115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DFB6EB-DE83-4FE8-AD57-E88D7057267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000000"/>
              </a:solidFill>
              <a:latin typeface="Arial"/>
              <a:cs typeface="Arial"/>
            </a:rPr>
            <a:t>Use 'Scan &amp; Deliver' to receive a PDF copy of a book chapter or journal article.</a:t>
          </a:r>
        </a:p>
      </dsp:txBody>
      <dsp:txXfrm>
        <a:off x="0" y="1451154"/>
        <a:ext cx="10515600" cy="1449029"/>
      </dsp:txXfrm>
    </dsp:sp>
    <dsp:sp modelId="{59527716-0426-44DD-997F-1C6BB77490F1}">
      <dsp:nvSpPr>
        <dsp:cNvPr id="0" name=""/>
        <dsp:cNvSpPr/>
      </dsp:nvSpPr>
      <dsp:spPr>
        <a:xfrm>
          <a:off x="0" y="290018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E00AB-33E9-4EB7-94E8-59EFD672543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solidFill>
                <a:srgbClr val="000000"/>
              </a:solidFill>
              <a:latin typeface="Arial"/>
              <a:cs typeface="Arial"/>
            </a:rPr>
            <a:t>If there are no 'In Place' items, then it is likely the only copy available to you is a print copy from offsite storage.</a:t>
          </a:r>
        </a:p>
      </dsp:txBody>
      <dsp:txXfrm>
        <a:off x="0" y="2900183"/>
        <a:ext cx="10515600" cy="14490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CF2D2-E2CD-4733-A5CC-F7A42BF1048A}">
      <dsp:nvSpPr>
        <dsp:cNvPr id="0" name=""/>
        <dsp:cNvSpPr/>
      </dsp:nvSpPr>
      <dsp:spPr>
        <a:xfrm>
          <a:off x="0" y="0"/>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F1082D-9544-4939-B6A1-229D59D23FF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Local Disability Liaison Librarians</a:t>
          </a:r>
        </a:p>
      </dsp:txBody>
      <dsp:txXfrm>
        <a:off x="0" y="0"/>
        <a:ext cx="10515600" cy="1087834"/>
      </dsp:txXfrm>
    </dsp:sp>
    <dsp:sp modelId="{ECDD4772-C236-4559-B90A-70ED0A3FF8E8}">
      <dsp:nvSpPr>
        <dsp:cNvPr id="0" name=""/>
        <dsp:cNvSpPr/>
      </dsp:nvSpPr>
      <dsp:spPr>
        <a:xfrm>
          <a:off x="0" y="1087834"/>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90156-CB03-4807-9AB5-4EC27CD64FA4}">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t>Bodleian Libraries' Disability Librarian </a:t>
          </a:r>
          <a:r>
            <a:rPr lang="en-US" sz="3000" kern="1200">
              <a:hlinkClick xmlns:r="http://schemas.openxmlformats.org/officeDocument/2006/relationships" r:id="rId1"/>
            </a:rPr>
            <a:t>bodleian.ox.ac.uk/services/disabled-readers</a:t>
          </a:r>
          <a:endParaRPr lang="en-US" sz="3000" kern="1200"/>
        </a:p>
      </dsp:txBody>
      <dsp:txXfrm>
        <a:off x="0" y="1087834"/>
        <a:ext cx="10515600" cy="1087834"/>
      </dsp:txXfrm>
    </dsp:sp>
    <dsp:sp modelId="{348BDDF8-E64C-4A09-8BDC-476C9B17B56F}">
      <dsp:nvSpPr>
        <dsp:cNvPr id="0" name=""/>
        <dsp:cNvSpPr/>
      </dsp:nvSpPr>
      <dsp:spPr>
        <a:xfrm>
          <a:off x="0" y="2175669"/>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C525C3-9F8A-48E9-8014-89EF1259471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err="1">
              <a:solidFill>
                <a:srgbClr val="444444"/>
              </a:solidFill>
              <a:latin typeface="Calibri"/>
              <a:ea typeface="Calibri"/>
              <a:cs typeface="Calibri"/>
            </a:rPr>
            <a:t>SensusAccess</a:t>
          </a:r>
          <a:r>
            <a:rPr lang="en-US" sz="3000" kern="1200">
              <a:solidFill>
                <a:srgbClr val="444444"/>
              </a:solidFill>
              <a:latin typeface="Calibri"/>
              <a:ea typeface="Calibri"/>
              <a:cs typeface="Calibri"/>
            </a:rPr>
            <a:t>: converts documents into alternative formats</a:t>
          </a:r>
          <a:endParaRPr lang="en-US" sz="3000" kern="1200">
            <a:solidFill>
              <a:srgbClr val="000000"/>
            </a:solidFill>
            <a:latin typeface="Calibri"/>
            <a:ea typeface="Calibri"/>
            <a:cs typeface="Calibri"/>
          </a:endParaRPr>
        </a:p>
      </dsp:txBody>
      <dsp:txXfrm>
        <a:off x="0" y="2175669"/>
        <a:ext cx="10515600" cy="1087834"/>
      </dsp:txXfrm>
    </dsp:sp>
    <dsp:sp modelId="{C5A7055D-069A-41D1-9D9C-3F829EC1DC29}">
      <dsp:nvSpPr>
        <dsp:cNvPr id="0" name=""/>
        <dsp:cNvSpPr/>
      </dsp:nvSpPr>
      <dsp:spPr>
        <a:xfrm>
          <a:off x="0" y="3263503"/>
          <a:ext cx="105156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7EC46-B9A5-45EC-9909-75FB4F555C28}">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solidFill>
                <a:srgbClr val="000000"/>
              </a:solidFill>
              <a:latin typeface="Calibri"/>
              <a:ea typeface="Calibri"/>
              <a:cs typeface="Calibri"/>
            </a:rPr>
            <a:t>Adjustable furniture in libraries</a:t>
          </a:r>
          <a:endParaRPr lang="en-US" sz="3000" kern="1200"/>
        </a:p>
      </dsp:txBody>
      <dsp:txXfrm>
        <a:off x="0" y="3263503"/>
        <a:ext cx="10515600" cy="10878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8A1219-7DC5-43A7-8EE0-068C62AF1D1E}">
      <dsp:nvSpPr>
        <dsp:cNvPr id="0" name=""/>
        <dsp:cNvSpPr/>
      </dsp:nvSpPr>
      <dsp:spPr>
        <a:xfrm>
          <a:off x="0" y="531"/>
          <a:ext cx="10515600" cy="12447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93B5D5-7E74-4E38-8AE9-B44D2B62D553}">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D99EB-4DBD-42CF-A53F-4972174590A2}">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GB" sz="2100" kern="1200"/>
            <a:t>Amy cannot find a book that she wants to read.</a:t>
          </a:r>
          <a:endParaRPr lang="en-US" sz="2100" kern="1200"/>
        </a:p>
      </dsp:txBody>
      <dsp:txXfrm>
        <a:off x="1437631" y="531"/>
        <a:ext cx="9077968" cy="1244702"/>
      </dsp:txXfrm>
    </dsp:sp>
    <dsp:sp modelId="{CCFB6106-BE77-4067-9310-556834E80EE0}">
      <dsp:nvSpPr>
        <dsp:cNvPr id="0" name=""/>
        <dsp:cNvSpPr/>
      </dsp:nvSpPr>
      <dsp:spPr>
        <a:xfrm>
          <a:off x="0" y="1556410"/>
          <a:ext cx="10515600" cy="12447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4B491-17B4-4FF9-B1E7-2D6BABE3A4D0}">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8C7B4D-6198-4CFA-8CEE-98D87DECDEF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GB" sz="2100" kern="1200"/>
            <a:t>She talks to her </a:t>
          </a:r>
          <a:r>
            <a:rPr lang="en-GB" sz="2100" b="1" kern="1200"/>
            <a:t>subject librarian</a:t>
          </a:r>
          <a:r>
            <a:rPr lang="en-GB" sz="2100" kern="1200"/>
            <a:t> </a:t>
          </a:r>
          <a:r>
            <a:rPr lang="en-GB" sz="2100" kern="1200">
              <a:hlinkClick xmlns:r="http://schemas.openxmlformats.org/officeDocument/2006/relationships" r:id="rId5"/>
            </a:rPr>
            <a:t>bodleian.ox.ac.uk/ask/subject-librarians</a:t>
          </a:r>
          <a:endParaRPr lang="en-US" sz="2100" kern="1200"/>
        </a:p>
      </dsp:txBody>
      <dsp:txXfrm>
        <a:off x="1437631" y="1556410"/>
        <a:ext cx="9077968" cy="1244702"/>
      </dsp:txXfrm>
    </dsp:sp>
    <dsp:sp modelId="{1A8DEDF4-77F2-41A1-823B-3D361AED990B}">
      <dsp:nvSpPr>
        <dsp:cNvPr id="0" name=""/>
        <dsp:cNvSpPr/>
      </dsp:nvSpPr>
      <dsp:spPr>
        <a:xfrm>
          <a:off x="0" y="3112289"/>
          <a:ext cx="10515600" cy="124470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D6A3D-5063-48A7-93B2-A52EBCD37390}">
      <dsp:nvSpPr>
        <dsp:cNvPr id="0" name=""/>
        <dsp:cNvSpPr/>
      </dsp:nvSpPr>
      <dsp:spPr>
        <a:xfrm>
          <a:off x="376522" y="3392347"/>
          <a:ext cx="684586" cy="684586"/>
        </a:xfrm>
        <a:prstGeom prst="rect">
          <a:avLst/>
        </a:prstGeom>
        <a:blipFill>
          <a:blip xmlns:r="http://schemas.openxmlformats.org/officeDocument/2006/relationships"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6A91AA-B33E-4164-B498-6BCA3D1EB33A}">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933450">
            <a:lnSpc>
              <a:spcPct val="100000"/>
            </a:lnSpc>
            <a:spcBef>
              <a:spcPct val="0"/>
            </a:spcBef>
            <a:spcAft>
              <a:spcPct val="35000"/>
            </a:spcAft>
            <a:buNone/>
          </a:pPr>
          <a:r>
            <a:rPr lang="en-GB" sz="2100" kern="1200"/>
            <a:t>The Bodleian Libraries does not have a copy of the book: Amy fills in the </a:t>
          </a:r>
          <a:r>
            <a:rPr lang="en-GB" sz="2100" b="1" kern="1200"/>
            <a:t>Recommend a Purchase form</a:t>
          </a:r>
          <a:r>
            <a:rPr lang="en-GB" sz="2100" kern="1200"/>
            <a:t> </a:t>
          </a:r>
          <a:r>
            <a:rPr lang="en-GB" sz="2100" kern="1200">
              <a:hlinkClick xmlns:r="http://schemas.openxmlformats.org/officeDocument/2006/relationships" r:id="rId8"/>
            </a:rPr>
            <a:t>bodleian.ox.ac.uk/collections-and-resources/recommend-a-purchase</a:t>
          </a:r>
          <a:endParaRPr lang="en-US" sz="2100" kern="1200"/>
        </a:p>
      </dsp:txBody>
      <dsp:txXfrm>
        <a:off x="1437631" y="3112289"/>
        <a:ext cx="9077968" cy="12447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FE339-40AC-496A-843C-6F8A42D3A141}" type="datetimeFigureOut">
              <a:t>9/30/2024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A4BA6E-6531-47E2-A01D-C75FE703C718}" type="slidenum">
              <a:t>‹#›</a:t>
            </a:fld>
            <a:endParaRPr lang="en-GB"/>
          </a:p>
        </p:txBody>
      </p:sp>
    </p:spTree>
    <p:extLst>
      <p:ext uri="{BB962C8B-B14F-4D97-AF65-F5344CB8AC3E}">
        <p14:creationId xmlns:p14="http://schemas.microsoft.com/office/powerpoint/2010/main" val="3845420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odleian.ox.ac.uk/ask/getting-started/under-post-graduates#collapse3804121"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lo.bodleian.ox.ac.u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register.bodleian.ox.ac.uk/"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bodleian.ox.ac.uk/ask/subject-librarians"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bodleian.ox.ac.uk/collections-and-resources/recommend-a-purchase" TargetMode="Externa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reader.services@bodleian.ox.ac.uk"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odleian.ox.ac.uk/collections-and-resources/reading-lis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to this Bodleian Libraries welcome webinar for new undergraduate and visiting students.</a:t>
            </a:r>
            <a:r>
              <a:rPr lang="en-US" baseline="0" dirty="0"/>
              <a:t> We’ll be doing a combination of PowerPoint presentation and live demonstration.</a:t>
            </a:r>
          </a:p>
          <a:p>
            <a:endParaRPr lang="en-US" baseline="0" dirty="0">
              <a:cs typeface="Calibri" panose="020F0502020204030204"/>
            </a:endParaRPr>
          </a:p>
          <a:p>
            <a:r>
              <a:rPr lang="en-US" baseline="0" dirty="0"/>
              <a:t>The webinar will run through the basics of what you need to get started in the Bodleian Libraries and will last 30 minutes.</a:t>
            </a:r>
          </a:p>
          <a:p>
            <a:endParaRPr lang="en-US" dirty="0">
              <a:cs typeface="Calibri"/>
            </a:endParaRPr>
          </a:p>
          <a:p>
            <a:r>
              <a:rPr lang="en-US" dirty="0">
                <a:cs typeface="Calibri"/>
              </a:rPr>
              <a:t>If you are interested, you can find the slides on our website: </a:t>
            </a:r>
            <a:r>
              <a:rPr lang="en-US" dirty="0">
                <a:hlinkClick r:id="rId3"/>
              </a:rPr>
              <a:t>https://www.bodleian.ox.ac.uk/ask/getting-started/under-post-graduates#collapse3804121</a:t>
            </a:r>
            <a:endParaRPr lang="en-US" dirty="0">
              <a:cs typeface="Calibri"/>
            </a:endParaRPr>
          </a:p>
        </p:txBody>
      </p:sp>
      <p:sp>
        <p:nvSpPr>
          <p:cNvPr id="4" name="Slide Number Placeholder 3"/>
          <p:cNvSpPr>
            <a:spLocks noGrp="1"/>
          </p:cNvSpPr>
          <p:nvPr>
            <p:ph type="sldNum" sz="quarter" idx="5"/>
          </p:nvPr>
        </p:nvSpPr>
        <p:spPr/>
        <p:txBody>
          <a:bodyPr/>
          <a:lstStyle/>
          <a:p>
            <a:fld id="{47BC37C4-7EFF-6449-9517-8E8D97BC532A}" type="slidenum">
              <a:rPr lang="en-US" smtClean="0"/>
              <a:t>1</a:t>
            </a:fld>
            <a:endParaRPr lang="en-US"/>
          </a:p>
        </p:txBody>
      </p:sp>
    </p:spTree>
    <p:extLst>
      <p:ext uri="{BB962C8B-B14F-4D97-AF65-F5344CB8AC3E}">
        <p14:creationId xmlns:p14="http://schemas.microsoft.com/office/powerpoint/2010/main" val="3336410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rPr>
              <a:t>Amy has an essential reading from that list to complete prior to her lecture. Amy happens to be in her college library and goes to the enquiry desk for help from the library staff. The staff explain the citation to her:</a:t>
            </a:r>
            <a:endParaRPr lang="en-US"/>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chapter's author is </a:t>
            </a:r>
            <a:r>
              <a:rPr lang="en-GB" sz="1800" dirty="0">
                <a:solidFill>
                  <a:srgbClr val="000000"/>
                </a:solidFill>
                <a:latin typeface="Calibri"/>
                <a:ea typeface="Calibri"/>
                <a:cs typeface="Calibri"/>
              </a:rPr>
              <a:t>G. C. Smith.</a:t>
            </a:r>
            <a:endParaRPr lang="en-GB" sz="1800" b="0" i="0">
              <a:solidFill>
                <a:srgbClr val="000000"/>
              </a:solidFill>
              <a:effectLst/>
              <a:latin typeface="Calibri" panose="020F0502020204030204" pitchFamily="34" charset="0"/>
              <a:ea typeface="Calibri"/>
              <a:cs typeface="Calibri"/>
            </a:endParaRPr>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a:t>
            </a:r>
            <a:r>
              <a:rPr lang="en-GB" sz="1800" dirty="0">
                <a:solidFill>
                  <a:srgbClr val="000000"/>
                </a:solidFill>
                <a:latin typeface="Calibri"/>
                <a:ea typeface="Calibri"/>
                <a:cs typeface="Calibri"/>
              </a:rPr>
              <a:t>chapters she needs to find don't have titles, they are chapters 1 and 2. She notes that the chapters' details come first in this instance</a:t>
            </a:r>
            <a:endParaRPr lang="en-GB" sz="1800" b="0" i="0">
              <a:solidFill>
                <a:srgbClr val="000000"/>
              </a:solidFill>
              <a:effectLst/>
              <a:latin typeface="Calibri" panose="020F0502020204030204" pitchFamily="34" charset="0"/>
              <a:ea typeface="Calibri"/>
              <a:cs typeface="Calibri"/>
            </a:endParaRPr>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chapter is in a book </a:t>
            </a:r>
            <a:r>
              <a:rPr lang="en-GB" sz="1800" dirty="0">
                <a:solidFill>
                  <a:srgbClr val="000000"/>
                </a:solidFill>
                <a:latin typeface="Calibri"/>
                <a:ea typeface="Calibri"/>
                <a:cs typeface="Calibri"/>
              </a:rPr>
              <a:t>authored</a:t>
            </a:r>
            <a:r>
              <a:rPr lang="en-GB" sz="1800" b="0" i="0" dirty="0">
                <a:solidFill>
                  <a:srgbClr val="000000"/>
                </a:solidFill>
                <a:effectLst/>
                <a:latin typeface="Calibri"/>
                <a:ea typeface="Calibri"/>
                <a:cs typeface="Calibri"/>
              </a:rPr>
              <a:t> by </a:t>
            </a:r>
            <a:r>
              <a:rPr lang="en-GB" b="1" dirty="0">
                <a:solidFill>
                  <a:srgbClr val="000000"/>
                </a:solidFill>
                <a:latin typeface="Calibri"/>
                <a:ea typeface="Calibri"/>
                <a:cs typeface="Calibri"/>
              </a:rPr>
              <a:t>G</a:t>
            </a:r>
            <a:r>
              <a:rPr lang="en-GB" b="1" i="0" dirty="0">
                <a:solidFill>
                  <a:srgbClr val="000000"/>
                </a:solidFill>
                <a:effectLst/>
              </a:rPr>
              <a:t>. </a:t>
            </a:r>
            <a:r>
              <a:rPr lang="en-GB" b="1" dirty="0">
                <a:solidFill>
                  <a:srgbClr val="000000"/>
                </a:solidFill>
              </a:rPr>
              <a:t>C</a:t>
            </a:r>
            <a:r>
              <a:rPr lang="en-GB" b="1" i="0" dirty="0">
                <a:solidFill>
                  <a:srgbClr val="000000"/>
                </a:solidFill>
                <a:effectLst/>
              </a:rPr>
              <a:t>.</a:t>
            </a:r>
            <a:r>
              <a:rPr lang="en-GB" b="1" dirty="0">
                <a:solidFill>
                  <a:srgbClr val="000000"/>
                </a:solidFill>
              </a:rPr>
              <a:t> Smith</a:t>
            </a:r>
            <a:endParaRPr lang="en-GB" b="1" i="0">
              <a:solidFill>
                <a:srgbClr val="000000"/>
              </a:solidFill>
              <a:effectLst/>
              <a:ea typeface="Calibri"/>
              <a:cs typeface="Calibri"/>
            </a:endParaRPr>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book title is </a:t>
            </a:r>
            <a:r>
              <a:rPr lang="en-GB" b="1" i="1" dirty="0">
                <a:solidFill>
                  <a:srgbClr val="000000"/>
                </a:solidFill>
              </a:rPr>
              <a:t>Introductory Mathematics: Algebra and Analysis</a:t>
            </a:r>
            <a:endParaRPr lang="en-GB" b="1" i="1" dirty="0">
              <a:solidFill>
                <a:srgbClr val="000000"/>
              </a:solidFill>
              <a:effectLst/>
              <a:ea typeface="Calibri"/>
              <a:cs typeface="Calibri"/>
            </a:endParaRPr>
          </a:p>
        </p:txBody>
      </p:sp>
      <p:sp>
        <p:nvSpPr>
          <p:cNvPr id="4" name="Slide Number Placeholder 3"/>
          <p:cNvSpPr>
            <a:spLocks noGrp="1"/>
          </p:cNvSpPr>
          <p:nvPr>
            <p:ph type="sldNum" sz="quarter" idx="5"/>
          </p:nvPr>
        </p:nvSpPr>
        <p:spPr/>
        <p:txBody>
          <a:bodyPr/>
          <a:lstStyle/>
          <a:p>
            <a:fld id="{47BC37C4-7EFF-6449-9517-8E8D97BC532A}" type="slidenum">
              <a:rPr lang="en-US" smtClean="0"/>
              <a:t>10</a:t>
            </a:fld>
            <a:endParaRPr lang="en-US"/>
          </a:p>
        </p:txBody>
      </p:sp>
    </p:spTree>
    <p:extLst>
      <p:ext uri="{BB962C8B-B14F-4D97-AF65-F5344CB8AC3E}">
        <p14:creationId xmlns:p14="http://schemas.microsoft.com/office/powerpoint/2010/main" val="3566665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000000"/>
                </a:solidFill>
              </a:rPr>
              <a:t>Where does Amy need to go to search for the book? </a:t>
            </a:r>
            <a:endParaRPr lang="en-GB">
              <a:solidFill>
                <a:srgbClr val="000000"/>
              </a:solidFill>
              <a:cs typeface="Calibri" panose="020F0502020204030204"/>
            </a:endParaRPr>
          </a:p>
          <a:p>
            <a:endParaRPr lang="en-US" dirty="0">
              <a:solidFill>
                <a:srgbClr val="000000"/>
              </a:solidFill>
              <a:cs typeface="Calibri"/>
            </a:endParaRPr>
          </a:p>
          <a:p>
            <a:r>
              <a:rPr lang="en-US" dirty="0">
                <a:solidFill>
                  <a:srgbClr val="000000"/>
                </a:solidFill>
              </a:rPr>
              <a:t>The library staff explain that Amy needs to search for the book title and book author on SOLO, the University’s resource discovery tool, and stands for Search Oxford Libraries Online. </a:t>
            </a:r>
            <a:r>
              <a:rPr lang="en-US" dirty="0"/>
              <a:t>Amy will need to check any references in her PDF reading list in SOLO. The information Amy needs is the book title and author. </a:t>
            </a:r>
            <a:endParaRPr lang="en-GB"/>
          </a:p>
          <a:p>
            <a:pPr>
              <a:defRPr/>
            </a:pPr>
            <a:endParaRPr lang="en-US" dirty="0"/>
          </a:p>
          <a:p>
            <a:pPr>
              <a:defRPr/>
            </a:pPr>
            <a:r>
              <a:rPr lang="en-US" dirty="0"/>
              <a:t>Just to say that today we are demonstrating how to find a book on SOLO, but SOLO can be used to find lots of other reading list material, like journal articles.</a:t>
            </a:r>
            <a:endParaRPr lang="en-GB" dirty="0"/>
          </a:p>
        </p:txBody>
      </p:sp>
      <p:sp>
        <p:nvSpPr>
          <p:cNvPr id="4" name="Slide Number Placeholder 3"/>
          <p:cNvSpPr>
            <a:spLocks noGrp="1"/>
          </p:cNvSpPr>
          <p:nvPr>
            <p:ph type="sldNum" sz="quarter" idx="5"/>
          </p:nvPr>
        </p:nvSpPr>
        <p:spPr/>
        <p:txBody>
          <a:bodyPr/>
          <a:lstStyle/>
          <a:p>
            <a:fld id="{4BA4BA6E-6531-47E2-A01D-C75FE703C718}" type="slidenum">
              <a:rPr lang="en-US"/>
              <a:t>11</a:t>
            </a:fld>
            <a:endParaRPr lang="en-US"/>
          </a:p>
        </p:txBody>
      </p:sp>
    </p:spTree>
    <p:extLst>
      <p:ext uri="{BB962C8B-B14F-4D97-AF65-F5344CB8AC3E}">
        <p14:creationId xmlns:p14="http://schemas.microsoft.com/office/powerpoint/2010/main" val="3334989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best results, </a:t>
            </a:r>
            <a:r>
              <a:rPr lang="en-GB"/>
              <a:t>Amy signs into SOLO with her SSO credentials via </a:t>
            </a:r>
            <a:r>
              <a:rPr lang="en-US">
                <a:hlinkClick r:id="rId3"/>
              </a:rPr>
              <a:t>https://solo.bodleian.ox.ac.uk/</a:t>
            </a:r>
            <a:r>
              <a:rPr lang="en-US"/>
              <a:t> </a:t>
            </a:r>
          </a:p>
          <a:p>
            <a:endParaRPr lang="en-GB"/>
          </a:p>
          <a:p>
            <a:r>
              <a:rPr lang="en-GB"/>
              <a:t>Logging into SOLO </a:t>
            </a:r>
            <a:r>
              <a:rPr lang="en-GB" sz="1200" kern="1200">
                <a:solidFill>
                  <a:schemeClr val="tx1"/>
                </a:solidFill>
                <a:effectLst/>
                <a:latin typeface="+mn-lt"/>
                <a:ea typeface="+mn-ea"/>
                <a:cs typeface="+mn-cs"/>
              </a:rPr>
              <a:t>means you will see more results, especially for online material, and you can access your account where you will see your loans, and any requests you have placed</a:t>
            </a:r>
            <a:r>
              <a:rPr lang="en-GB"/>
              <a:t>.</a:t>
            </a:r>
            <a:endParaRPr lang="en-GB">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7BC37C4-7EFF-6449-9517-8E8D97BC532A}" type="slidenum">
              <a:rPr lang="en-US" smtClean="0"/>
              <a:t>12</a:t>
            </a:fld>
            <a:endParaRPr lang="en-US"/>
          </a:p>
        </p:txBody>
      </p:sp>
    </p:spTree>
    <p:extLst>
      <p:ext uri="{BB962C8B-B14F-4D97-AF65-F5344CB8AC3E}">
        <p14:creationId xmlns:p14="http://schemas.microsoft.com/office/powerpoint/2010/main" val="212852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to move on to a live demonstration of SOLO.</a:t>
            </a:r>
            <a:endParaRPr lang="en-US" baseline="0"/>
          </a:p>
        </p:txBody>
      </p:sp>
      <p:sp>
        <p:nvSpPr>
          <p:cNvPr id="4" name="Slide Number Placeholder 3"/>
          <p:cNvSpPr>
            <a:spLocks noGrp="1"/>
          </p:cNvSpPr>
          <p:nvPr>
            <p:ph type="sldNum" sz="quarter" idx="5"/>
          </p:nvPr>
        </p:nvSpPr>
        <p:spPr/>
        <p:txBody>
          <a:bodyPr/>
          <a:lstStyle/>
          <a:p>
            <a:fld id="{47BC37C4-7EFF-6449-9517-8E8D97BC532A}" type="slidenum">
              <a:rPr lang="en-US" smtClean="0"/>
              <a:t>13</a:t>
            </a:fld>
            <a:endParaRPr lang="en-US"/>
          </a:p>
        </p:txBody>
      </p:sp>
    </p:spTree>
    <p:extLst>
      <p:ext uri="{BB962C8B-B14F-4D97-AF65-F5344CB8AC3E}">
        <p14:creationId xmlns:p14="http://schemas.microsoft.com/office/powerpoint/2010/main" val="815563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solidFill>
                  <a:srgbClr val="000000"/>
                </a:solidFill>
              </a:rPr>
              <a:t>Here is the SOLO home page. For speed, I am already signed in with my Single Sign On credentials, but you will find the log in button in the top right of the screen, where you can see my name.</a:t>
            </a:r>
            <a:endParaRPr lang="en-GB">
              <a:solidFill>
                <a:srgbClr val="000000"/>
              </a:solidFill>
              <a:cs typeface="Calibri"/>
            </a:endParaRPr>
          </a:p>
          <a:p>
            <a:pPr>
              <a:defRPr/>
            </a:pPr>
            <a:endParaRPr lang="en-GB" dirty="0">
              <a:solidFill>
                <a:srgbClr val="000000"/>
              </a:solidFill>
              <a:cs typeface="Calibri"/>
            </a:endParaRPr>
          </a:p>
          <a:p>
            <a:pPr>
              <a:defRPr/>
            </a:pPr>
            <a:r>
              <a:rPr lang="en-GB" dirty="0">
                <a:solidFill>
                  <a:srgbClr val="000000"/>
                </a:solidFill>
                <a:cs typeface="Calibri"/>
              </a:rPr>
              <a:t>Remember from her conversation with the librarian earlier that she</a:t>
            </a:r>
            <a:r>
              <a:rPr lang="en-GB" sz="1200" dirty="0">
                <a:solidFill>
                  <a:srgbClr val="000000"/>
                </a:solidFill>
                <a:latin typeface="+mn-lt"/>
                <a:cs typeface="Calibri"/>
              </a:rPr>
              <a:t> cannot put the whole citation from her reading list into a SOLO search and hope that she will find the chapter.</a:t>
            </a:r>
            <a:r>
              <a:rPr lang="en-GB" dirty="0">
                <a:solidFill>
                  <a:srgbClr val="000000"/>
                </a:solidFill>
              </a:rPr>
              <a:t> Amy enters the </a:t>
            </a:r>
            <a:r>
              <a:rPr lang="en-GB" b="1" dirty="0">
                <a:solidFill>
                  <a:srgbClr val="000000"/>
                </a:solidFill>
              </a:rPr>
              <a:t>book title</a:t>
            </a:r>
            <a:r>
              <a:rPr lang="en-GB" dirty="0">
                <a:solidFill>
                  <a:srgbClr val="000000"/>
                </a:solidFill>
              </a:rPr>
              <a:t> and </a:t>
            </a:r>
            <a:r>
              <a:rPr lang="en-GB" b="1" dirty="0">
                <a:solidFill>
                  <a:srgbClr val="000000"/>
                </a:solidFill>
              </a:rPr>
              <a:t>book author</a:t>
            </a:r>
            <a:r>
              <a:rPr lang="en-GB" dirty="0">
                <a:solidFill>
                  <a:srgbClr val="000000"/>
                </a:solidFill>
              </a:rPr>
              <a:t> into SOLO. </a:t>
            </a:r>
            <a:endParaRPr lang="en-GB" sz="1200">
              <a:solidFill>
                <a:srgbClr val="000000"/>
              </a:solidFill>
              <a:latin typeface="+mn-lt"/>
              <a:ea typeface="Calibri"/>
              <a:cs typeface="Calibri"/>
            </a:endParaRPr>
          </a:p>
          <a:p>
            <a:endParaRPr lang="en-US" dirty="0"/>
          </a:p>
          <a:p>
            <a:r>
              <a:rPr lang="en-US" dirty="0"/>
              <a:t>[Enter Introductory mathematics: algebra and analysis Smith]</a:t>
            </a:r>
            <a:endParaRPr lang="en-GB" dirty="0">
              <a:cs typeface="Calibri"/>
            </a:endParaRPr>
          </a:p>
          <a:p>
            <a:endParaRPr lang="en-US" dirty="0"/>
          </a:p>
          <a:p>
            <a:r>
              <a:rPr lang="en-US" dirty="0"/>
              <a:t>You hit enter on your keyboard or click the magnifying glass icon to the right of the search bar to submit your search.</a:t>
            </a:r>
            <a:endParaRPr lang="en-GB"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GB" smtClean="0"/>
              <a:t>14</a:t>
            </a:fld>
            <a:endParaRPr lang="en-GB"/>
          </a:p>
        </p:txBody>
      </p:sp>
    </p:spTree>
    <p:extLst>
      <p:ext uri="{BB962C8B-B14F-4D97-AF65-F5344CB8AC3E}">
        <p14:creationId xmlns:p14="http://schemas.microsoft.com/office/powerpoint/2010/main" val="3881228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top search result, Amy sees that there are multiple versions of the book available and clicks '4 versions of this record exist. See all versions'. SOLO clusters print and online versions of the same title, as well as different editions.</a:t>
            </a:r>
          </a:p>
        </p:txBody>
      </p:sp>
      <p:sp>
        <p:nvSpPr>
          <p:cNvPr id="4" name="Slide Number Placeholder 3"/>
          <p:cNvSpPr>
            <a:spLocks noGrp="1"/>
          </p:cNvSpPr>
          <p:nvPr>
            <p:ph type="sldNum" sz="quarter" idx="5"/>
          </p:nvPr>
        </p:nvSpPr>
        <p:spPr/>
        <p:txBody>
          <a:bodyPr/>
          <a:lstStyle/>
          <a:p>
            <a:fld id="{4BA4BA6E-6531-47E2-A01D-C75FE703C718}" type="slidenum">
              <a:rPr lang="en-US"/>
              <a:t>15</a:t>
            </a:fld>
            <a:endParaRPr lang="en-US"/>
          </a:p>
        </p:txBody>
      </p:sp>
    </p:spTree>
    <p:extLst>
      <p:ext uri="{BB962C8B-B14F-4D97-AF65-F5344CB8AC3E}">
        <p14:creationId xmlns:p14="http://schemas.microsoft.com/office/powerpoint/2010/main" val="2698877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one online version of this book. Amy clicks 'Online Access'.</a:t>
            </a:r>
          </a:p>
        </p:txBody>
      </p:sp>
      <p:sp>
        <p:nvSpPr>
          <p:cNvPr id="4" name="Slide Number Placeholder 3"/>
          <p:cNvSpPr>
            <a:spLocks noGrp="1"/>
          </p:cNvSpPr>
          <p:nvPr>
            <p:ph type="sldNum" sz="quarter" idx="5"/>
          </p:nvPr>
        </p:nvSpPr>
        <p:spPr/>
        <p:txBody>
          <a:bodyPr/>
          <a:lstStyle/>
          <a:p>
            <a:fld id="{4BA4BA6E-6531-47E2-A01D-C75FE703C718}" type="slidenum">
              <a:rPr lang="en-GB" smtClean="0"/>
              <a:t>16</a:t>
            </a:fld>
            <a:endParaRPr lang="en-GB"/>
          </a:p>
        </p:txBody>
      </p:sp>
    </p:spTree>
    <p:extLst>
      <p:ext uri="{BB962C8B-B14F-4D97-AF65-F5344CB8AC3E}">
        <p14:creationId xmlns:p14="http://schemas.microsoft.com/office/powerpoint/2010/main" val="891810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t>SOLO opens the full record for the </a:t>
            </a:r>
            <a:r>
              <a:rPr lang="en-US" dirty="0" err="1"/>
              <a:t>ebook</a:t>
            </a:r>
            <a:r>
              <a:rPr lang="en-US" dirty="0"/>
              <a:t>.</a:t>
            </a:r>
          </a:p>
          <a:p>
            <a:pPr marL="285750" indent="-285750">
              <a:buFont typeface="Arial"/>
              <a:buChar char="•"/>
            </a:pPr>
            <a:r>
              <a:rPr lang="en-US" dirty="0"/>
              <a:t>Amy notes that there is unlimited access to the </a:t>
            </a:r>
            <a:r>
              <a:rPr lang="en-US" dirty="0" err="1"/>
              <a:t>ebook</a:t>
            </a:r>
            <a:endParaRPr lang="en-US" dirty="0"/>
          </a:p>
          <a:p>
            <a:pPr marL="285750" indent="-285750">
              <a:buFont typeface="Arial"/>
              <a:buChar char="•"/>
            </a:pPr>
            <a:r>
              <a:rPr lang="en-US" dirty="0"/>
              <a:t>She clicks the link to the </a:t>
            </a:r>
            <a:r>
              <a:rPr lang="en-US" dirty="0" err="1"/>
              <a:t>ebook</a:t>
            </a:r>
            <a:r>
              <a:rPr lang="en-US" dirty="0"/>
              <a:t> provider, in this case </a:t>
            </a:r>
            <a:r>
              <a:rPr lang="en-US" dirty="0" err="1"/>
              <a:t>Ebook</a:t>
            </a:r>
            <a:r>
              <a:rPr lang="en-US" dirty="0"/>
              <a:t> Central.</a:t>
            </a:r>
            <a:endParaRPr lang="en-US" dirty="0">
              <a:ea typeface="+mn-lt"/>
              <a:cs typeface="+mn-lt"/>
            </a:endParaRPr>
          </a:p>
          <a:p>
            <a:pPr marL="285750" indent="-285750">
              <a:buFont typeface="Arial"/>
              <a:buChar char="•"/>
            </a:pPr>
            <a:r>
              <a:rPr lang="en-US" dirty="0">
                <a:ea typeface="+mn-lt"/>
                <a:cs typeface="+mn-lt"/>
              </a:rPr>
              <a:t>The </a:t>
            </a:r>
            <a:r>
              <a:rPr lang="en-US" dirty="0" err="1">
                <a:ea typeface="+mn-lt"/>
                <a:cs typeface="+mn-lt"/>
              </a:rPr>
              <a:t>ebook</a:t>
            </a:r>
            <a:r>
              <a:rPr lang="en-US" dirty="0">
                <a:ea typeface="+mn-lt"/>
                <a:cs typeface="+mn-lt"/>
              </a:rPr>
              <a:t> opens in a new browser tab where Amy can then select the chapters she needs to read</a:t>
            </a:r>
            <a:r>
              <a:rPr lang="en-US" dirty="0"/>
              <a:t> [staff note: you don’t need to demonstrate browsing the chapters]</a:t>
            </a:r>
          </a:p>
          <a:p>
            <a:endParaRPr lang="en-GB"/>
          </a:p>
        </p:txBody>
      </p:sp>
      <p:sp>
        <p:nvSpPr>
          <p:cNvPr id="4" name="Slide Number Placeholder 3"/>
          <p:cNvSpPr>
            <a:spLocks noGrp="1"/>
          </p:cNvSpPr>
          <p:nvPr>
            <p:ph type="sldNum" sz="quarter" idx="5"/>
          </p:nvPr>
        </p:nvSpPr>
        <p:spPr/>
        <p:txBody>
          <a:bodyPr/>
          <a:lstStyle/>
          <a:p>
            <a:fld id="{4BA4BA6E-6531-47E2-A01D-C75FE703C718}" type="slidenum">
              <a:rPr lang="en-GB" smtClean="0"/>
              <a:t>17</a:t>
            </a:fld>
            <a:endParaRPr lang="en-GB"/>
          </a:p>
        </p:txBody>
      </p:sp>
    </p:spTree>
    <p:extLst>
      <p:ext uri="{BB962C8B-B14F-4D97-AF65-F5344CB8AC3E}">
        <p14:creationId xmlns:p14="http://schemas.microsoft.com/office/powerpoint/2010/main" val="1652105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latin typeface="Arial"/>
                <a:cs typeface="Arial"/>
              </a:rPr>
              <a:t>Amy has been given a reading list for Philosophy in PDF format.</a:t>
            </a:r>
            <a:endParaRPr lang="en-US" sz="1200" dirty="0">
              <a:latin typeface="Arial"/>
              <a:cs typeface="Arial"/>
            </a:endParaRPr>
          </a:p>
          <a:p>
            <a:pPr marL="171450" indent="-171450">
              <a:buFont typeface="Arial" panose="020B0604020202020204" pitchFamily="34" charset="0"/>
              <a:buChar char="•"/>
            </a:pPr>
            <a:r>
              <a:rPr lang="en-GB" sz="1200" dirty="0">
                <a:latin typeface="Arial"/>
                <a:cs typeface="Arial"/>
              </a:rPr>
              <a:t>The reading list has a book she needs to read.</a:t>
            </a:r>
            <a:endParaRPr lang="en-US" sz="1200" dirty="0">
              <a:latin typeface="Arial"/>
              <a:cs typeface="Arial"/>
            </a:endParaRPr>
          </a:p>
        </p:txBody>
      </p:sp>
      <p:sp>
        <p:nvSpPr>
          <p:cNvPr id="4" name="Slide Number Placeholder 3"/>
          <p:cNvSpPr>
            <a:spLocks noGrp="1"/>
          </p:cNvSpPr>
          <p:nvPr>
            <p:ph type="sldNum" sz="quarter" idx="5"/>
          </p:nvPr>
        </p:nvSpPr>
        <p:spPr/>
        <p:txBody>
          <a:bodyPr/>
          <a:lstStyle/>
          <a:p>
            <a:fld id="{4BA4BA6E-6531-47E2-A01D-C75FE703C718}" type="slidenum">
              <a:rPr lang="en-GB" smtClean="0"/>
              <a:t>18</a:t>
            </a:fld>
            <a:endParaRPr lang="en-GB"/>
          </a:p>
        </p:txBody>
      </p:sp>
    </p:spTree>
    <p:extLst>
      <p:ext uri="{BB962C8B-B14F-4D97-AF65-F5344CB8AC3E}">
        <p14:creationId xmlns:p14="http://schemas.microsoft.com/office/powerpoint/2010/main" val="357653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Thanks to the help she received earlier from her college librarian interpreting a book chapter reference in her reading list, Amy can figure out that, in this case:</a:t>
            </a:r>
            <a:endParaRPr lang="en-US" dirty="0"/>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a:t>
            </a:r>
            <a:r>
              <a:rPr lang="en-GB" sz="1800" dirty="0">
                <a:solidFill>
                  <a:srgbClr val="000000"/>
                </a:solidFill>
                <a:latin typeface="Calibri"/>
                <a:ea typeface="Calibri"/>
                <a:cs typeface="Calibri"/>
              </a:rPr>
              <a:t>book's</a:t>
            </a:r>
            <a:r>
              <a:rPr lang="en-GB" sz="1800" b="0" i="0" dirty="0">
                <a:solidFill>
                  <a:srgbClr val="000000"/>
                </a:solidFill>
                <a:effectLst/>
                <a:latin typeface="Calibri"/>
                <a:ea typeface="Calibri"/>
                <a:cs typeface="Calibri"/>
              </a:rPr>
              <a:t> </a:t>
            </a:r>
            <a:r>
              <a:rPr lang="en-GB" sz="1800" dirty="0">
                <a:solidFill>
                  <a:srgbClr val="000000"/>
                </a:solidFill>
                <a:latin typeface="Calibri"/>
                <a:ea typeface="Calibri"/>
                <a:cs typeface="Calibri"/>
              </a:rPr>
              <a:t>authors</a:t>
            </a:r>
            <a:r>
              <a:rPr lang="en-GB" sz="1800" b="0" i="0" dirty="0">
                <a:solidFill>
                  <a:srgbClr val="000000"/>
                </a:solidFill>
                <a:effectLst/>
                <a:latin typeface="Calibri"/>
                <a:ea typeface="Calibri"/>
                <a:cs typeface="Calibri"/>
              </a:rPr>
              <a:t> </a:t>
            </a:r>
            <a:r>
              <a:rPr lang="en-GB" sz="1800" dirty="0">
                <a:solidFill>
                  <a:srgbClr val="000000"/>
                </a:solidFill>
                <a:latin typeface="Calibri"/>
                <a:ea typeface="Calibri"/>
                <a:cs typeface="Calibri"/>
              </a:rPr>
              <a:t>are Mill,</a:t>
            </a:r>
            <a:r>
              <a:rPr lang="en-GB" sz="1800" dirty="0">
                <a:solidFill>
                  <a:srgbClr val="000000"/>
                </a:solidFill>
              </a:rPr>
              <a:t> </a:t>
            </a:r>
            <a:r>
              <a:rPr lang="en-GB" dirty="0">
                <a:solidFill>
                  <a:srgbClr val="000000"/>
                </a:solidFill>
              </a:rPr>
              <a:t>J. S. </a:t>
            </a:r>
            <a:r>
              <a:rPr lang="en-GB" sz="1800" dirty="0">
                <a:solidFill>
                  <a:srgbClr val="000000"/>
                </a:solidFill>
                <a:latin typeface="Calibri"/>
                <a:ea typeface="Calibri"/>
                <a:cs typeface="Calibri"/>
              </a:rPr>
              <a:t>and Crisp, R.</a:t>
            </a:r>
            <a:endParaRPr lang="en-GB" sz="1800" b="0" i="0" dirty="0">
              <a:solidFill>
                <a:srgbClr val="000000"/>
              </a:solidFill>
              <a:effectLst/>
              <a:latin typeface="Calibri" panose="020F0502020204030204" pitchFamily="34" charset="0"/>
              <a:ea typeface="Calibri"/>
              <a:cs typeface="Calibri"/>
            </a:endParaRPr>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book </a:t>
            </a:r>
            <a:r>
              <a:rPr lang="en-GB" sz="1800" dirty="0">
                <a:solidFill>
                  <a:srgbClr val="000000"/>
                </a:solidFill>
                <a:latin typeface="Calibri"/>
                <a:ea typeface="Calibri"/>
                <a:cs typeface="Calibri"/>
              </a:rPr>
              <a:t>title is Utilitarianism</a:t>
            </a:r>
            <a:endParaRPr lang="en-GB" b="1" i="0" dirty="0">
              <a:solidFill>
                <a:srgbClr val="000000"/>
              </a:solidFill>
              <a:effectLst/>
              <a:ea typeface="Calibri"/>
              <a:cs typeface="Calibri"/>
            </a:endParaRPr>
          </a:p>
          <a:p>
            <a:pPr marL="171450" indent="-171450">
              <a:buFont typeface="Arial" panose="020B0604020202020204" pitchFamily="34" charset="0"/>
              <a:buChar char="•"/>
            </a:pPr>
            <a:r>
              <a:rPr lang="en-GB" sz="1800" b="0" i="0" dirty="0">
                <a:solidFill>
                  <a:srgbClr val="000000"/>
                </a:solidFill>
                <a:effectLst/>
                <a:latin typeface="Calibri"/>
                <a:ea typeface="Calibri"/>
                <a:cs typeface="Calibri"/>
              </a:rPr>
              <a:t>The </a:t>
            </a:r>
            <a:r>
              <a:rPr lang="en-GB" sz="1800" dirty="0">
                <a:solidFill>
                  <a:srgbClr val="000000"/>
                </a:solidFill>
                <a:latin typeface="Calibri"/>
                <a:ea typeface="Calibri"/>
                <a:cs typeface="Calibri"/>
              </a:rPr>
              <a:t>publisher details are Oxford University press and the book was published in 1998.</a:t>
            </a:r>
            <a:endParaRPr lang="en-GB" b="1" i="1" dirty="0">
              <a:solidFill>
                <a:srgbClr val="000000"/>
              </a:solidFill>
              <a:effectLst/>
              <a:ea typeface="Calibri"/>
              <a:cs typeface="Calibri"/>
            </a:endParaRPr>
          </a:p>
          <a:p>
            <a:r>
              <a:rPr lang="en-GB" sz="1800" dirty="0">
                <a:solidFill>
                  <a:srgbClr val="000000"/>
                </a:solidFill>
                <a:latin typeface="Calibri"/>
                <a:cs typeface="Calibri"/>
              </a:rPr>
              <a:t>Because this is a PDF reading list, Amy needs to search for the book title and author on SOLO.</a:t>
            </a:r>
            <a:endParaRPr lang="en-GB" sz="1800" dirty="0">
              <a:solidFill>
                <a:srgbClr val="000000"/>
              </a:solidFill>
              <a:latin typeface="Calibri"/>
              <a:ea typeface="Calibri"/>
              <a:cs typeface="Calibri"/>
            </a:endParaRPr>
          </a:p>
        </p:txBody>
      </p:sp>
      <p:sp>
        <p:nvSpPr>
          <p:cNvPr id="4" name="Slide Number Placeholder 3"/>
          <p:cNvSpPr>
            <a:spLocks noGrp="1"/>
          </p:cNvSpPr>
          <p:nvPr>
            <p:ph type="sldNum" sz="quarter" idx="5"/>
          </p:nvPr>
        </p:nvSpPr>
        <p:spPr/>
        <p:txBody>
          <a:bodyPr/>
          <a:lstStyle/>
          <a:p>
            <a:fld id="{47BC37C4-7EFF-6449-9517-8E8D97BC532A}" type="slidenum">
              <a:rPr lang="en-US" smtClean="0"/>
              <a:t>19</a:t>
            </a:fld>
            <a:endParaRPr lang="en-US"/>
          </a:p>
        </p:txBody>
      </p:sp>
    </p:spTree>
    <p:extLst>
      <p:ext uri="{BB962C8B-B14F-4D97-AF65-F5344CB8AC3E}">
        <p14:creationId xmlns:p14="http://schemas.microsoft.com/office/powerpoint/2010/main" val="9410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what we’ll be covering today and the learning outcomes, by the end of this webinar, you will understand: </a:t>
            </a:r>
          </a:p>
          <a:p>
            <a:pPr marL="171450" indent="-171450">
              <a:buFont typeface="Arial" panose="020B0604020202020204" pitchFamily="34" charset="0"/>
              <a:buChar char="•"/>
            </a:pPr>
            <a:r>
              <a:rPr lang="en-US" dirty="0"/>
              <a:t>How to find and access items on your reading list</a:t>
            </a:r>
            <a:endParaRPr lang="en-US" dirty="0">
              <a:cs typeface="Calibri"/>
            </a:endParaRPr>
          </a:p>
          <a:p>
            <a:pPr marL="171450" indent="-171450">
              <a:buFont typeface="Arial" panose="020B0604020202020204" pitchFamily="34" charset="0"/>
              <a:buChar char="•"/>
            </a:pPr>
            <a:r>
              <a:rPr lang="en-US" dirty="0"/>
              <a:t>The network of the Bodleian Libraries</a:t>
            </a:r>
            <a:endParaRPr lang="en-US" dirty="0">
              <a:cs typeface="Calibri"/>
            </a:endParaRPr>
          </a:p>
          <a:p>
            <a:pPr marL="171450" indent="-171450">
              <a:buFont typeface="Arial" panose="020B0604020202020204" pitchFamily="34" charset="0"/>
              <a:buChar char="•"/>
            </a:pPr>
            <a:r>
              <a:rPr lang="en-US" dirty="0"/>
              <a:t>About the Computers, Wi-Fi, and Print, Copy Scan facilities </a:t>
            </a:r>
            <a:endParaRPr lang="en-US" dirty="0">
              <a:cs typeface="Calibri"/>
            </a:endParaRPr>
          </a:p>
          <a:p>
            <a:pPr marL="171450" indent="-171450">
              <a:buFont typeface="Arial" panose="020B0604020202020204" pitchFamily="34" charset="0"/>
              <a:buChar char="•"/>
            </a:pPr>
            <a:r>
              <a:rPr lang="en-US" dirty="0"/>
              <a:t>What disability support there is</a:t>
            </a:r>
            <a:endParaRPr lang="en-US" dirty="0">
              <a:cs typeface="Calibri"/>
            </a:endParaRPr>
          </a:p>
          <a:p>
            <a:pPr marL="171450" indent="-171450">
              <a:buFont typeface="Arial" panose="020B0604020202020204" pitchFamily="34" charset="0"/>
              <a:buChar char="•"/>
            </a:pPr>
            <a:r>
              <a:rPr lang="en-US" dirty="0"/>
              <a:t>And where to get further help</a:t>
            </a:r>
            <a:endParaRPr lang="en-US" dirty="0">
              <a:cs typeface="Calibri"/>
            </a:endParaRPr>
          </a:p>
          <a:p>
            <a:r>
              <a:rPr lang="en-US" dirty="0">
                <a:cs typeface="Calibri"/>
              </a:rPr>
              <a:t>There will be a quiz part way to check your understanding too.</a:t>
            </a:r>
          </a:p>
        </p:txBody>
      </p:sp>
      <p:sp>
        <p:nvSpPr>
          <p:cNvPr id="4" name="Slide Number Placeholder 3"/>
          <p:cNvSpPr>
            <a:spLocks noGrp="1"/>
          </p:cNvSpPr>
          <p:nvPr>
            <p:ph type="sldNum" sz="quarter" idx="5"/>
          </p:nvPr>
        </p:nvSpPr>
        <p:spPr/>
        <p:txBody>
          <a:bodyPr/>
          <a:lstStyle/>
          <a:p>
            <a:fld id="{4BA4BA6E-6531-47E2-A01D-C75FE703C718}" type="slidenum">
              <a:rPr lang="en-US"/>
              <a:t>2</a:t>
            </a:fld>
            <a:endParaRPr lang="en-US"/>
          </a:p>
        </p:txBody>
      </p:sp>
    </p:spTree>
    <p:extLst>
      <p:ext uri="{BB962C8B-B14F-4D97-AF65-F5344CB8AC3E}">
        <p14:creationId xmlns:p14="http://schemas.microsoft.com/office/powerpoint/2010/main" val="4028651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[Navigate to SOLO’s simple search screen and enter: Utilitarianism Mill Crisp]</a:t>
            </a:r>
          </a:p>
        </p:txBody>
      </p:sp>
      <p:sp>
        <p:nvSpPr>
          <p:cNvPr id="4" name="Slide Number Placeholder 3"/>
          <p:cNvSpPr>
            <a:spLocks noGrp="1"/>
          </p:cNvSpPr>
          <p:nvPr>
            <p:ph type="sldNum" sz="quarter" idx="5"/>
          </p:nvPr>
        </p:nvSpPr>
        <p:spPr/>
        <p:txBody>
          <a:bodyPr/>
          <a:lstStyle/>
          <a:p>
            <a:fld id="{4BA4BA6E-6531-47E2-A01D-C75FE703C718}" type="slidenum">
              <a:rPr lang="en-US"/>
              <a:t>20</a:t>
            </a:fld>
            <a:endParaRPr lang="en-US"/>
          </a:p>
        </p:txBody>
      </p:sp>
    </p:spTree>
    <p:extLst>
      <p:ext uri="{BB962C8B-B14F-4D97-AF65-F5344CB8AC3E}">
        <p14:creationId xmlns:p14="http://schemas.microsoft.com/office/powerpoint/2010/main" val="987326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Amy cannot immediately find the book, so she uses the Sort &amp; Filter options to filter to the Resource Type 'Books'.</a:t>
            </a:r>
          </a:p>
        </p:txBody>
      </p:sp>
      <p:sp>
        <p:nvSpPr>
          <p:cNvPr id="4" name="Slide Number Placeholder 3"/>
          <p:cNvSpPr>
            <a:spLocks noGrp="1"/>
          </p:cNvSpPr>
          <p:nvPr>
            <p:ph type="sldNum" sz="quarter" idx="5"/>
          </p:nvPr>
        </p:nvSpPr>
        <p:spPr/>
        <p:txBody>
          <a:bodyPr/>
          <a:lstStyle/>
          <a:p>
            <a:fld id="{4BA4BA6E-6531-47E2-A01D-C75FE703C718}" type="slidenum">
              <a:rPr lang="en-GB" smtClean="0"/>
              <a:t>21</a:t>
            </a:fld>
            <a:endParaRPr lang="en-GB"/>
          </a:p>
        </p:txBody>
      </p:sp>
    </p:spTree>
    <p:extLst>
      <p:ext uri="{BB962C8B-B14F-4D97-AF65-F5344CB8AC3E}">
        <p14:creationId xmlns:p14="http://schemas.microsoft.com/office/powerpoint/2010/main" val="4063580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ptos"/>
              </a:rPr>
              <a:t>[The book is the third result.]</a:t>
            </a:r>
            <a:endParaRPr lang="en-US" dirty="0">
              <a:latin typeface="Calibri" panose="020F0502020204030204"/>
              <a:cs typeface="Calibri" panose="020F0502020204030204"/>
            </a:endParaRPr>
          </a:p>
          <a:p>
            <a:pPr>
              <a:defRPr/>
            </a:pPr>
            <a:endParaRPr lang="en-US" dirty="0">
              <a:latin typeface="Aptos"/>
            </a:endParaRPr>
          </a:p>
          <a:p>
            <a:pPr>
              <a:defRPr/>
            </a:pPr>
            <a:r>
              <a:rPr lang="en-US" dirty="0">
                <a:latin typeface="Aptos"/>
              </a:rPr>
              <a:t>Amy</a:t>
            </a:r>
            <a:r>
              <a:rPr lang="en-US" sz="1200" baseline="0" dirty="0">
                <a:latin typeface="Aptos"/>
              </a:rPr>
              <a:t> sees that there are multiple versions of the book available and clicks </a:t>
            </a:r>
            <a:r>
              <a:rPr lang="en-US" dirty="0">
                <a:latin typeface="Aptos"/>
              </a:rPr>
              <a:t>'26 </a:t>
            </a:r>
            <a:r>
              <a:rPr lang="en-US" sz="1200" baseline="0" dirty="0">
                <a:latin typeface="Aptos"/>
              </a:rPr>
              <a:t>versions of this record exist. See all versions'.</a:t>
            </a:r>
            <a:r>
              <a:rPr lang="en-US" sz="1200" dirty="0">
                <a:latin typeface="Aptos"/>
                <a:ea typeface="Aptos"/>
                <a:cs typeface="Aptos"/>
              </a:rPr>
              <a:t>​</a:t>
            </a:r>
            <a:endParaRPr lang="en-US"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GB" smtClean="0"/>
              <a:t>22</a:t>
            </a:fld>
            <a:endParaRPr lang="en-GB"/>
          </a:p>
        </p:txBody>
      </p:sp>
    </p:spTree>
    <p:extLst>
      <p:ext uri="{BB962C8B-B14F-4D97-AF65-F5344CB8AC3E}">
        <p14:creationId xmlns:p14="http://schemas.microsoft.com/office/powerpoint/2010/main" val="767379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Amy finds the 1998 print copy of </a:t>
            </a:r>
            <a:r>
              <a:rPr lang="en-US"/>
              <a:t>the book [11th in the results list] and </a:t>
            </a:r>
            <a:r>
              <a:rPr lang="en-US" dirty="0"/>
              <a:t>clicks 'Find &amp; Request'.</a:t>
            </a:r>
          </a:p>
        </p:txBody>
      </p:sp>
      <p:sp>
        <p:nvSpPr>
          <p:cNvPr id="4" name="Slide Number Placeholder 3"/>
          <p:cNvSpPr>
            <a:spLocks noGrp="1"/>
          </p:cNvSpPr>
          <p:nvPr>
            <p:ph type="sldNum" sz="quarter" idx="5"/>
          </p:nvPr>
        </p:nvSpPr>
        <p:spPr/>
        <p:txBody>
          <a:bodyPr/>
          <a:lstStyle/>
          <a:p>
            <a:fld id="{4BA4BA6E-6531-47E2-A01D-C75FE703C718}" type="slidenum">
              <a:rPr lang="en-GB" smtClean="0"/>
              <a:t>23</a:t>
            </a:fld>
            <a:endParaRPr lang="en-GB"/>
          </a:p>
        </p:txBody>
      </p:sp>
    </p:spTree>
    <p:extLst>
      <p:ext uri="{BB962C8B-B14F-4D97-AF65-F5344CB8AC3E}">
        <p14:creationId xmlns:p14="http://schemas.microsoft.com/office/powerpoint/2010/main" val="24187038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brings up a list of libraries that have a copy of the book. Amy finds that her college, Keble, does not have any copies of the book, but the Philosophy and Theology Library does, which any member of the University can use.</a:t>
            </a:r>
          </a:p>
        </p:txBody>
      </p:sp>
      <p:sp>
        <p:nvSpPr>
          <p:cNvPr id="4" name="Slide Number Placeholder 3"/>
          <p:cNvSpPr>
            <a:spLocks noGrp="1"/>
          </p:cNvSpPr>
          <p:nvPr>
            <p:ph type="sldNum" sz="quarter" idx="5"/>
          </p:nvPr>
        </p:nvSpPr>
        <p:spPr/>
        <p:txBody>
          <a:bodyPr/>
          <a:lstStyle/>
          <a:p>
            <a:fld id="{4BA4BA6E-6531-47E2-A01D-C75FE703C718}" type="slidenum">
              <a:rPr lang="en-GB" smtClean="0"/>
              <a:t>24</a:t>
            </a:fld>
            <a:endParaRPr lang="en-GB"/>
          </a:p>
        </p:txBody>
      </p:sp>
    </p:spTree>
    <p:extLst>
      <p:ext uri="{BB962C8B-B14F-4D97-AF65-F5344CB8AC3E}">
        <p14:creationId xmlns:p14="http://schemas.microsoft.com/office/powerpoint/2010/main" val="3883076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Sans-Serif"/>
              <a:buChar char="•"/>
            </a:pPr>
            <a:r>
              <a:rPr lang="en-US" dirty="0"/>
              <a:t>[Click ‘Philosophy &amp; Theology Library’ in SOLO] </a:t>
            </a:r>
          </a:p>
          <a:p>
            <a:pPr marL="285750" indent="-285750">
              <a:buFont typeface="Arial,Sans-Serif"/>
              <a:buChar char="•"/>
            </a:pPr>
            <a:r>
              <a:rPr lang="en-US" dirty="0"/>
              <a:t>The Philosophy and Theology Faculties Library has multiple copies of the book, which are 'Available'. Amy clicks one of the copies and sees additional information: 'Item in place' and 'Loanable'.</a:t>
            </a:r>
            <a:endParaRPr lang="en-US" dirty="0">
              <a:cs typeface="Calibri"/>
            </a:endParaRPr>
          </a:p>
          <a:p>
            <a:pPr marL="285750" indent="-285750">
              <a:buFont typeface="Arial"/>
              <a:buChar char="•"/>
            </a:pPr>
            <a:r>
              <a:rPr lang="en-US" dirty="0"/>
              <a:t>Many of the Bodleian Libraries' books are available on the open shelves, like this one. This means that you can walk into the library and take the book off the shelf yourself. You can usually see this where the book is in the library from the 'item location' – which will vary depending on where you're collecting the book from. In this case, the item lives in the 'Ground Floor Reading Room Open Shelves'. You can also see the shelf-mark here (B1603.U873 M54 CRI 1998), which tells you where in the library you can find the book. So it should be really easy for Amy to go to the library and pick up the book she wants! If a book is available on the open shelf, it's often faster to collect it yourself.</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25</a:t>
            </a:fld>
            <a:endParaRPr lang="en-US"/>
          </a:p>
        </p:txBody>
      </p:sp>
    </p:spTree>
    <p:extLst>
      <p:ext uri="{BB962C8B-B14F-4D97-AF65-F5344CB8AC3E}">
        <p14:creationId xmlns:p14="http://schemas.microsoft.com/office/powerpoint/2010/main" val="2315224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click ‘Back to locations’ to see a list of all the copies of the book this library has. If a book is on loan, this will be made clear in SOLO by saying ‘Check availability’. If I click the item, I get further information: ‘on loan’ and it will say 'In use until'.</a:t>
            </a:r>
          </a:p>
          <a:p>
            <a:endParaRPr lang="en-US" dirty="0"/>
          </a:p>
          <a:p>
            <a:r>
              <a:rPr lang="en-US" dirty="0"/>
              <a:t>In this case, the book is in use until 15/10/2024.</a:t>
            </a:r>
            <a:endParaRPr lang="en-US" dirty="0">
              <a:ea typeface="Calibri" panose="020F0502020204030204"/>
              <a:cs typeface="Calibri" panose="020F0502020204030204"/>
            </a:endParaRPr>
          </a:p>
          <a:p>
            <a:endParaRPr lang="en-US" dirty="0">
              <a:cs typeface="Calibri" panose="020F0502020204030204"/>
            </a:endParaRPr>
          </a:p>
          <a:p>
            <a:r>
              <a:rPr lang="en-US" dirty="0"/>
              <a:t>You'll see that there's a 'Request Options' button. </a:t>
            </a:r>
            <a:r>
              <a:rPr lang="en-US" b="0" dirty="0"/>
              <a:t>If</a:t>
            </a:r>
            <a:r>
              <a:rPr lang="en-US" b="1" dirty="0"/>
              <a:t> </a:t>
            </a:r>
            <a:r>
              <a:rPr lang="en-US" dirty="0"/>
              <a:t>you click, you can place a request on the item. This means the person using the book will be asked to bring the book back to the library by the date listed. When it's returned, you'll be notified, and the book will be set aside for you to collect in the library. This is a free service.</a:t>
            </a:r>
            <a:endParaRPr lang="en-US" dirty="0">
              <a:cs typeface="Calibri" panose="020F0502020204030204"/>
            </a:endParaRPr>
          </a:p>
          <a:p>
            <a:endParaRPr lang="en-US" dirty="0"/>
          </a:p>
          <a:p>
            <a:r>
              <a:rPr lang="en-US" dirty="0"/>
              <a:t>There is also the 'Scan &amp; Deliver' button next to the Request Options. This option means that library staff will scan the item for you and send it to you in PDF format via email. If you cannot make it to the library to collect a physical copy of a book, this is a good option. Things to note about Scan &amp; Deliver:</a:t>
            </a:r>
            <a:endParaRPr lang="en-US" dirty="0">
              <a:cs typeface="Calibri" panose="020F0502020204030204"/>
            </a:endParaRPr>
          </a:p>
          <a:p>
            <a:pPr marL="171450" indent="-171450">
              <a:buFont typeface="Arial" panose="020B0604020202020204" pitchFamily="34" charset="0"/>
              <a:buChar char="•"/>
            </a:pPr>
            <a:r>
              <a:rPr lang="en-US" dirty="0"/>
              <a:t>You can place up to two requests at any one time;</a:t>
            </a:r>
            <a:endParaRPr lang="en-US" dirty="0">
              <a:cs typeface="Calibri" panose="020F0502020204030204"/>
            </a:endParaRPr>
          </a:p>
          <a:p>
            <a:pPr marL="171450" indent="-171450">
              <a:buFont typeface="Arial" panose="020B0604020202020204" pitchFamily="34" charset="0"/>
              <a:buChar char="•"/>
            </a:pPr>
            <a:r>
              <a:rPr lang="en-US" dirty="0"/>
              <a:t>You may only request up to one chapter or article from a book or journal issue, as governed by copyright legislation;</a:t>
            </a:r>
            <a:endParaRPr lang="en-US" dirty="0">
              <a:cs typeface="Calibri" panose="020F0502020204030204"/>
            </a:endParaRPr>
          </a:p>
          <a:p>
            <a:pPr marL="171450" indent="-171450">
              <a:buFont typeface="Arial" panose="020B0604020202020204" pitchFamily="34" charset="0"/>
              <a:buChar char="•"/>
            </a:pPr>
            <a:r>
              <a:rPr lang="en-US" dirty="0"/>
              <a:t>Requests are normally fulfilled within seven days.</a:t>
            </a:r>
            <a:endParaRPr lang="en-US" dirty="0">
              <a:cs typeface="Calibri" panose="020F0502020204030204"/>
            </a:endParaRPr>
          </a:p>
          <a:p>
            <a:pPr marL="171450" indent="-171450">
              <a:buFont typeface="Arial" panose="020B0604020202020204" pitchFamily="34" charset="0"/>
              <a:buChar char="•"/>
            </a:pPr>
            <a:r>
              <a:rPr lang="en-US" dirty="0"/>
              <a:t>Scan &amp; Deliver is free!</a:t>
            </a:r>
            <a:endParaRPr lang="en-US" dirty="0">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26</a:t>
            </a:fld>
            <a:endParaRPr lang="en-US"/>
          </a:p>
        </p:txBody>
      </p:sp>
    </p:spTree>
    <p:extLst>
      <p:ext uri="{BB962C8B-B14F-4D97-AF65-F5344CB8AC3E}">
        <p14:creationId xmlns:p14="http://schemas.microsoft.com/office/powerpoint/2010/main" val="3072881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books can't be taken out of the libraries; they can only be read inside. [Navigate back to cluster of books by clicking 'x' on the left'.] If I show you quickly the newer 2014 copy of this book [4th book in results list] and click 'Find &amp; Request', you can spot that the book cannot be borrowed because it says 'Use in Library only'. It is at the Bodleian Offsite Storage and says Must Request Delivery and you do that by clicking 'Request Options' [click ‘Request Options’].</a:t>
            </a:r>
          </a:p>
        </p:txBody>
      </p:sp>
      <p:sp>
        <p:nvSpPr>
          <p:cNvPr id="4" name="Slide Number Placeholder 3"/>
          <p:cNvSpPr>
            <a:spLocks noGrp="1"/>
          </p:cNvSpPr>
          <p:nvPr>
            <p:ph type="sldNum" sz="quarter" idx="5"/>
          </p:nvPr>
        </p:nvSpPr>
        <p:spPr/>
        <p:txBody>
          <a:bodyPr/>
          <a:lstStyle/>
          <a:p>
            <a:fld id="{4BA4BA6E-6531-47E2-A01D-C75FE703C718}" type="slidenum">
              <a:rPr lang="en-US"/>
              <a:t>27</a:t>
            </a:fld>
            <a:endParaRPr lang="en-US"/>
          </a:p>
        </p:txBody>
      </p:sp>
    </p:spTree>
    <p:extLst>
      <p:ext uri="{BB962C8B-B14F-4D97-AF65-F5344CB8AC3E}">
        <p14:creationId xmlns:p14="http://schemas.microsoft.com/office/powerpoint/2010/main" val="2653000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you try to request the book, you'll only be given the yellow 'Read at' locations, rather than green 'borrow from' locations which you might see when requesting loanable books [click the ‘Delivery/Pickup Location’ dropdown to show the ‘Read at’ options].</a:t>
            </a:r>
          </a:p>
          <a:p>
            <a:endParaRPr lang="en-US" dirty="0"/>
          </a:p>
          <a:p>
            <a:r>
              <a:rPr lang="en-US" dirty="0"/>
              <a:t>You will also only be given the 'Use in Library Only' loan policy option [click on the ‘Loan Policies’ dropdown and select ‘Use in Library Only’].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4BA4BA6E-6531-47E2-A01D-C75FE703C718}" type="slidenum">
              <a:rPr lang="en-US"/>
              <a:t>28</a:t>
            </a:fld>
            <a:endParaRPr lang="en-US"/>
          </a:p>
        </p:txBody>
      </p:sp>
    </p:spTree>
    <p:extLst>
      <p:ext uri="{BB962C8B-B14F-4D97-AF65-F5344CB8AC3E}">
        <p14:creationId xmlns:p14="http://schemas.microsoft.com/office/powerpoint/2010/main" val="18639176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has Amy learned about finding items on her reading lists?</a:t>
            </a:r>
          </a:p>
          <a:p>
            <a:pPr marL="171450" indent="-171450">
              <a:buFont typeface="Arial" panose="020B0604020202020204" pitchFamily="34" charset="0"/>
              <a:buChar char="•"/>
            </a:pPr>
            <a:r>
              <a:rPr lang="en-US" dirty="0"/>
              <a:t>Reading lists may be online via ORLO or in a PDF/Word format.</a:t>
            </a:r>
            <a:endParaRPr lang="en-US" dirty="0">
              <a:cs typeface="Calibri"/>
            </a:endParaRPr>
          </a:p>
          <a:p>
            <a:pPr marL="171450" indent="-171450">
              <a:buFont typeface="Arial" panose="020B0604020202020204" pitchFamily="34" charset="0"/>
              <a:buChar char="•"/>
            </a:pPr>
            <a:r>
              <a:rPr lang="en-US" dirty="0"/>
              <a:t>With online reading lists, you can click through to read a book online. </a:t>
            </a:r>
            <a:endParaRPr lang="en-US" dirty="0">
              <a:cs typeface="Calibri"/>
            </a:endParaRPr>
          </a:p>
          <a:p>
            <a:pPr marL="171450" indent="-171450">
              <a:buFont typeface="Arial" panose="020B0604020202020204" pitchFamily="34" charset="0"/>
              <a:buChar char="•"/>
            </a:pPr>
            <a:r>
              <a:rPr lang="en-US" dirty="0"/>
              <a:t>With PDF and Word reading lists, you need to search for books via SOLO. </a:t>
            </a:r>
            <a:endParaRPr lang="en-US" dirty="0">
              <a:cs typeface="Calibri"/>
            </a:endParaRPr>
          </a:p>
          <a:p>
            <a:pPr marL="171450" indent="-171450">
              <a:buFont typeface="Arial" panose="020B0604020202020204" pitchFamily="34" charset="0"/>
              <a:buChar char="•"/>
            </a:pPr>
            <a:r>
              <a:rPr lang="en-US" dirty="0"/>
              <a:t>On SOLO, look for copies in your subject library and college library which show both ‘Item in place’ and ‘Loanable’. </a:t>
            </a:r>
            <a:endParaRPr lang="en-US" dirty="0">
              <a:cs typeface="Calibri"/>
            </a:endParaRPr>
          </a:p>
          <a:p>
            <a:pPr marL="171450" indent="-171450">
              <a:buFont typeface="Arial" panose="020B0604020202020204" pitchFamily="34" charset="0"/>
              <a:buChar char="•"/>
            </a:pPr>
            <a:r>
              <a:rPr lang="en-US" dirty="0"/>
              <a:t>For print books, it is usually easiest to go to the library and take the book off the shelf yourself. </a:t>
            </a:r>
          </a:p>
        </p:txBody>
      </p:sp>
      <p:sp>
        <p:nvSpPr>
          <p:cNvPr id="4" name="Slide Number Placeholder 3"/>
          <p:cNvSpPr>
            <a:spLocks noGrp="1"/>
          </p:cNvSpPr>
          <p:nvPr>
            <p:ph type="sldNum" sz="quarter" idx="5"/>
          </p:nvPr>
        </p:nvSpPr>
        <p:spPr/>
        <p:txBody>
          <a:bodyPr/>
          <a:lstStyle/>
          <a:p>
            <a:fld id="{4BA4BA6E-6531-47E2-A01D-C75FE703C718}" type="slidenum">
              <a:rPr lang="en-US"/>
              <a:t>29</a:t>
            </a:fld>
            <a:endParaRPr lang="en-US"/>
          </a:p>
        </p:txBody>
      </p:sp>
    </p:spTree>
    <p:extLst>
      <p:ext uri="{BB962C8B-B14F-4D97-AF65-F5344CB8AC3E}">
        <p14:creationId xmlns:p14="http://schemas.microsoft.com/office/powerpoint/2010/main" val="222706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are going to follow a student's journey as they settle into the University and how to use the Bodleian Libraries.</a:t>
            </a:r>
          </a:p>
          <a:p>
            <a:endParaRPr lang="en-US">
              <a:ea typeface="Calibri"/>
              <a:cs typeface="Calibri"/>
            </a:endParaRPr>
          </a:p>
          <a:p>
            <a:r>
              <a:rPr lang="en-US">
                <a:ea typeface="Calibri"/>
                <a:cs typeface="Calibri"/>
              </a:rPr>
              <a:t>Meet Amy. </a:t>
            </a:r>
            <a:r>
              <a:rPr lang="en-US"/>
              <a:t>Amy is a new first-year undergraduate student at Keble College studying Mathematics and Philosophy.</a:t>
            </a:r>
            <a:endParaRPr lang="en-US">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t>3</a:t>
            </a:fld>
            <a:endParaRPr lang="en-GB"/>
          </a:p>
        </p:txBody>
      </p:sp>
    </p:spTree>
    <p:extLst>
      <p:ext uri="{BB962C8B-B14F-4D97-AF65-F5344CB8AC3E}">
        <p14:creationId xmlns:p14="http://schemas.microsoft.com/office/powerpoint/2010/main" val="224706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What has Amy learned about finding items on her reading lists?</a:t>
            </a:r>
          </a:p>
          <a:p>
            <a:pPr marL="171450" indent="-171450">
              <a:buFont typeface="Arial" panose="020B0604020202020204" pitchFamily="34" charset="0"/>
              <a:buChar char="•"/>
            </a:pPr>
            <a:r>
              <a:rPr lang="en-US" dirty="0"/>
              <a:t>Reading lists may be online via ORLO or in a PDF/Word format.</a:t>
            </a:r>
            <a:endParaRPr lang="en-US" dirty="0">
              <a:cs typeface="Calibri"/>
            </a:endParaRPr>
          </a:p>
          <a:p>
            <a:pPr marL="171450" indent="-171450">
              <a:buFont typeface="Arial" panose="020B0604020202020204" pitchFamily="34" charset="0"/>
              <a:buChar char="•"/>
            </a:pPr>
            <a:r>
              <a:rPr lang="en-US" dirty="0"/>
              <a:t>With online reading lists, you can click through to read a book online. </a:t>
            </a:r>
            <a:endParaRPr lang="en-US" dirty="0">
              <a:cs typeface="Calibri"/>
            </a:endParaRPr>
          </a:p>
          <a:p>
            <a:pPr marL="171450" indent="-171450">
              <a:buFont typeface="Arial" panose="020B0604020202020204" pitchFamily="34" charset="0"/>
              <a:buChar char="•"/>
            </a:pPr>
            <a:r>
              <a:rPr lang="en-US" dirty="0"/>
              <a:t>With PDF and Word reading lists, you need to search for books via SOLO. </a:t>
            </a:r>
            <a:endParaRPr lang="en-US" dirty="0">
              <a:cs typeface="Calibri"/>
            </a:endParaRPr>
          </a:p>
          <a:p>
            <a:pPr marL="171450" indent="-171450">
              <a:buFont typeface="Arial" panose="020B0604020202020204" pitchFamily="34" charset="0"/>
              <a:buChar char="•"/>
            </a:pPr>
            <a:r>
              <a:rPr lang="en-US" dirty="0"/>
              <a:t>On SOLO, look for copies in your subject library and college library which show both ‘Item in place’ and ‘Loanable’. </a:t>
            </a:r>
            <a:endParaRPr lang="en-US" dirty="0">
              <a:cs typeface="Calibri"/>
            </a:endParaRPr>
          </a:p>
          <a:p>
            <a:pPr marL="171450" indent="-171450">
              <a:buFont typeface="Arial" panose="020B0604020202020204" pitchFamily="34" charset="0"/>
              <a:buChar char="•"/>
            </a:pPr>
            <a:r>
              <a:rPr lang="en-US" dirty="0"/>
              <a:t>For print books, it is usually easiest to go to the library and take the book off the shelf yourself. </a:t>
            </a:r>
          </a:p>
        </p:txBody>
      </p:sp>
      <p:sp>
        <p:nvSpPr>
          <p:cNvPr id="4" name="Slide Number Placeholder 3"/>
          <p:cNvSpPr>
            <a:spLocks noGrp="1"/>
          </p:cNvSpPr>
          <p:nvPr>
            <p:ph type="sldNum" sz="quarter" idx="5"/>
          </p:nvPr>
        </p:nvSpPr>
        <p:spPr/>
        <p:txBody>
          <a:bodyPr/>
          <a:lstStyle/>
          <a:p>
            <a:fld id="{4BA4BA6E-6531-47E2-A01D-C75FE703C718}" type="slidenum">
              <a:rPr lang="en-US"/>
              <a:t>30</a:t>
            </a:fld>
            <a:endParaRPr lang="en-US"/>
          </a:p>
        </p:txBody>
      </p:sp>
    </p:spTree>
    <p:extLst>
      <p:ext uri="{BB962C8B-B14F-4D97-AF65-F5344CB8AC3E}">
        <p14:creationId xmlns:p14="http://schemas.microsoft.com/office/powerpoint/2010/main" val="2182824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equipped with this information, Amy is ready to head out to the library and get her book! So what comes next?</a:t>
            </a:r>
          </a:p>
          <a:p>
            <a:endParaRPr lang="en-US" dirty="0"/>
          </a:p>
          <a:p>
            <a:r>
              <a:rPr lang="en-US" dirty="0"/>
              <a:t>As we saw earlier, Amy has found out through SOLO that one of the books from her reading list is available at the Philosophy and Theology Faculties Library.</a:t>
            </a:r>
          </a:p>
          <a:p>
            <a:endParaRPr lang="en-US" dirty="0"/>
          </a:p>
          <a:p>
            <a:r>
              <a:rPr lang="en-US" dirty="0"/>
              <a:t>First things first, she needs to find out where that library is.</a:t>
            </a:r>
          </a:p>
          <a:p>
            <a:endParaRPr lang="en-US" dirty="0"/>
          </a:p>
          <a:p>
            <a:r>
              <a:rPr lang="en-US" dirty="0"/>
              <a:t>[Navigate to SOLO in web browser and return to 1998 copy of Utilitarianism by Mill in SOLO (11th results) and the PTFL copy]</a:t>
            </a:r>
            <a:endParaRPr lang="en-US" dirty="0">
              <a:ea typeface="Calibri" panose="020F0502020204030204"/>
              <a:cs typeface="Calibri" panose="020F0502020204030204"/>
            </a:endParaRPr>
          </a:p>
          <a:p>
            <a:endParaRPr lang="en-US" dirty="0"/>
          </a:p>
          <a:p>
            <a:r>
              <a:rPr lang="en-US" dirty="0"/>
              <a:t>Click the information button ['</a:t>
            </a:r>
            <a:r>
              <a:rPr lang="en-US" dirty="0" err="1"/>
              <a:t>i</a:t>
            </a:r>
            <a:r>
              <a:rPr lang="en-US" dirty="0"/>
              <a:t>' in circle] </a:t>
            </a:r>
            <a:endParaRPr lang="en-US" dirty="0">
              <a:ea typeface="Calibri"/>
              <a:cs typeface="Calibri"/>
            </a:endParaRPr>
          </a:p>
          <a:p>
            <a:endParaRPr lang="en-US" dirty="0"/>
          </a:p>
          <a:p>
            <a:r>
              <a:rPr lang="en-US" dirty="0"/>
              <a:t>This will take you directly through to the information about a particular library on the Bodleian Libraries website – in this instance, the Philosophy and Theology Faculties Library.</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31</a:t>
            </a:fld>
            <a:endParaRPr lang="en-US"/>
          </a:p>
        </p:txBody>
      </p:sp>
    </p:spTree>
    <p:extLst>
      <p:ext uri="{BB962C8B-B14F-4D97-AF65-F5344CB8AC3E}">
        <p14:creationId xmlns:p14="http://schemas.microsoft.com/office/powerpoint/2010/main" val="15587043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usefully for Amy, we can see the opening hours of the library, as well as its address. Amy knows this location; this library is close to both the mathematics and philosophy faculties, so it's very easy for Amy to get to.</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32</a:t>
            </a:fld>
            <a:endParaRPr lang="en-US"/>
          </a:p>
        </p:txBody>
      </p:sp>
    </p:spTree>
    <p:extLst>
      <p:ext uri="{BB962C8B-B14F-4D97-AF65-F5344CB8AC3E}">
        <p14:creationId xmlns:p14="http://schemas.microsoft.com/office/powerpoint/2010/main" val="218373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Amy doesn't just want to borrow a book – she's also looking for somewhere she can sit down and study for a few hours with a nice cup of coffee. </a:t>
            </a:r>
          </a:p>
          <a:p>
            <a:endParaRPr lang="en-US" dirty="0"/>
          </a:p>
          <a:p>
            <a:r>
              <a:rPr lang="en-US" dirty="0"/>
              <a:t>If we click this 'Libraries' button at the top of the page, this gives you a list of all 26 Bodleian Libraries. That's quite a lot of libraries to choose from! But helpfully, you can filter them by lots of different factors – for example, accessibility, available facilities, opening hours, and even whether or not you can bring your own coffee in a keep-cup! [Click 'Atmosphere' dropdown and ‘Hot and cold drinks allowed (</a:t>
            </a:r>
            <a:r>
              <a:rPr lang="en-US" dirty="0" err="1"/>
              <a:t>KeepCups</a:t>
            </a:r>
            <a:r>
              <a:rPr lang="en-US" dirty="0"/>
              <a:t>)'].</a:t>
            </a:r>
          </a:p>
          <a:p>
            <a:endParaRPr lang="en-US" dirty="0"/>
          </a:p>
          <a:p>
            <a:r>
              <a:rPr lang="en-US" dirty="0"/>
              <a:t>Luckily for Amy, the Philosophy and Theology Faculties library allows </a:t>
            </a:r>
            <a:r>
              <a:rPr lang="en-US" dirty="0" err="1"/>
              <a:t>KeepCups</a:t>
            </a:r>
            <a:r>
              <a:rPr lang="en-US" dirty="0"/>
              <a:t>. </a:t>
            </a:r>
          </a:p>
          <a:p>
            <a:endParaRPr lang="en-US" dirty="0"/>
          </a:p>
          <a:p>
            <a:r>
              <a:rPr lang="en-US" dirty="0"/>
              <a:t>It is worth noting that some departments also have their own libraries, for example Earth Sciences. </a:t>
            </a:r>
            <a:endParaRPr lang="en-US" dirty="0">
              <a:cs typeface="Calibri" panose="020F0502020204030204"/>
            </a:endParaRPr>
          </a:p>
          <a:p>
            <a:endParaRPr lang="en-US" dirty="0"/>
          </a:p>
          <a:p>
            <a:r>
              <a:rPr lang="en-US" dirty="0"/>
              <a:t>Each of the colleges has its own library too. Whilst you can use any of the Bodleian Libraries, you can only use the library in your college.</a:t>
            </a:r>
            <a:endParaRPr lang="en-US" dirty="0">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33</a:t>
            </a:fld>
            <a:endParaRPr lang="en-US"/>
          </a:p>
        </p:txBody>
      </p:sp>
    </p:spTree>
    <p:extLst>
      <p:ext uri="{BB962C8B-B14F-4D97-AF65-F5344CB8AC3E}">
        <p14:creationId xmlns:p14="http://schemas.microsoft.com/office/powerpoint/2010/main" val="2512519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there's one more thing Amy wants to check before she goes to get her books. She wants to know how many books she can borrow at once – she's got a lot of reading to do, so she needs to keep an eye on how much she's borrowing! If you hover over these menus at the top of the page, open the 'Services' menu and click 'Borrow &amp; Reserve'. [CLICK] This page will give you a lot of helpful information about borrowing, including – most helpful to Amy – information about loan limits for Undergraduates [scroll down the page and click 'Undergraduates']. There's a lot of detail here, but the headlines are:</a:t>
            </a:r>
          </a:p>
          <a:p>
            <a:pPr marL="171450" indent="-171450">
              <a:buFont typeface="Arial" panose="020B0604020202020204" pitchFamily="34" charset="0"/>
              <a:buChar char="•"/>
            </a:pPr>
            <a:r>
              <a:rPr lang="en-US" dirty="0"/>
              <a:t>That she can borrow up to 20 items across the Bodleian Libraries</a:t>
            </a:r>
            <a:endParaRPr lang="en-US" dirty="0">
              <a:cs typeface="Calibri"/>
            </a:endParaRPr>
          </a:p>
          <a:p>
            <a:pPr marL="171450" indent="-171450">
              <a:buFont typeface="Arial" panose="020B0604020202020204" pitchFamily="34" charset="0"/>
              <a:buChar char="•"/>
            </a:pPr>
            <a:r>
              <a:rPr lang="en-US" dirty="0"/>
              <a:t>Loans will automatically renew for max. 16 weeks. </a:t>
            </a:r>
            <a:endParaRPr lang="en-US" dirty="0">
              <a:cs typeface="Calibri"/>
            </a:endParaRPr>
          </a:p>
          <a:p>
            <a:pPr marL="171450" indent="-171450">
              <a:buFont typeface="Arial" panose="020B0604020202020204" pitchFamily="34" charset="0"/>
              <a:buChar char="•"/>
            </a:pPr>
            <a:r>
              <a:rPr lang="en-US" dirty="0"/>
              <a:t>Unless requested by another reader – in which case return the book asap! </a:t>
            </a:r>
            <a:endParaRPr lang="en-US" dirty="0">
              <a:cs typeface="Calibri"/>
            </a:endParaRPr>
          </a:p>
          <a:p>
            <a:pPr marL="171450" indent="-171450">
              <a:buFont typeface="Arial" panose="020B0604020202020204" pitchFamily="34" charset="0"/>
              <a:buChar char="•"/>
            </a:pPr>
            <a:r>
              <a:rPr lang="en-US" dirty="0"/>
              <a:t>If you have overdue books, you will be blocked from borrowing</a:t>
            </a:r>
            <a:endParaRPr lang="en-US" dirty="0">
              <a:cs typeface="Calibri"/>
            </a:endParaRPr>
          </a:p>
          <a:p>
            <a:r>
              <a:rPr lang="en-US" b="0" dirty="0"/>
              <a:t>Amy’s college library will have its own separate rules about borrowing.</a:t>
            </a:r>
            <a:endParaRPr lang="en-US" b="0"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34</a:t>
            </a:fld>
            <a:endParaRPr lang="en-US"/>
          </a:p>
        </p:txBody>
      </p:sp>
    </p:spTree>
    <p:extLst>
      <p:ext uri="{BB962C8B-B14F-4D97-AF65-F5344CB8AC3E}">
        <p14:creationId xmlns:p14="http://schemas.microsoft.com/office/powerpoint/2010/main" val="1122670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assigned reading, Amy's tutor has asked that students meet up in small groups of four to discuss the book ahead of the lecture. </a:t>
            </a:r>
          </a:p>
          <a:p>
            <a:endParaRPr lang="en-US" dirty="0"/>
          </a:p>
          <a:p>
            <a:r>
              <a:rPr lang="en-US" dirty="0"/>
              <a:t>Luckily for Amy, the Bodleian does offer group study rooms – some on a walk-in basis, some bookable in advance. If we go back to the 'Libraries' page and follow this 'browse group study rooms' link, we can see a full list of study rooms. This will detail what library they're in, what the capacity is, and what equipment is available.</a:t>
            </a:r>
          </a:p>
        </p:txBody>
      </p:sp>
      <p:sp>
        <p:nvSpPr>
          <p:cNvPr id="4" name="Slide Number Placeholder 3"/>
          <p:cNvSpPr>
            <a:spLocks noGrp="1"/>
          </p:cNvSpPr>
          <p:nvPr>
            <p:ph type="sldNum" sz="quarter" idx="5"/>
          </p:nvPr>
        </p:nvSpPr>
        <p:spPr/>
        <p:txBody>
          <a:bodyPr/>
          <a:lstStyle/>
          <a:p>
            <a:fld id="{4BA4BA6E-6531-47E2-A01D-C75FE703C718}" type="slidenum">
              <a:rPr lang="en-US"/>
              <a:t>35</a:t>
            </a:fld>
            <a:endParaRPr lang="en-US"/>
          </a:p>
        </p:txBody>
      </p:sp>
    </p:spTree>
    <p:extLst>
      <p:ext uri="{BB962C8B-B14F-4D97-AF65-F5344CB8AC3E}">
        <p14:creationId xmlns:p14="http://schemas.microsoft.com/office/powerpoint/2010/main" val="1917477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Amy knows that someone in her group needs step-free access. So if we go back to the libraries page, filter by 'step-free access' under 'Accessibility', we can see which libraries are most-easily accessible for her study-group.</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36</a:t>
            </a:fld>
            <a:endParaRPr lang="en-US"/>
          </a:p>
        </p:txBody>
      </p:sp>
    </p:spTree>
    <p:extLst>
      <p:ext uri="{BB962C8B-B14F-4D97-AF65-F5344CB8AC3E}">
        <p14:creationId xmlns:p14="http://schemas.microsoft.com/office/powerpoint/2010/main" val="186326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Checking both lists against each other, Amy looks down the table and sees that the Law Library has a room for four people and the Libraries web page shows the Law Library as having step-free access. If we click 'Book Discussion Room 1’, you can see that the description confirms step-free access is available for this room. She can book the room for her study group in advance by using the tool at the bottom of the page [staff note: don't demonstrate].</a:t>
            </a:r>
          </a:p>
        </p:txBody>
      </p:sp>
      <p:sp>
        <p:nvSpPr>
          <p:cNvPr id="4" name="Slide Number Placeholder 3"/>
          <p:cNvSpPr>
            <a:spLocks noGrp="1"/>
          </p:cNvSpPr>
          <p:nvPr>
            <p:ph type="sldNum" sz="quarter" idx="5"/>
          </p:nvPr>
        </p:nvSpPr>
        <p:spPr/>
        <p:txBody>
          <a:bodyPr/>
          <a:lstStyle/>
          <a:p>
            <a:fld id="{4BA4BA6E-6531-47E2-A01D-C75FE703C718}" type="slidenum">
              <a:rPr lang="en-US"/>
              <a:t>37</a:t>
            </a:fld>
            <a:endParaRPr lang="en-US"/>
          </a:p>
        </p:txBody>
      </p:sp>
    </p:spTree>
    <p:extLst>
      <p:ext uri="{BB962C8B-B14F-4D97-AF65-F5344CB8AC3E}">
        <p14:creationId xmlns:p14="http://schemas.microsoft.com/office/powerpoint/2010/main" val="12650660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Amy knows where to find her book and how to borrow it. The last thing she needs is her University Card – or Bod Card, as we sometimes call them. You'll need to use this card to get into all university buildings and libraries – most doors will have a card reader on them.</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38</a:t>
            </a:fld>
            <a:endParaRPr lang="en-US"/>
          </a:p>
        </p:txBody>
      </p:sp>
    </p:spTree>
    <p:extLst>
      <p:ext uri="{BB962C8B-B14F-4D97-AF65-F5344CB8AC3E}">
        <p14:creationId xmlns:p14="http://schemas.microsoft.com/office/powerpoint/2010/main" val="3872324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borrowing her books from the Philosophy and Theology Faculties Library, Amy notices an interesting-looking book at the Library Reception called "Decision theory: an introduction to the mathematics of rationality".  </a:t>
            </a:r>
          </a:p>
          <a:p>
            <a:endParaRPr lang="en-US" dirty="0"/>
          </a:p>
          <a:p>
            <a:r>
              <a:rPr lang="en-US" dirty="0"/>
              <a:t>She knows her tutor mentioned a chapter in this book which is especially useful for one of her upcoming essays. </a:t>
            </a:r>
            <a:endParaRPr lang="en-US" dirty="0">
              <a:cs typeface="Calibri" panose="020F0502020204030204"/>
            </a:endParaRPr>
          </a:p>
          <a:p>
            <a:endParaRPr lang="en-US" dirty="0"/>
          </a:p>
          <a:p>
            <a:r>
              <a:rPr lang="en-US" dirty="0"/>
              <a:t>She asks the library staff whether she can use the book and they explain that it is for Use in the Library Only, but she would be welcome to photocopy or scan a chapter of the book for herself, using the PCAS Service.</a:t>
            </a:r>
            <a:endParaRPr lang="en-US" dirty="0">
              <a:cs typeface="Calibri" panose="020F0502020204030204"/>
            </a:endParaRPr>
          </a:p>
          <a:p>
            <a:r>
              <a:rPr lang="en-US" dirty="0"/>
              <a:t>Amy asks what PCAS stands for and the staff member explains that it stands for Print, Copy and Scan, and shows Amy a leaflet explaining how she can get started using PCAS. Her username is her university card barcode number, and she can set a password at </a:t>
            </a:r>
            <a:r>
              <a:rPr lang="en-US" u="sng" dirty="0">
                <a:hlinkClick r:id="rId3"/>
              </a:rPr>
              <a:t>https://register.bodleian.ox.ac.uk/</a:t>
            </a:r>
            <a:r>
              <a:rPr lang="en-US" dirty="0"/>
              <a:t> They also explain that scanning is free of charge, but Amy would need to add some credit to her account to make a photocopy or to use the service to print, and credit is added via the web address at the bottom of the slide.</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39</a:t>
            </a:fld>
            <a:endParaRPr lang="en-US"/>
          </a:p>
        </p:txBody>
      </p:sp>
    </p:spTree>
    <p:extLst>
      <p:ext uri="{BB962C8B-B14F-4D97-AF65-F5344CB8AC3E}">
        <p14:creationId xmlns:p14="http://schemas.microsoft.com/office/powerpoint/2010/main" val="278687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Faculty of Philosophy has published an online reading list and Amy needs to read a chapter in an electronic book (or </a:t>
            </a:r>
            <a:r>
              <a:rPr lang="en-US" dirty="0" err="1"/>
              <a:t>ebook</a:t>
            </a:r>
            <a:r>
              <a:rPr lang="en-US" dirty="0"/>
              <a:t>). </a:t>
            </a:r>
          </a:p>
        </p:txBody>
      </p:sp>
      <p:sp>
        <p:nvSpPr>
          <p:cNvPr id="4" name="Slide Number Placeholder 3"/>
          <p:cNvSpPr>
            <a:spLocks noGrp="1"/>
          </p:cNvSpPr>
          <p:nvPr>
            <p:ph type="sldNum" sz="quarter" idx="5"/>
          </p:nvPr>
        </p:nvSpPr>
        <p:spPr/>
        <p:txBody>
          <a:bodyPr/>
          <a:lstStyle/>
          <a:p>
            <a:fld id="{4BA4BA6E-6531-47E2-A01D-C75FE703C718}" type="slidenum">
              <a:rPr lang="en-US"/>
              <a:t>4</a:t>
            </a:fld>
            <a:endParaRPr lang="en-US"/>
          </a:p>
        </p:txBody>
      </p:sp>
    </p:spTree>
    <p:extLst>
      <p:ext uri="{BB962C8B-B14F-4D97-AF65-F5344CB8AC3E}">
        <p14:creationId xmlns:p14="http://schemas.microsoft.com/office/powerpoint/2010/main" val="11379276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decides to scan the chapter and email it to herself. She finds the PCAS machine on the ground floor of the library and taps her card on the card reader.  </a:t>
            </a:r>
          </a:p>
          <a:p>
            <a:endParaRPr lang="en-US" dirty="0"/>
          </a:p>
          <a:p>
            <a:r>
              <a:rPr lang="en-US" dirty="0"/>
              <a:t>She then enters her account details. Helpfully, that means her card is now linked to her PCAS account so all she needs to do in future to use any of these machines in any of the Bodleian Libraries is tap her card.  </a:t>
            </a:r>
            <a:endParaRPr lang="en-US" dirty="0">
              <a:cs typeface="Calibri"/>
            </a:endParaRPr>
          </a:p>
          <a:p>
            <a:endParaRPr lang="en-US" dirty="0"/>
          </a:p>
          <a:p>
            <a:r>
              <a:rPr lang="en-US" dirty="0"/>
              <a:t>The machine automatically fills in her college email address, so she scans the pages she needs, and the PDF appears in her emails on her phone straight away.  </a:t>
            </a:r>
            <a:br>
              <a:rPr lang="en-US" dirty="0">
                <a:cs typeface="+mn-lt"/>
              </a:rPr>
            </a:br>
            <a:endParaRPr lang="en-US" dirty="0"/>
          </a:p>
          <a:p>
            <a:r>
              <a:rPr lang="en-US" dirty="0"/>
              <a:t>She can see the copyright notice on the wall says that she can scan one whole chapter of the book and stay within UK copyright laws, but she wouldn't be allowed to scan more than one chapter from the same book. </a:t>
            </a:r>
            <a:endParaRPr lang="en-US" dirty="0">
              <a:cs typeface="Calibri"/>
            </a:endParaRPr>
          </a:p>
          <a:p>
            <a:endParaRPr lang="en-US" dirty="0"/>
          </a:p>
          <a:p>
            <a:r>
              <a:rPr lang="en-US" dirty="0"/>
              <a:t>Amy knows she would like to print out the first draft of her essay later in the week, so she goes to pcas.bodleian.ox.ac.uk and adds some credit there ready for when she has finished the draft.</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40</a:t>
            </a:fld>
            <a:endParaRPr lang="en-US"/>
          </a:p>
        </p:txBody>
      </p:sp>
    </p:spTree>
    <p:extLst>
      <p:ext uri="{BB962C8B-B14F-4D97-AF65-F5344CB8AC3E}">
        <p14:creationId xmlns:p14="http://schemas.microsoft.com/office/powerpoint/2010/main" val="41843079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 settles into the reading room of the Philosophy and Theology Faculties Library and gets out her laptop to work on her essay. </a:t>
            </a:r>
          </a:p>
          <a:p>
            <a:endParaRPr lang="en-US" dirty="0"/>
          </a:p>
          <a:p>
            <a:r>
              <a:rPr lang="en-US" dirty="0"/>
              <a:t>She wants to connect it to the Wi-Fi network, so she looks in her list of networks and sees </a:t>
            </a:r>
            <a:r>
              <a:rPr lang="en-US" dirty="0" err="1"/>
              <a:t>Eduroam</a:t>
            </a:r>
            <a:r>
              <a:rPr lang="en-US" dirty="0"/>
              <a:t>, which she has already used in college, and in the department.  </a:t>
            </a:r>
          </a:p>
          <a:p>
            <a:endParaRPr lang="en-US" dirty="0"/>
          </a:p>
          <a:p>
            <a:r>
              <a:rPr lang="en-US" dirty="0"/>
              <a:t>She also sees 'Bodleian-Libraries' in the list of networks. She could connect to that network instead, using the same details she used to sign in to PCAS.</a:t>
            </a:r>
            <a:endParaRPr lang="en-US" dirty="0">
              <a:cs typeface="Calibri" panose="020F0502020204030204"/>
            </a:endParaRPr>
          </a:p>
          <a:p>
            <a:endParaRPr lang="en-US" dirty="0"/>
          </a:p>
          <a:p>
            <a:r>
              <a:rPr lang="en-US" dirty="0"/>
              <a:t>Unfortunately, her laptop is running out of battery power, and she has forgotten her charger. </a:t>
            </a:r>
            <a:endParaRPr lang="en-US" dirty="0">
              <a:cs typeface="Calibri" panose="020F0502020204030204"/>
            </a:endParaRPr>
          </a:p>
          <a:p>
            <a:endParaRPr lang="en-US" dirty="0"/>
          </a:p>
          <a:p>
            <a:r>
              <a:rPr lang="en-US" dirty="0"/>
              <a:t>She asks to borrow a charger at the library desk. The library normally has one but unfortunately it has already been borrowed by another student. </a:t>
            </a:r>
            <a:endParaRPr lang="en-US" dirty="0">
              <a:cs typeface="Calibri" panose="020F0502020204030204"/>
            </a:endParaRPr>
          </a:p>
          <a:p>
            <a:endParaRPr lang="en-US" dirty="0"/>
          </a:p>
          <a:p>
            <a:r>
              <a:rPr lang="en-US" dirty="0"/>
              <a:t>The library assistant suggests using a library PC instead.</a:t>
            </a:r>
          </a:p>
          <a:p>
            <a:endParaRPr lang="en-US" dirty="0"/>
          </a:p>
          <a:p>
            <a:r>
              <a:rPr lang="en-US" dirty="0"/>
              <a:t>He explains that to log in to a library PC, Amy needs to use the same Bodleian Libraries login details she used for the PCAS service.</a:t>
            </a:r>
          </a:p>
        </p:txBody>
      </p:sp>
      <p:sp>
        <p:nvSpPr>
          <p:cNvPr id="4" name="Slide Number Placeholder 3"/>
          <p:cNvSpPr>
            <a:spLocks noGrp="1"/>
          </p:cNvSpPr>
          <p:nvPr>
            <p:ph type="sldNum" sz="quarter" idx="5"/>
          </p:nvPr>
        </p:nvSpPr>
        <p:spPr/>
        <p:txBody>
          <a:bodyPr/>
          <a:lstStyle/>
          <a:p>
            <a:fld id="{4BA4BA6E-6531-47E2-A01D-C75FE703C718}" type="slidenum">
              <a:rPr lang="en-US"/>
              <a:t>41</a:t>
            </a:fld>
            <a:endParaRPr lang="en-US"/>
          </a:p>
        </p:txBody>
      </p:sp>
    </p:spTree>
    <p:extLst>
      <p:ext uri="{BB962C8B-B14F-4D97-AF65-F5344CB8AC3E}">
        <p14:creationId xmlns:p14="http://schemas.microsoft.com/office/powerpoint/2010/main" val="3678547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has Amy learned here?</a:t>
            </a:r>
          </a:p>
          <a:p>
            <a:r>
              <a:rPr lang="en-US" dirty="0"/>
              <a:t>That there is a Bodleian Libraries username and password which is separate from your Single Sign On credentials. This account is used for:</a:t>
            </a:r>
            <a:endParaRPr lang="en-US" dirty="0">
              <a:cs typeface="Calibri"/>
            </a:endParaRPr>
          </a:p>
          <a:p>
            <a:pPr marL="171450" indent="-171450">
              <a:buFont typeface="Arial" panose="020B0604020202020204" pitchFamily="34" charset="0"/>
              <a:buChar char="•"/>
            </a:pPr>
            <a:r>
              <a:rPr lang="en-US" dirty="0"/>
              <a:t>Connecting to the Bodleian Libraries Wi-Fi</a:t>
            </a:r>
            <a:endParaRPr lang="en-US" dirty="0">
              <a:cs typeface="Calibri"/>
            </a:endParaRPr>
          </a:p>
          <a:p>
            <a:pPr marL="171450" indent="-171450">
              <a:buFont typeface="Arial" panose="020B0604020202020204" pitchFamily="34" charset="0"/>
              <a:buChar char="•"/>
            </a:pPr>
            <a:r>
              <a:rPr lang="en-US" dirty="0"/>
              <a:t>Logging on to the reading room PCs</a:t>
            </a:r>
            <a:endParaRPr lang="en-US" dirty="0">
              <a:cs typeface="Calibri"/>
            </a:endParaRPr>
          </a:p>
          <a:p>
            <a:pPr marL="171450" indent="-171450">
              <a:buFont typeface="Arial" panose="020B0604020202020204" pitchFamily="34" charset="0"/>
              <a:buChar char="•"/>
            </a:pPr>
            <a:r>
              <a:rPr lang="en-US" dirty="0"/>
              <a:t>The Print, Copy and Scan facilities</a:t>
            </a:r>
            <a:endParaRPr lang="en-US" b="0" i="0" dirty="0">
              <a:cs typeface="Calibri"/>
            </a:endParaRPr>
          </a:p>
          <a:p>
            <a:r>
              <a:rPr lang="en-US" dirty="0"/>
              <a:t>The password is set at the web address you see on the slide.</a:t>
            </a:r>
          </a:p>
        </p:txBody>
      </p:sp>
      <p:sp>
        <p:nvSpPr>
          <p:cNvPr id="4" name="Slide Number Placeholder 3"/>
          <p:cNvSpPr>
            <a:spLocks noGrp="1"/>
          </p:cNvSpPr>
          <p:nvPr>
            <p:ph type="sldNum" sz="quarter" idx="5"/>
          </p:nvPr>
        </p:nvSpPr>
        <p:spPr/>
        <p:txBody>
          <a:bodyPr/>
          <a:lstStyle/>
          <a:p>
            <a:fld id="{7C40E891-DE8C-2440-9689-C6EAF659F89D}" type="slidenum">
              <a:rPr lang="en-US" smtClean="0"/>
              <a:t>42</a:t>
            </a:fld>
            <a:endParaRPr lang="en-US"/>
          </a:p>
        </p:txBody>
      </p:sp>
    </p:spTree>
    <p:extLst>
      <p:ext uri="{BB962C8B-B14F-4D97-AF65-F5344CB8AC3E}">
        <p14:creationId xmlns:p14="http://schemas.microsoft.com/office/powerpoint/2010/main" val="41416795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r>
              <a:rPr lang="en-GB"/>
              <a:t>Amy has dyslexia and is worried she won't be able to read her books by their due date.</a:t>
            </a:r>
            <a:endParaRPr lang="en-US"/>
          </a:p>
          <a:p>
            <a:pPr marL="285750" indent="-285750">
              <a:lnSpc>
                <a:spcPct val="90000"/>
              </a:lnSpc>
              <a:spcBef>
                <a:spcPts val="1000"/>
              </a:spcBef>
              <a:buFont typeface="Arial"/>
              <a:buChar char="•"/>
            </a:pPr>
            <a:r>
              <a:rPr lang="en-GB"/>
              <a:t>She mentions this to a member of staff at the Philosophy and Theology Faculties Library and explains she is also very tired with fatigue from long covid.</a:t>
            </a:r>
            <a:endParaRPr lang="en-US"/>
          </a:p>
        </p:txBody>
      </p:sp>
      <p:sp>
        <p:nvSpPr>
          <p:cNvPr id="4" name="Slide Number Placeholder 3"/>
          <p:cNvSpPr>
            <a:spLocks noGrp="1"/>
          </p:cNvSpPr>
          <p:nvPr>
            <p:ph type="sldNum" sz="quarter" idx="5"/>
          </p:nvPr>
        </p:nvSpPr>
        <p:spPr/>
        <p:txBody>
          <a:bodyPr/>
          <a:lstStyle/>
          <a:p>
            <a:fld id="{4BA4BA6E-6531-47E2-A01D-C75FE703C718}" type="slidenum">
              <a:rPr lang="en-US"/>
              <a:t>43</a:t>
            </a:fld>
            <a:endParaRPr lang="en-US"/>
          </a:p>
        </p:txBody>
      </p:sp>
    </p:spTree>
    <p:extLst>
      <p:ext uri="{BB962C8B-B14F-4D97-AF65-F5344CB8AC3E}">
        <p14:creationId xmlns:p14="http://schemas.microsoft.com/office/powerpoint/2010/main" val="2319795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Philosophy and Theology Faculties Disability Liaison Librarian points Amy towards the Bodleian Libraries' Disability Librarian. Information is on the web page you see on the slide [ask co-presenter to add https://www.bodleian.ox.ac.uk/services/disabled-readers to the chat]</a:t>
            </a:r>
            <a:endParaRPr lang="en-US" dirty="0">
              <a:cs typeface="Calibri"/>
            </a:endParaRPr>
          </a:p>
          <a:p>
            <a:pPr marL="171450" indent="-171450">
              <a:buFont typeface="Arial"/>
              <a:buChar char="•"/>
            </a:pPr>
            <a:r>
              <a:rPr lang="en-US" dirty="0"/>
              <a:t>After speaking to the Disability Librarian, Amy learns that she can use </a:t>
            </a:r>
            <a:r>
              <a:rPr lang="en-US" dirty="0" err="1"/>
              <a:t>SensusAccess</a:t>
            </a:r>
            <a:r>
              <a:rPr lang="en-US" dirty="0"/>
              <a:t> for free, which converts documents into alternative formats. She likes the idea of converting some of her reading into an MP3 file so that she can listen to it on the move. </a:t>
            </a:r>
            <a:endParaRPr lang="en-US" dirty="0">
              <a:cs typeface="Calibri"/>
            </a:endParaRPr>
          </a:p>
          <a:p>
            <a:pPr marL="171450" indent="-171450">
              <a:buFont typeface="Arial"/>
              <a:buChar char="•"/>
            </a:pPr>
            <a:r>
              <a:rPr lang="en-US" dirty="0"/>
              <a:t>While looking at the </a:t>
            </a:r>
            <a:r>
              <a:rPr lang="en-US" dirty="0" err="1"/>
              <a:t>SensusAccess</a:t>
            </a:r>
            <a:r>
              <a:rPr lang="en-US" dirty="0"/>
              <a:t> information on the Bodleian Libraries website, Amy also notices that the libraries have adjustable furniture.</a:t>
            </a:r>
            <a:endParaRPr lang="en-US" dirty="0">
              <a:cs typeface="Calibri"/>
            </a:endParaRP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44</a:t>
            </a:fld>
            <a:endParaRPr lang="en-US"/>
          </a:p>
        </p:txBody>
      </p:sp>
    </p:spTree>
    <p:extLst>
      <p:ext uri="{BB962C8B-B14F-4D97-AF65-F5344CB8AC3E}">
        <p14:creationId xmlns:p14="http://schemas.microsoft.com/office/powerpoint/2010/main" val="41464751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Disability Librarian signposts Amy to the University's Disability Advisory Service because they will be able to provide recommendations for support including: </a:t>
            </a:r>
          </a:p>
          <a:p>
            <a:pPr marL="171450" indent="-171450">
              <a:buFont typeface="Arial" panose="020B0604020202020204" pitchFamily="34" charset="0"/>
              <a:buChar char="•"/>
            </a:pPr>
            <a:r>
              <a:rPr lang="en-US" dirty="0"/>
              <a:t>extended loan allowances, and </a:t>
            </a:r>
            <a:endParaRPr lang="en-US" dirty="0">
              <a:cs typeface="Calibri"/>
            </a:endParaRPr>
          </a:p>
          <a:p>
            <a:pPr marL="171450" indent="-171450">
              <a:buFont typeface="Arial" panose="020B0604020202020204" pitchFamily="34" charset="0"/>
              <a:buChar char="•"/>
            </a:pPr>
            <a:r>
              <a:rPr lang="en-US" dirty="0"/>
              <a:t>increased loan limits, both of which Amy is interested in to give her more time to read the books on her reading lists. </a:t>
            </a:r>
            <a:endParaRPr lang="en-US" dirty="0">
              <a:cs typeface="Calibri"/>
            </a:endParaRPr>
          </a:p>
          <a:p>
            <a:pPr marL="171450" indent="-171450">
              <a:buFont typeface="Arial" panose="020B0604020202020204" pitchFamily="34" charset="0"/>
              <a:buChar char="•"/>
            </a:pPr>
            <a:r>
              <a:rPr lang="en-US" dirty="0"/>
              <a:t>the Disability Advisory Service can also arrange for proxy borrowers (a person to collect books from a library on another person's behalf), membership of the RNIB </a:t>
            </a:r>
            <a:r>
              <a:rPr lang="en-US" dirty="0" err="1"/>
              <a:t>bookshare</a:t>
            </a:r>
            <a:r>
              <a:rPr lang="en-US" dirty="0"/>
              <a:t> (a database of accessible texts available to print-disabled people), and ARACU support, who provide alternative formats to printed material.</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45</a:t>
            </a:fld>
            <a:endParaRPr lang="en-US"/>
          </a:p>
        </p:txBody>
      </p:sp>
    </p:spTree>
    <p:extLst>
      <p:ext uri="{BB962C8B-B14F-4D97-AF65-F5344CB8AC3E}">
        <p14:creationId xmlns:p14="http://schemas.microsoft.com/office/powerpoint/2010/main" val="2225427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The following week, Amy cannot find a book that she wants to read. </a:t>
            </a:r>
            <a:endParaRPr lang="en-GB" dirty="0">
              <a:cs typeface="Calibri" panose="020F0502020204030204"/>
            </a:endParaRPr>
          </a:p>
          <a:p>
            <a:pPr marL="171450" indent="-171450">
              <a:buFont typeface="Arial"/>
              <a:buChar char="•"/>
            </a:pPr>
            <a:r>
              <a:rPr lang="en-US" dirty="0"/>
              <a:t>She talks to the philosophy subject librarian who she finds via the Subject Librarians web page on the Bodleian Libraries website [co-presenter to add </a:t>
            </a:r>
            <a:r>
              <a:rPr lang="en-US" u="sng" dirty="0">
                <a:hlinkClick r:id="rId3"/>
              </a:rPr>
              <a:t>bodleian.ox.ac.uk/ask/subject-librarians</a:t>
            </a:r>
            <a:r>
              <a:rPr lang="en-US" dirty="0"/>
              <a:t> to the chat].</a:t>
            </a:r>
            <a:endParaRPr lang="en-GB" dirty="0">
              <a:cs typeface="Calibri" panose="020F0502020204030204"/>
            </a:endParaRPr>
          </a:p>
          <a:p>
            <a:pPr marL="171450" indent="-171450">
              <a:buFont typeface="Arial"/>
              <a:buChar char="•"/>
            </a:pPr>
            <a:r>
              <a:rPr lang="en-US" dirty="0"/>
              <a:t>The subject librarian confirms that the Bodleian Libraries does not have a copy of the book: Amy fills in the Recommend a Purchase form </a:t>
            </a:r>
            <a:r>
              <a:rPr lang="en-US" u="sng" dirty="0">
                <a:hlinkClick r:id="rId4"/>
              </a:rPr>
              <a:t>bodleian.ox.ac.uk/collections-and-resources/recommend-a-purchase</a:t>
            </a:r>
            <a:endParaRPr lang="en-US" u="sng" dirty="0">
              <a:cs typeface="Calibri" panose="020F0502020204030204"/>
            </a:endParaRPr>
          </a:p>
        </p:txBody>
      </p:sp>
      <p:sp>
        <p:nvSpPr>
          <p:cNvPr id="4" name="Slide Number Placeholder 3"/>
          <p:cNvSpPr>
            <a:spLocks noGrp="1"/>
          </p:cNvSpPr>
          <p:nvPr>
            <p:ph type="sldNum" sz="quarter" idx="5"/>
          </p:nvPr>
        </p:nvSpPr>
        <p:spPr/>
        <p:txBody>
          <a:bodyPr/>
          <a:lstStyle/>
          <a:p>
            <a:fld id="{4BA4BA6E-6531-47E2-A01D-C75FE703C718}" type="slidenum">
              <a:rPr lang="en-US"/>
              <a:t>46</a:t>
            </a:fld>
            <a:endParaRPr lang="en-US"/>
          </a:p>
        </p:txBody>
      </p:sp>
    </p:spTree>
    <p:extLst>
      <p:ext uri="{BB962C8B-B14F-4D97-AF65-F5344CB8AC3E}">
        <p14:creationId xmlns:p14="http://schemas.microsoft.com/office/powerpoint/2010/main" val="2605991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subject librarian makes Amy aware of all the ways she can get further help if she needs it in the future. Amy can: </a:t>
            </a:r>
          </a:p>
          <a:p>
            <a:pPr marL="171450" indent="-171450">
              <a:buFont typeface="Arial" panose="020B0604020202020204" pitchFamily="34" charset="0"/>
              <a:buChar char="•"/>
            </a:pPr>
            <a:r>
              <a:rPr lang="en-US" dirty="0"/>
              <a:t>Ask library staff in-person when she is in the library </a:t>
            </a:r>
            <a:endParaRPr lang="en-US" dirty="0">
              <a:cs typeface="Calibri"/>
            </a:endParaRPr>
          </a:p>
          <a:p>
            <a:pPr marL="171450" indent="-171450">
              <a:buFont typeface="Arial" panose="020B0604020202020204" pitchFamily="34" charset="0"/>
              <a:buChar char="•"/>
            </a:pPr>
            <a:r>
              <a:rPr lang="en-US" dirty="0"/>
              <a:t>Use the Live Chat service, available on SOLO and on the Bodleian Libraries website </a:t>
            </a:r>
            <a:endParaRPr lang="en-US" dirty="0">
              <a:cs typeface="Calibri"/>
            </a:endParaRPr>
          </a:p>
          <a:p>
            <a:pPr marL="171450" indent="-171450">
              <a:buFont typeface="Arial" panose="020B0604020202020204" pitchFamily="34" charset="0"/>
              <a:buChar char="•"/>
            </a:pPr>
            <a:r>
              <a:rPr lang="en-US" dirty="0"/>
              <a:t>She can email her subject libraries, details of which are on the website </a:t>
            </a:r>
            <a:endParaRPr lang="en-US" dirty="0">
              <a:cs typeface="Calibri"/>
            </a:endParaRPr>
          </a:p>
          <a:p>
            <a:pPr marL="171450" indent="-171450">
              <a:buFont typeface="Arial" panose="020B0604020202020204" pitchFamily="34" charset="0"/>
              <a:buChar char="•"/>
            </a:pPr>
            <a:r>
              <a:rPr lang="en-US" dirty="0"/>
              <a:t>She can email her subject librarian whenever she wants, as she has already done </a:t>
            </a:r>
            <a:endParaRPr lang="en-US" dirty="0">
              <a:cs typeface="Calibri"/>
            </a:endParaRPr>
          </a:p>
          <a:p>
            <a:pPr marL="171450" indent="-171450">
              <a:buFont typeface="Arial" panose="020B0604020202020204" pitchFamily="34" charset="0"/>
              <a:buChar char="•"/>
            </a:pPr>
            <a:r>
              <a:rPr lang="en-US" dirty="0"/>
              <a:t>She can contact the central Reader Services team, who are very knowledgeable and can be contacted about anything in the Bodleian Libraries [co-presenter to add </a:t>
            </a:r>
            <a:r>
              <a:rPr lang="en-US" u="sng" dirty="0">
                <a:hlinkClick r:id="rId3"/>
              </a:rPr>
              <a:t>reader.services@bodleian.ox.ac.uk</a:t>
            </a:r>
            <a:r>
              <a:rPr lang="en-US" dirty="0"/>
              <a:t> to the chat].</a:t>
            </a:r>
            <a:endParaRPr lang="en-US" dirty="0">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47</a:t>
            </a:fld>
            <a:endParaRPr lang="en-US"/>
          </a:p>
        </p:txBody>
      </p:sp>
    </p:spTree>
    <p:extLst>
      <p:ext uri="{BB962C8B-B14F-4D97-AF65-F5344CB8AC3E}">
        <p14:creationId xmlns:p14="http://schemas.microsoft.com/office/powerpoint/2010/main" val="40457509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t>
            </a:r>
            <a:r>
              <a:rPr lang="en-US" dirty="0" err="1"/>
              <a:t>summarise</a:t>
            </a:r>
            <a:r>
              <a:rPr lang="en-US" dirty="0"/>
              <a:t> what you have hopefully learned by the end of this presentation, we have covered: </a:t>
            </a:r>
          </a:p>
          <a:p>
            <a:pPr marL="0" indent="0">
              <a:buFont typeface="Symbol"/>
              <a:buNone/>
            </a:pPr>
            <a:r>
              <a:rPr lang="en-US" dirty="0"/>
              <a:t>How to find and access items on your reading list, using ORLO and SOLO </a:t>
            </a:r>
            <a:endParaRPr lang="en-US" dirty="0">
              <a:cs typeface="Calibri"/>
            </a:endParaRPr>
          </a:p>
          <a:p>
            <a:pPr marL="171450" indent="-171450">
              <a:buFont typeface="Arial" panose="020B0604020202020204" pitchFamily="34" charset="0"/>
              <a:buChar char="•"/>
            </a:pPr>
            <a:r>
              <a:rPr lang="en-US" dirty="0"/>
              <a:t>The network of the 26 Bodleian Libraries and its services, such as borrowing permissions, study rooms and accessible spaces </a:t>
            </a:r>
            <a:endParaRPr lang="en-US" dirty="0">
              <a:cs typeface="Calibri"/>
            </a:endParaRPr>
          </a:p>
          <a:p>
            <a:pPr marL="171450" indent="-171450">
              <a:buFont typeface="Arial" panose="020B0604020202020204" pitchFamily="34" charset="0"/>
              <a:buChar char="•"/>
            </a:pPr>
            <a:r>
              <a:rPr lang="en-US" dirty="0"/>
              <a:t>Computers</a:t>
            </a:r>
            <a:endParaRPr lang="en-US" dirty="0">
              <a:cs typeface="Calibri"/>
            </a:endParaRPr>
          </a:p>
          <a:p>
            <a:pPr marL="171450" indent="-171450">
              <a:buFont typeface="Arial" panose="020B0604020202020204" pitchFamily="34" charset="0"/>
              <a:buChar char="•"/>
            </a:pPr>
            <a:r>
              <a:rPr lang="en-US" dirty="0"/>
              <a:t>Wi-Fi</a:t>
            </a:r>
            <a:endParaRPr lang="en-US" dirty="0">
              <a:cs typeface="Calibri"/>
            </a:endParaRPr>
          </a:p>
          <a:p>
            <a:pPr marL="171450" indent="-171450">
              <a:buFont typeface="Arial" panose="020B0604020202020204" pitchFamily="34" charset="0"/>
              <a:buChar char="•"/>
            </a:pPr>
            <a:r>
              <a:rPr lang="en-US" dirty="0"/>
              <a:t>PCAS </a:t>
            </a:r>
            <a:endParaRPr lang="en-US" dirty="0">
              <a:cs typeface="Calibri"/>
            </a:endParaRPr>
          </a:p>
          <a:p>
            <a:pPr marL="171450" indent="-171450">
              <a:buFont typeface="Arial" panose="020B0604020202020204" pitchFamily="34" charset="0"/>
              <a:buChar char="•"/>
            </a:pPr>
            <a:r>
              <a:rPr lang="en-US" dirty="0"/>
              <a:t>The Scan &amp; Deliver service </a:t>
            </a:r>
            <a:endParaRPr lang="en-US" dirty="0">
              <a:cs typeface="Calibri"/>
            </a:endParaRPr>
          </a:p>
          <a:p>
            <a:pPr marL="171450" indent="-171450">
              <a:buFont typeface="Arial" panose="020B0604020202020204" pitchFamily="34" charset="0"/>
              <a:buChar char="•"/>
            </a:pPr>
            <a:r>
              <a:rPr lang="en-US" dirty="0"/>
              <a:t>Disability support </a:t>
            </a:r>
            <a:endParaRPr lang="en-US" dirty="0">
              <a:cs typeface="Calibri"/>
            </a:endParaRPr>
          </a:p>
          <a:p>
            <a:pPr marL="171450" indent="-171450">
              <a:buFont typeface="Arial" panose="020B0604020202020204" pitchFamily="34" charset="0"/>
              <a:buChar char="•"/>
            </a:pPr>
            <a:r>
              <a:rPr lang="en-US" dirty="0"/>
              <a:t>Further help</a:t>
            </a:r>
            <a:endParaRPr lang="en-US"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48</a:t>
            </a:fld>
            <a:endParaRPr lang="en-US"/>
          </a:p>
        </p:txBody>
      </p:sp>
    </p:spTree>
    <p:extLst>
      <p:ext uri="{BB962C8B-B14F-4D97-AF65-F5344CB8AC3E}">
        <p14:creationId xmlns:p14="http://schemas.microsoft.com/office/powerpoint/2010/main" val="375745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Amy accesses her course on Canvas, which is the University’s Virtual Learning Environment for teaching and learning where you can access:</a:t>
            </a:r>
          </a:p>
          <a:p>
            <a:endParaRPr lang="en-GB" dirty="0"/>
          </a:p>
          <a:p>
            <a:pPr marL="171450" indent="-171450">
              <a:buFont typeface="Arial" panose="020B0604020202020204" pitchFamily="34" charset="0"/>
              <a:buChar char="•"/>
            </a:pPr>
            <a:r>
              <a:rPr lang="en-GB" dirty="0"/>
              <a:t>Course materials</a:t>
            </a:r>
            <a:endParaRPr lang="en-GB" dirty="0">
              <a:cs typeface="Calibri"/>
            </a:endParaRPr>
          </a:p>
          <a:p>
            <a:pPr marL="171450" indent="-171450">
              <a:buFont typeface="Arial" panose="020B0604020202020204" pitchFamily="34" charset="0"/>
              <a:buChar char="•"/>
            </a:pPr>
            <a:r>
              <a:rPr lang="en-GB" dirty="0"/>
              <a:t>Get feedback on your work</a:t>
            </a:r>
            <a:endParaRPr lang="en-GB" dirty="0">
              <a:cs typeface="Calibri"/>
            </a:endParaRPr>
          </a:p>
          <a:p>
            <a:pPr marL="171450" indent="-171450">
              <a:buFont typeface="Arial" panose="020B0604020202020204" pitchFamily="34" charset="0"/>
              <a:buChar char="•"/>
            </a:pPr>
            <a:r>
              <a:rPr lang="en-GB" dirty="0"/>
              <a:t>Start discussions and collaborate with other students or academics</a:t>
            </a:r>
            <a:endParaRPr lang="en-GB" dirty="0">
              <a:cs typeface="Calibri"/>
            </a:endParaRPr>
          </a:p>
          <a:p>
            <a:pPr marL="171450" indent="-171450">
              <a:buFont typeface="Arial" panose="020B0604020202020204" pitchFamily="34" charset="0"/>
              <a:buChar char="•"/>
            </a:pPr>
            <a:r>
              <a:rPr lang="en-GB" dirty="0"/>
              <a:t>Access your reading lists where available</a:t>
            </a:r>
            <a:endParaRPr lang="en-GB" dirty="0">
              <a:cs typeface="Calibri"/>
            </a:endParaRP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Amy needs her Single Sign On credentials to log into Canvas, which she will have received ahead of her arrival at Oxford.</a:t>
            </a:r>
            <a:endParaRPr lang="en-GB" dirty="0">
              <a:cs typeface="Calibri"/>
            </a:endParaRPr>
          </a:p>
          <a:p>
            <a:endParaRPr lang="en-GB" dirty="0"/>
          </a:p>
          <a:p>
            <a:pPr marL="0" indent="0">
              <a:buFont typeface="Arial" panose="020B0604020202020204" pitchFamily="34" charset="0"/>
              <a:buNone/>
            </a:pPr>
            <a:r>
              <a:rPr lang="en-GB" dirty="0"/>
              <a:t>From her course in Canvas, she is able to open her OLRO reading list. ORLO stands for ‘Oxford Reading Lists Online’.</a:t>
            </a:r>
            <a:endParaRPr lang="en-GB" dirty="0">
              <a:cs typeface="Calibri"/>
            </a:endParaRPr>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4BA4BA6E-6531-47E2-A01D-C75FE703C718}" type="slidenum">
              <a:rPr lang="en-GB" smtClean="0"/>
              <a:t>5</a:t>
            </a:fld>
            <a:endParaRPr lang="en-GB"/>
          </a:p>
        </p:txBody>
      </p:sp>
    </p:spTree>
    <p:extLst>
      <p:ext uri="{BB962C8B-B14F-4D97-AF65-F5344CB8AC3E}">
        <p14:creationId xmlns:p14="http://schemas.microsoft.com/office/powerpoint/2010/main" val="105399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Amy's been told by her tutor that in the philosophy reading list there is a book chapter she needs to read called “Is Hume’s principle analytic?"</a:t>
            </a:r>
            <a:endParaRPr lang="en-US" dirty="0">
              <a:cs typeface="Calibri" panose="020F0502020204030204"/>
            </a:endParaRPr>
          </a:p>
          <a:p>
            <a:endParaRPr lang="en-US" dirty="0"/>
          </a:p>
          <a:p>
            <a:r>
              <a:rPr lang="en-US" dirty="0"/>
              <a:t>As Amy is unsure where to find it in the reading list, she uses the search function at the top of the page and enters the chapter title. There are two results with the same title [click the arrow on the left to open the results list]. The results list a chapter and a journal article. The book chapter is the one she was after. The chapter is in the book 'The </a:t>
            </a:r>
            <a:r>
              <a:rPr lang="en-US" dirty="0" err="1"/>
              <a:t>Arché</a:t>
            </a:r>
            <a:r>
              <a:rPr lang="en-US" dirty="0"/>
              <a:t> Papers on the Mathematics of Abstraction'. The book chapter shows as 'Essential' reading. Some items in reading lists will be marked as 'essential' in this way. </a:t>
            </a:r>
            <a:endParaRPr lang="en-US" dirty="0">
              <a:cs typeface="Calibri"/>
            </a:endParaRPr>
          </a:p>
          <a:p>
            <a:endParaRPr lang="en-US" dirty="0"/>
          </a:p>
          <a:p>
            <a:r>
              <a:rPr lang="en-US" dirty="0"/>
              <a:t>Below the title, there is a ‘View Online’ option. Amy clicks on it, and it takes her to the whole </a:t>
            </a:r>
            <a:r>
              <a:rPr lang="en-US" dirty="0" err="1"/>
              <a:t>ebook</a:t>
            </a:r>
            <a:r>
              <a:rPr lang="en-US" dirty="0"/>
              <a:t> on the provider's website. Because the link in the reading list was not a direct link to the </a:t>
            </a:r>
            <a:r>
              <a:rPr lang="en-US" i="1" dirty="0"/>
              <a:t>chapter </a:t>
            </a:r>
            <a:r>
              <a:rPr lang="en-US" dirty="0"/>
              <a:t>in the </a:t>
            </a:r>
            <a:r>
              <a:rPr lang="en-US" dirty="0" err="1"/>
              <a:t>ebook</a:t>
            </a:r>
            <a:r>
              <a:rPr lang="en-US" dirty="0"/>
              <a:t>, she searches for the chapter title from the table of contents.</a:t>
            </a:r>
            <a:endParaRPr lang="en-US"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US"/>
              <a:t>6</a:t>
            </a:fld>
            <a:endParaRPr lang="en-US"/>
          </a:p>
        </p:txBody>
      </p:sp>
    </p:spTree>
    <p:extLst>
      <p:ext uri="{BB962C8B-B14F-4D97-AF65-F5344CB8AC3E}">
        <p14:creationId xmlns:p14="http://schemas.microsoft.com/office/powerpoint/2010/main" val="181793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When Amy looks at the contents page in the </a:t>
            </a:r>
            <a:r>
              <a:rPr lang="en-US" dirty="0" err="1"/>
              <a:t>ebook</a:t>
            </a:r>
            <a:r>
              <a:rPr lang="en-US" dirty="0"/>
              <a:t>, she notices that there are two chapters with exactly the same title, one written by G. </a:t>
            </a:r>
            <a:r>
              <a:rPr lang="en-US" dirty="0" err="1"/>
              <a:t>Boolos</a:t>
            </a:r>
            <a:r>
              <a:rPr lang="en-US" dirty="0"/>
              <a:t> and one by C. Wright. Which one is she supposed to read? </a:t>
            </a:r>
          </a:p>
          <a:p>
            <a:pPr>
              <a:defRPr/>
            </a:pPr>
            <a:endParaRPr lang="en-US"/>
          </a:p>
          <a:p>
            <a:pPr>
              <a:defRPr/>
            </a:pPr>
            <a:r>
              <a:rPr lang="en-US" dirty="0"/>
              <a:t>She goes back to her reading list and checks the publication details under the chapter’s title, including the author, which shows as </a:t>
            </a:r>
            <a:r>
              <a:rPr lang="en-US" dirty="0" err="1"/>
              <a:t>Boolos</a:t>
            </a:r>
            <a:r>
              <a:rPr lang="en-US" dirty="0"/>
              <a:t>. Now she knows which of the two chapters with the same title she needs to read in the </a:t>
            </a:r>
            <a:r>
              <a:rPr lang="en-US" dirty="0" err="1"/>
              <a:t>ebook</a:t>
            </a:r>
            <a:r>
              <a:rPr lang="en-US" dirty="0"/>
              <a:t>.</a:t>
            </a:r>
            <a:endParaRPr lang="en-US" dirty="0">
              <a:ea typeface="Calibri"/>
              <a:cs typeface="Calibri"/>
            </a:endParaRPr>
          </a:p>
          <a:p>
            <a:pPr>
              <a:defRPr/>
            </a:pPr>
            <a:endParaRPr lang="en-US">
              <a:ea typeface="Calibri"/>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GB" smtClean="0"/>
              <a:t>7</a:t>
            </a:fld>
            <a:endParaRPr lang="en-GB"/>
          </a:p>
        </p:txBody>
      </p:sp>
    </p:spTree>
    <p:extLst>
      <p:ext uri="{BB962C8B-B14F-4D97-AF65-F5344CB8AC3E}">
        <p14:creationId xmlns:p14="http://schemas.microsoft.com/office/powerpoint/2010/main" val="28558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Amy goes back to the </a:t>
            </a:r>
            <a:r>
              <a:rPr lang="en-US" dirty="0" err="1"/>
              <a:t>ebook</a:t>
            </a:r>
            <a:r>
              <a:rPr lang="en-US" dirty="0"/>
              <a:t> home page and notices that she can read the whole book online (it says “Your institution has unlimited access to this book”), but she can only download a specific number of pages (it says "Get up to 195 pages"). This kind of detail may differ depending on which platform the </a:t>
            </a:r>
            <a:r>
              <a:rPr lang="en-US" dirty="0" err="1"/>
              <a:t>ebook</a:t>
            </a:r>
            <a:r>
              <a:rPr lang="en-US" dirty="0"/>
              <a:t> is on and the </a:t>
            </a:r>
            <a:r>
              <a:rPr lang="en-US" dirty="0" err="1"/>
              <a:t>ebook</a:t>
            </a:r>
            <a:r>
              <a:rPr lang="en-US" dirty="0"/>
              <a:t> itself. Thankfully, shed can download a whole chapter, which covers her needs. Even if she cannot download all the chapters she needs, she can always read the entire </a:t>
            </a:r>
            <a:r>
              <a:rPr lang="en-US" dirty="0" err="1"/>
              <a:t>ebook</a:t>
            </a:r>
            <a:r>
              <a:rPr lang="en-US" dirty="0"/>
              <a:t> online.</a:t>
            </a:r>
            <a:endParaRPr lang="en-US" dirty="0">
              <a:cs typeface="Calibri"/>
            </a:endParaRPr>
          </a:p>
        </p:txBody>
      </p:sp>
      <p:sp>
        <p:nvSpPr>
          <p:cNvPr id="4" name="Slide Number Placeholder 3"/>
          <p:cNvSpPr>
            <a:spLocks noGrp="1"/>
          </p:cNvSpPr>
          <p:nvPr>
            <p:ph type="sldNum" sz="quarter" idx="5"/>
          </p:nvPr>
        </p:nvSpPr>
        <p:spPr/>
        <p:txBody>
          <a:bodyPr/>
          <a:lstStyle/>
          <a:p>
            <a:fld id="{4BA4BA6E-6531-47E2-A01D-C75FE703C718}" type="slidenum">
              <a:rPr lang="en-GB" smtClean="0"/>
              <a:t>8</a:t>
            </a:fld>
            <a:endParaRPr lang="en-GB"/>
          </a:p>
        </p:txBody>
      </p:sp>
    </p:spTree>
    <p:extLst>
      <p:ext uri="{BB962C8B-B14F-4D97-AF65-F5344CB8AC3E}">
        <p14:creationId xmlns:p14="http://schemas.microsoft.com/office/powerpoint/2010/main" val="2021293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For more information about using ORLO, including some top tips, take a look at our Reading Lists web page: </a:t>
            </a:r>
            <a:r>
              <a:rPr lang="en-US" dirty="0">
                <a:hlinkClick r:id="rId3"/>
              </a:rPr>
              <a:t>https://www.bodleian.ox.ac.uk/collections-and-resources/reading-lists</a:t>
            </a:r>
            <a:endParaRPr lang="en-GB" dirty="0"/>
          </a:p>
          <a:p>
            <a:pPr>
              <a:defRPr/>
            </a:pPr>
            <a:endParaRPr lang="en-US" dirty="0"/>
          </a:p>
          <a:p>
            <a:pPr>
              <a:defRPr/>
            </a:pPr>
            <a:r>
              <a:rPr lang="en-GB" dirty="0"/>
              <a:t>So far, we have been looking at Amy's online reading list in ORLO. Amy</a:t>
            </a:r>
            <a:r>
              <a:rPr lang="en-GB" sz="1200" dirty="0"/>
              <a:t> has been given another reading list for maths</a:t>
            </a:r>
            <a:r>
              <a:rPr lang="en-GB" dirty="0"/>
              <a:t> but this time</a:t>
            </a:r>
            <a:r>
              <a:rPr lang="en-GB" sz="1200" dirty="0"/>
              <a:t> </a:t>
            </a:r>
            <a:r>
              <a:rPr lang="en-GB" dirty="0"/>
              <a:t>it is </a:t>
            </a:r>
            <a:r>
              <a:rPr lang="en-GB" sz="1200" dirty="0"/>
              <a:t>in PDF format, not on ORLO</a:t>
            </a:r>
            <a:r>
              <a:rPr lang="en-GB" dirty="0"/>
              <a:t>.</a:t>
            </a:r>
            <a:endParaRPr lang="en-US" dirty="0">
              <a:cs typeface="Calibri"/>
            </a:endParaRPr>
          </a:p>
          <a:p>
            <a:endParaRPr lang="en-US" dirty="0">
              <a:ea typeface="Calibri"/>
              <a:cs typeface="Calibri"/>
            </a:endParaRPr>
          </a:p>
          <a:p>
            <a:r>
              <a:rPr lang="en-US" dirty="0">
                <a:ea typeface="Calibri"/>
                <a:cs typeface="Calibri"/>
              </a:rPr>
              <a:t>While some courses use ORLO reading lists, other may choose a PDF or Word format.</a:t>
            </a:r>
            <a:endParaRPr lang="en-US" dirty="0"/>
          </a:p>
        </p:txBody>
      </p:sp>
      <p:sp>
        <p:nvSpPr>
          <p:cNvPr id="4" name="Slide Number Placeholder 3"/>
          <p:cNvSpPr>
            <a:spLocks noGrp="1"/>
          </p:cNvSpPr>
          <p:nvPr>
            <p:ph type="sldNum" sz="quarter" idx="5"/>
          </p:nvPr>
        </p:nvSpPr>
        <p:spPr/>
        <p:txBody>
          <a:bodyPr/>
          <a:lstStyle/>
          <a:p>
            <a:fld id="{4BA4BA6E-6531-47E2-A01D-C75FE703C718}" type="slidenum">
              <a:rPr lang="en-US"/>
              <a:t>9</a:t>
            </a:fld>
            <a:endParaRPr lang="en-US"/>
          </a:p>
        </p:txBody>
      </p:sp>
    </p:spTree>
    <p:extLst>
      <p:ext uri="{BB962C8B-B14F-4D97-AF65-F5344CB8AC3E}">
        <p14:creationId xmlns:p14="http://schemas.microsoft.com/office/powerpoint/2010/main" val="2730937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30/09/2024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30/09/2024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30/09/2024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30/09/2024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30/09/2024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30/09/2024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pcas.bodleian.ox.ac.uk" TargetMode="External"/><Relationship Id="rId4" Type="http://schemas.openxmlformats.org/officeDocument/2006/relationships/hyperlink" Target="https://register.bodleian.ox.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pcas.bodleian.ox.ac.uk/us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bodleian.ox.ac.uk/services/library-account"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ox.ac.uk/students/welfare/disability"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7.xml.rels><?xml version="1.0" encoding="UTF-8" standalone="yes"?>
<Relationships xmlns="http://schemas.openxmlformats.org/package/2006/relationships"><Relationship Id="rId3" Type="http://schemas.openxmlformats.org/officeDocument/2006/relationships/hyperlink" Target="mailto:reader.services@bodleian.ox.ac.uk"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
            <a:ext cx="12191999" cy="6857999"/>
          </a:xfrm>
          <a:prstGeom prst="rect">
            <a:avLst/>
          </a:prstGeom>
        </p:spPr>
      </p:pic>
      <p:sp>
        <p:nvSpPr>
          <p:cNvPr id="3" name="Rectangle 2">
            <a:extLst>
              <a:ext uri="{C183D7F6-B498-43B3-948B-1728B52AA6E4}">
                <adec:decorative xmlns:adec="http://schemas.microsoft.com/office/drawing/2017/decorative" val="1"/>
              </a:ext>
            </a:extLst>
          </p:cNvPr>
          <p:cNvSpPr>
            <a:spLocks noChangeArrowheads="1"/>
          </p:cNvSpPr>
          <p:nvPr/>
        </p:nvSpPr>
        <p:spPr bwMode="auto">
          <a:xfrm>
            <a:off x="606970" y="449572"/>
            <a:ext cx="4317340" cy="2550576"/>
          </a:xfrm>
          <a:prstGeom prst="rect">
            <a:avLst/>
          </a:prstGeom>
          <a:solidFill>
            <a:srgbClr val="72BFC5">
              <a:alpha val="69804"/>
            </a:srgbClr>
          </a:solidFill>
          <a:ln>
            <a:noFill/>
          </a:ln>
          <a:effectLst>
            <a:outerShdw dist="23000" dir="5400000" rotWithShape="0">
              <a:srgbClr val="000000">
                <a:alpha val="34998"/>
              </a:srgbClr>
            </a:outerShdw>
          </a:effectLst>
        </p:spPr>
        <p:txBody>
          <a:bodyPr anchor="ctr"/>
          <a:lstStyle/>
          <a:p>
            <a:pPr algn="ctr">
              <a:defRPr/>
            </a:pPr>
            <a:endParaRPr lang="en-US">
              <a:solidFill>
                <a:schemeClr val="lt1"/>
              </a:solidFill>
            </a:endParaRPr>
          </a:p>
        </p:txBody>
      </p:sp>
      <p:sp>
        <p:nvSpPr>
          <p:cNvPr id="2" name="Title 1">
            <a:extLst>
              <a:ext uri="{FF2B5EF4-FFF2-40B4-BE49-F238E27FC236}">
                <a16:creationId xmlns:a16="http://schemas.microsoft.com/office/drawing/2014/main" id="{141BA6A7-E412-A147-BCCD-F38CD70FC285}"/>
              </a:ext>
            </a:extLst>
          </p:cNvPr>
          <p:cNvSpPr>
            <a:spLocks noGrp="1"/>
          </p:cNvSpPr>
          <p:nvPr>
            <p:ph type="title"/>
          </p:nvPr>
        </p:nvSpPr>
        <p:spPr>
          <a:xfrm>
            <a:off x="606970" y="951459"/>
            <a:ext cx="4204855" cy="1546802"/>
          </a:xfrm>
        </p:spPr>
        <p:txBody>
          <a:bodyPr>
            <a:normAutofit fontScale="90000"/>
          </a:bodyPr>
          <a:lstStyle/>
          <a:p>
            <a:r>
              <a:rPr lang="en-US">
                <a:solidFill>
                  <a:schemeClr val="bg1"/>
                </a:solidFill>
              </a:rPr>
              <a:t>Bodleian</a:t>
            </a:r>
            <a:r>
              <a:rPr lang="en-US" baseline="0">
                <a:solidFill>
                  <a:schemeClr val="bg1"/>
                </a:solidFill>
              </a:rPr>
              <a:t> Libraries Welcome</a:t>
            </a:r>
            <a:br>
              <a:rPr lang="en-US" baseline="0">
                <a:solidFill>
                  <a:schemeClr val="bg1"/>
                </a:solidFill>
              </a:rPr>
            </a:br>
            <a:br>
              <a:rPr lang="en-US">
                <a:solidFill>
                  <a:schemeClr val="bg1"/>
                </a:solidFill>
              </a:rPr>
            </a:br>
            <a:r>
              <a:rPr lang="en-US" sz="3600">
                <a:solidFill>
                  <a:schemeClr val="bg1"/>
                </a:solidFill>
              </a:rPr>
              <a:t>T</a:t>
            </a:r>
            <a:r>
              <a:rPr lang="en-US" sz="3600" baseline="0">
                <a:solidFill>
                  <a:schemeClr val="bg1"/>
                </a:solidFill>
              </a:rPr>
              <a:t>he presentation will begin shortly</a:t>
            </a:r>
            <a:endParaRPr lang="en-US">
              <a:solidFill>
                <a:schemeClr val="bg1"/>
              </a:solidFill>
            </a:endParaRPr>
          </a:p>
        </p:txBody>
      </p:sp>
      <p:sp>
        <p:nvSpPr>
          <p:cNvPr id="7" name="TextBox 6">
            <a:extLst>
              <a:ext uri="{FF2B5EF4-FFF2-40B4-BE49-F238E27FC236}">
                <a16:creationId xmlns:a16="http://schemas.microsoft.com/office/drawing/2014/main" id="{89440531-F982-4FCA-BD9E-E191729CD478}"/>
              </a:ext>
            </a:extLst>
          </p:cNvPr>
          <p:cNvSpPr txBox="1"/>
          <p:nvPr/>
        </p:nvSpPr>
        <p:spPr>
          <a:xfrm>
            <a:off x="7874659" y="0"/>
            <a:ext cx="4317340" cy="584775"/>
          </a:xfrm>
          <a:prstGeom prst="rect">
            <a:avLst/>
          </a:prstGeom>
          <a:solidFill>
            <a:schemeClr val="bg1">
              <a:alpha val="78000"/>
            </a:schemeClr>
          </a:solidFill>
        </p:spPr>
        <p:txBody>
          <a:bodyPr wrap="square" rtlCol="0">
            <a:spAutoFit/>
          </a:bodyPr>
          <a:lstStyle/>
          <a:p>
            <a:r>
              <a:rPr lang="en-GB" sz="1600"/>
              <a:t>This work is licensed under a </a:t>
            </a:r>
            <a:r>
              <a:rPr lang="en-GB" sz="1600">
                <a:hlinkClick r:id="rId4"/>
              </a:rPr>
              <a:t>Creative Commons Attribution 4.0 International License</a:t>
            </a:r>
            <a:endParaRPr lang="en-GB" sz="1400"/>
          </a:p>
        </p:txBody>
      </p:sp>
      <p:pic>
        <p:nvPicPr>
          <p:cNvPr id="8" name="Picture 7" descr="CC BY">
            <a:extLst>
              <a:ext uri="{FF2B5EF4-FFF2-40B4-BE49-F238E27FC236}">
                <a16:creationId xmlns:a16="http://schemas.microsoft.com/office/drawing/2014/main" id="{47D3A8D6-35FA-423A-B894-7BD4D0AACC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964588" y="592735"/>
            <a:ext cx="1227411" cy="429442"/>
          </a:xfrm>
          <a:prstGeom prst="rect">
            <a:avLst/>
          </a:prstGeom>
        </p:spPr>
      </p:pic>
      <p:pic>
        <p:nvPicPr>
          <p:cNvPr id="9" name="Picture 8">
            <a:extLst>
              <a:ext uri="{FF2B5EF4-FFF2-40B4-BE49-F238E27FC236}">
                <a16:creationId xmlns:a16="http://schemas.microsoft.com/office/drawing/2014/main" id="{3751BF1F-3631-A546-99A2-460C6EA1D0B3}"/>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16800" y="5652069"/>
            <a:ext cx="3210788" cy="882000"/>
          </a:xfrm>
          <a:prstGeom prst="rect">
            <a:avLst/>
          </a:prstGeom>
        </p:spPr>
      </p:pic>
      <p:sp>
        <p:nvSpPr>
          <p:cNvPr id="4" name="Slide Number Placeholder 3">
            <a:extLst>
              <a:ext uri="{FF2B5EF4-FFF2-40B4-BE49-F238E27FC236}">
                <a16:creationId xmlns:a16="http://schemas.microsoft.com/office/drawing/2014/main" id="{84ABEC90-994A-CE45-8C28-AEF485BF9C59}"/>
              </a:ext>
            </a:extLst>
          </p:cNvPr>
          <p:cNvSpPr>
            <a:spLocks noGrp="1"/>
          </p:cNvSpPr>
          <p:nvPr>
            <p:ph type="sldNum" sz="quarter" idx="12"/>
          </p:nvPr>
        </p:nvSpPr>
        <p:spPr/>
        <p:txBody>
          <a:bodyPr/>
          <a:lstStyle/>
          <a:p>
            <a:fld id="{DCFEA9EF-E723-4846-99E5-3D67113C4F4A}" type="slidenum">
              <a:rPr lang="en-US" smtClean="0"/>
              <a:t>1</a:t>
            </a:fld>
            <a:endParaRPr lang="en-US"/>
          </a:p>
        </p:txBody>
      </p:sp>
    </p:spTree>
    <p:extLst>
      <p:ext uri="{BB962C8B-B14F-4D97-AF65-F5344CB8AC3E}">
        <p14:creationId xmlns:p14="http://schemas.microsoft.com/office/powerpoint/2010/main" val="296916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ea typeface="+mj-lt"/>
                <a:cs typeface="+mj-lt"/>
              </a:rPr>
              <a:t>Understanding your reading list: book chapters</a:t>
            </a:r>
          </a:p>
        </p:txBody>
      </p:sp>
      <p:sp>
        <p:nvSpPr>
          <p:cNvPr id="3" name="Content Placeholder 2"/>
          <p:cNvSpPr>
            <a:spLocks noGrp="1"/>
          </p:cNvSpPr>
          <p:nvPr>
            <p:ph idx="1"/>
          </p:nvPr>
        </p:nvSpPr>
        <p:spPr>
          <a:xfrm>
            <a:off x="1198812" y="3691038"/>
            <a:ext cx="10525258" cy="974283"/>
          </a:xfrm>
        </p:spPr>
        <p:txBody>
          <a:bodyPr vert="horz" lIns="91440" tIns="45720" rIns="91440" bIns="45720" rtlCol="0" anchor="t">
            <a:noAutofit/>
          </a:bodyPr>
          <a:lstStyle/>
          <a:p>
            <a:pPr marL="0" indent="0">
              <a:buNone/>
            </a:pPr>
            <a:r>
              <a:rPr lang="en-GB" sz="2400" b="1">
                <a:solidFill>
                  <a:schemeClr val="bg1">
                    <a:lumMod val="50000"/>
                  </a:schemeClr>
                </a:solidFill>
                <a:ea typeface="+mn-lt"/>
                <a:cs typeface="+mn-lt"/>
              </a:rPr>
              <a:t>G. C. Smith</a:t>
            </a:r>
            <a:r>
              <a:rPr lang="en-GB" sz="2400" b="1">
                <a:solidFill>
                  <a:schemeClr val="bg1">
                    <a:lumMod val="50000"/>
                  </a:schemeClr>
                </a:solidFill>
              </a:rPr>
              <a:t>,</a:t>
            </a:r>
            <a:r>
              <a:rPr lang="en-GB" sz="2400" b="1">
                <a:solidFill>
                  <a:srgbClr val="0070C0"/>
                </a:solidFill>
              </a:rPr>
              <a:t> </a:t>
            </a:r>
            <a:r>
              <a:rPr lang="en-GB" sz="2400" b="1">
                <a:solidFill>
                  <a:schemeClr val="accent2">
                    <a:lumMod val="75000"/>
                  </a:schemeClr>
                </a:solidFill>
              </a:rPr>
              <a:t>‘Chapters 1 &amp; 2’ </a:t>
            </a:r>
            <a:r>
              <a:rPr lang="en-GB" sz="2400" b="1">
                <a:solidFill>
                  <a:srgbClr val="0070C0"/>
                </a:solidFill>
              </a:rPr>
              <a:t>in G. C. Smith, </a:t>
            </a:r>
            <a:r>
              <a:rPr lang="en-GB" sz="2400" b="1" i="1">
                <a:solidFill>
                  <a:srgbClr val="C00000"/>
                </a:solidFill>
              </a:rPr>
              <a:t>Introductory Mathematics: Algebra and Analysis</a:t>
            </a:r>
            <a:r>
              <a:rPr lang="en-GB" sz="2400" b="1">
                <a:solidFill>
                  <a:srgbClr val="C00000"/>
                </a:solidFill>
              </a:rPr>
              <a:t>, </a:t>
            </a:r>
            <a:r>
              <a:rPr lang="en-GB" sz="2400" b="1">
                <a:solidFill>
                  <a:schemeClr val="accent6">
                    <a:lumMod val="75000"/>
                  </a:schemeClr>
                </a:solidFill>
              </a:rPr>
              <a:t>(London: Routledge, 1998).</a:t>
            </a:r>
            <a:endParaRPr lang="en-US">
              <a:solidFill>
                <a:schemeClr val="accent6">
                  <a:lumMod val="75000"/>
                </a:schemeClr>
              </a:solidFill>
            </a:endParaRPr>
          </a:p>
        </p:txBody>
      </p:sp>
      <p:sp>
        <p:nvSpPr>
          <p:cNvPr id="9" name="Down Arrow Callout 8"/>
          <p:cNvSpPr/>
          <p:nvPr/>
        </p:nvSpPr>
        <p:spPr>
          <a:xfrm>
            <a:off x="1164514" y="2125102"/>
            <a:ext cx="1667435" cy="1355464"/>
          </a:xfrm>
          <a:prstGeom prst="downArrowCallout">
            <a:avLst/>
          </a:prstGeom>
          <a:solidFill>
            <a:schemeClr val="bg1"/>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bg1">
                    <a:lumMod val="50000"/>
                  </a:schemeClr>
                </a:solidFill>
              </a:rPr>
              <a:t>chapter author</a:t>
            </a:r>
          </a:p>
        </p:txBody>
      </p:sp>
      <p:sp>
        <p:nvSpPr>
          <p:cNvPr id="8" name="Up Arrow Callout 7"/>
          <p:cNvSpPr/>
          <p:nvPr/>
        </p:nvSpPr>
        <p:spPr>
          <a:xfrm rot="10800000">
            <a:off x="3514684" y="2121224"/>
            <a:ext cx="1506071" cy="1581374"/>
          </a:xfrm>
          <a:prstGeom prst="upArrowCallou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accent2">
                  <a:lumMod val="75000"/>
                </a:schemeClr>
              </a:solidFill>
            </a:endParaRPr>
          </a:p>
        </p:txBody>
      </p:sp>
      <p:sp>
        <p:nvSpPr>
          <p:cNvPr id="12" name="Down Arrow Callout 11"/>
          <p:cNvSpPr/>
          <p:nvPr/>
        </p:nvSpPr>
        <p:spPr>
          <a:xfrm>
            <a:off x="5770464" y="2075941"/>
            <a:ext cx="1667435" cy="1355464"/>
          </a:xfrm>
          <a:prstGeom prst="downArrowCallout">
            <a:avLst/>
          </a:prstGeom>
          <a:solidFill>
            <a:schemeClr val="bg1"/>
          </a:solid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70C0"/>
                </a:solidFill>
              </a:rPr>
              <a:t>Book author</a:t>
            </a:r>
          </a:p>
        </p:txBody>
      </p:sp>
      <p:sp>
        <p:nvSpPr>
          <p:cNvPr id="10" name="Up Arrow Callout 9"/>
          <p:cNvSpPr/>
          <p:nvPr/>
        </p:nvSpPr>
        <p:spPr>
          <a:xfrm>
            <a:off x="1257229" y="4444096"/>
            <a:ext cx="1237129" cy="1581374"/>
          </a:xfrm>
          <a:prstGeom prst="upArrowCallou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C00000"/>
                </a:solidFill>
              </a:rPr>
              <a:t>book title</a:t>
            </a:r>
          </a:p>
        </p:txBody>
      </p:sp>
      <p:sp>
        <p:nvSpPr>
          <p:cNvPr id="11" name="Down Arrow Callout 10"/>
          <p:cNvSpPr/>
          <p:nvPr/>
        </p:nvSpPr>
        <p:spPr>
          <a:xfrm rot="10800000">
            <a:off x="5511762" y="4664287"/>
            <a:ext cx="2517289" cy="1355464"/>
          </a:xfrm>
          <a:prstGeom prst="downArrowCallou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accent6">
                  <a:lumMod val="75000"/>
                </a:schemeClr>
              </a:solidFill>
            </a:endParaRPr>
          </a:p>
        </p:txBody>
      </p:sp>
      <p:sp>
        <p:nvSpPr>
          <p:cNvPr id="5" name="Slide Number Placeholder 4">
            <a:extLst>
              <a:ext uri="{FF2B5EF4-FFF2-40B4-BE49-F238E27FC236}">
                <a16:creationId xmlns:a16="http://schemas.microsoft.com/office/drawing/2014/main" id="{9DF4E9D2-DFBC-8343-866F-9C4E8AB0DD26}"/>
              </a:ext>
            </a:extLst>
          </p:cNvPr>
          <p:cNvSpPr>
            <a:spLocks noGrp="1"/>
          </p:cNvSpPr>
          <p:nvPr>
            <p:ph type="sldNum" sz="quarter" idx="12"/>
          </p:nvPr>
        </p:nvSpPr>
        <p:spPr/>
        <p:txBody>
          <a:bodyPr/>
          <a:lstStyle/>
          <a:p>
            <a:fld id="{DCFEA9EF-E723-4846-99E5-3D67113C4F4A}" type="slidenum">
              <a:rPr lang="en-US" smtClean="0"/>
              <a:t>10</a:t>
            </a:fld>
            <a:endParaRPr lang="en-US"/>
          </a:p>
        </p:txBody>
      </p:sp>
      <p:sp>
        <p:nvSpPr>
          <p:cNvPr id="4" name="TextBox 3">
            <a:extLst>
              <a:ext uri="{FF2B5EF4-FFF2-40B4-BE49-F238E27FC236}">
                <a16:creationId xmlns:a16="http://schemas.microsoft.com/office/drawing/2014/main" id="{6C6EAD3D-0C71-32FE-6A86-A645A516B924}"/>
              </a:ext>
            </a:extLst>
          </p:cNvPr>
          <p:cNvSpPr txBox="1"/>
          <p:nvPr/>
        </p:nvSpPr>
        <p:spPr>
          <a:xfrm>
            <a:off x="3515033" y="2434395"/>
            <a:ext cx="15117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accent2">
                    <a:lumMod val="75000"/>
                  </a:schemeClr>
                </a:solidFill>
              </a:rPr>
              <a:t>Chapter title</a:t>
            </a:r>
          </a:p>
        </p:txBody>
      </p:sp>
      <p:sp>
        <p:nvSpPr>
          <p:cNvPr id="6" name="TextBox 5">
            <a:extLst>
              <a:ext uri="{FF2B5EF4-FFF2-40B4-BE49-F238E27FC236}">
                <a16:creationId xmlns:a16="http://schemas.microsoft.com/office/drawing/2014/main" id="{9FABC9DD-F75C-2581-C88D-7BCB81536938}"/>
              </a:ext>
            </a:extLst>
          </p:cNvPr>
          <p:cNvSpPr txBox="1"/>
          <p:nvPr/>
        </p:nvSpPr>
        <p:spPr>
          <a:xfrm>
            <a:off x="5383161" y="5100483"/>
            <a:ext cx="2765321"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b="1">
                <a:solidFill>
                  <a:schemeClr val="accent6">
                    <a:lumMod val="75000"/>
                  </a:schemeClr>
                </a:solidFill>
                <a:ea typeface="+mn-lt"/>
                <a:cs typeface="+mn-lt"/>
              </a:rPr>
              <a:t>place of publication: publisher, date of publication</a:t>
            </a:r>
            <a:endParaRPr lang="en-US">
              <a:solidFill>
                <a:schemeClr val="accent6">
                  <a:lumMod val="75000"/>
                </a:schemeClr>
              </a:solidFill>
            </a:endParaRPr>
          </a:p>
        </p:txBody>
      </p:sp>
    </p:spTree>
    <p:extLst>
      <p:ext uri="{BB962C8B-B14F-4D97-AF65-F5344CB8AC3E}">
        <p14:creationId xmlns:p14="http://schemas.microsoft.com/office/powerpoint/2010/main" val="229188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6C589-370C-8243-0FAB-33A23D08EC32}"/>
              </a:ext>
            </a:extLst>
          </p:cNvPr>
          <p:cNvSpPr>
            <a:spLocks noGrp="1"/>
          </p:cNvSpPr>
          <p:nvPr>
            <p:ph type="title"/>
          </p:nvPr>
        </p:nvSpPr>
        <p:spPr>
          <a:xfrm>
            <a:off x="838200" y="365126"/>
            <a:ext cx="10515600" cy="1306440"/>
          </a:xfrm>
        </p:spPr>
        <p:txBody>
          <a:bodyPr>
            <a:normAutofit/>
          </a:bodyPr>
          <a:lstStyle/>
          <a:p>
            <a:r>
              <a:rPr lang="en-US" sz="4000"/>
              <a:t>Where to search for books: SOLO</a:t>
            </a:r>
          </a:p>
        </p:txBody>
      </p:sp>
      <p:pic>
        <p:nvPicPr>
          <p:cNvPr id="17" name="Picture 16">
            <a:extLst>
              <a:ext uri="{FF2B5EF4-FFF2-40B4-BE49-F238E27FC236}">
                <a16:creationId xmlns:a16="http://schemas.microsoft.com/office/drawing/2014/main" id="{FC1B80D0-D173-0302-015A-64E40B0DD9D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89296" y="1843285"/>
            <a:ext cx="3364502" cy="3728611"/>
          </a:xfrm>
          <a:prstGeom prst="rect">
            <a:avLst/>
          </a:prstGeom>
        </p:spPr>
      </p:pic>
      <p:graphicFrame>
        <p:nvGraphicFramePr>
          <p:cNvPr id="5" name="Content Placeholder 2">
            <a:extLst>
              <a:ext uri="{FF2B5EF4-FFF2-40B4-BE49-F238E27FC236}">
                <a16:creationId xmlns:a16="http://schemas.microsoft.com/office/drawing/2014/main" id="{9C1F5101-1C22-D87B-3CF8-D2ABA67E6030}"/>
              </a:ext>
            </a:extLst>
          </p:cNvPr>
          <p:cNvGraphicFramePr>
            <a:graphicFrameLocks noGrp="1"/>
          </p:cNvGraphicFramePr>
          <p:nvPr>
            <p:ph idx="1"/>
            <p:extLst>
              <p:ext uri="{D42A27DB-BD31-4B8C-83A1-F6EECF244321}">
                <p14:modId xmlns:p14="http://schemas.microsoft.com/office/powerpoint/2010/main" val="1440425199"/>
              </p:ext>
            </p:extLst>
          </p:nvPr>
        </p:nvGraphicFramePr>
        <p:xfrm>
          <a:off x="838200" y="1825625"/>
          <a:ext cx="6714066" cy="4301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879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AED3B6-8EA5-4049-B4F0-B37735C42D6E}"/>
              </a:ext>
            </a:extLst>
          </p:cNvPr>
          <p:cNvSpPr>
            <a:spLocks noGrp="1"/>
          </p:cNvSpPr>
          <p:nvPr>
            <p:ph type="title"/>
          </p:nvPr>
        </p:nvSpPr>
        <p:spPr>
          <a:xfrm>
            <a:off x="838200" y="557188"/>
            <a:ext cx="10515600" cy="1133499"/>
          </a:xfrm>
        </p:spPr>
        <p:txBody>
          <a:bodyPr>
            <a:normAutofit/>
          </a:bodyPr>
          <a:lstStyle/>
          <a:p>
            <a:pPr algn="ctr"/>
            <a:r>
              <a:rPr lang="en-US" sz="5200"/>
              <a:t>Signing in to SOLO</a:t>
            </a:r>
          </a:p>
        </p:txBody>
      </p:sp>
      <p:sp>
        <p:nvSpPr>
          <p:cNvPr id="3" name="Slide Number Placeholder 2">
            <a:extLst>
              <a:ext uri="{FF2B5EF4-FFF2-40B4-BE49-F238E27FC236}">
                <a16:creationId xmlns:a16="http://schemas.microsoft.com/office/drawing/2014/main" id="{DEA33AE7-BD6E-4A4C-B88C-636AB553D145}"/>
              </a:ext>
            </a:extLst>
          </p:cNvPr>
          <p:cNvSpPr>
            <a:spLocks noGrp="1"/>
          </p:cNvSpPr>
          <p:nvPr>
            <p:ph type="sldNum" sz="quarter" idx="12"/>
          </p:nvPr>
        </p:nvSpPr>
        <p:spPr>
          <a:xfrm>
            <a:off x="8610600" y="6356350"/>
            <a:ext cx="2743200" cy="365125"/>
          </a:xfrm>
        </p:spPr>
        <p:txBody>
          <a:bodyPr>
            <a:normAutofit/>
          </a:bodyPr>
          <a:lstStyle/>
          <a:p>
            <a:pPr>
              <a:spcAft>
                <a:spcPts val="600"/>
              </a:spcAft>
            </a:pPr>
            <a:fld id="{DCFEA9EF-E723-4846-99E5-3D67113C4F4A}" type="slidenum">
              <a:rPr lang="en-US" smtClean="0"/>
              <a:pPr>
                <a:spcAft>
                  <a:spcPts val="600"/>
                </a:spcAft>
              </a:pPr>
              <a:t>12</a:t>
            </a:fld>
            <a:endParaRPr lang="en-US"/>
          </a:p>
        </p:txBody>
      </p:sp>
      <p:graphicFrame>
        <p:nvGraphicFramePr>
          <p:cNvPr id="21" name="Content Placeholder 2">
            <a:extLst>
              <a:ext uri="{FF2B5EF4-FFF2-40B4-BE49-F238E27FC236}">
                <a16:creationId xmlns:a16="http://schemas.microsoft.com/office/drawing/2014/main" id="{AD515F4F-410C-4BEA-861D-B67452362CB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5395802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3895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EB92-8D46-564A-A260-3BD2ACF41FDE}"/>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latin typeface="+mj-lt"/>
                <a:ea typeface="+mj-ea"/>
                <a:cs typeface="+mj-cs"/>
              </a:rPr>
              <a:t>Demonstration: SOLO</a:t>
            </a:r>
            <a:endParaRPr lang="en-US" sz="3200" kern="1200">
              <a:latin typeface="+mj-lt"/>
            </a:endParaRPr>
          </a:p>
        </p:txBody>
      </p:sp>
      <p:pic>
        <p:nvPicPr>
          <p:cNvPr id="8" name="Content Placeholder 7" descr="SOLO: Search Oxford Libraries Online.">
            <a:extLst>
              <a:ext uri="{FF2B5EF4-FFF2-40B4-BE49-F238E27FC236}">
                <a16:creationId xmlns:a16="http://schemas.microsoft.com/office/drawing/2014/main" id="{DB3CD4BF-C586-254F-895F-5F73B3E9BFCF}"/>
              </a:ext>
            </a:extLst>
          </p:cNvPr>
          <p:cNvPicPr>
            <a:picLocks noGrp="1" noChangeAspect="1"/>
          </p:cNvPicPr>
          <p:nvPr>
            <p:ph idx="1"/>
          </p:nvPr>
        </p:nvPicPr>
        <p:blipFill>
          <a:blip r:embed="rId3"/>
          <a:stretch>
            <a:fillRect/>
          </a:stretch>
        </p:blipFill>
        <p:spPr>
          <a:xfrm>
            <a:off x="5092293" y="640080"/>
            <a:ext cx="5578816" cy="5578816"/>
          </a:xfrm>
          <a:prstGeom prst="rect">
            <a:avLst/>
          </a:prstGeom>
        </p:spPr>
      </p:pic>
      <p:sp>
        <p:nvSpPr>
          <p:cNvPr id="3" name="Slide Number Placeholder 2">
            <a:extLst>
              <a:ext uri="{FF2B5EF4-FFF2-40B4-BE49-F238E27FC236}">
                <a16:creationId xmlns:a16="http://schemas.microsoft.com/office/drawing/2014/main" id="{13795D3A-DA3F-AD4F-AD61-495E09C13408}"/>
              </a:ext>
            </a:extLst>
          </p:cNvPr>
          <p:cNvSpPr>
            <a:spLocks noGrp="1"/>
          </p:cNvSpPr>
          <p:nvPr>
            <p:ph type="sldNum" sz="quarter" idx="12"/>
          </p:nvPr>
        </p:nvSpPr>
        <p:spPr/>
        <p:txBody>
          <a:bodyPr/>
          <a:lstStyle/>
          <a:p>
            <a:fld id="{DCFEA9EF-E723-4846-99E5-3D67113C4F4A}" type="slidenum">
              <a:rPr lang="en-US" smtClean="0"/>
              <a:t>13</a:t>
            </a:fld>
            <a:endParaRPr lang="en-US"/>
          </a:p>
        </p:txBody>
      </p:sp>
    </p:spTree>
    <p:extLst>
      <p:ext uri="{BB962C8B-B14F-4D97-AF65-F5344CB8AC3E}">
        <p14:creationId xmlns:p14="http://schemas.microsoft.com/office/powerpoint/2010/main" val="1934238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E7CFC2-521A-4DCB-D15B-4768D2B30A05}"/>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SOLO: simple search</a:t>
            </a:r>
          </a:p>
        </p:txBody>
      </p:sp>
      <p:sp>
        <p:nvSpPr>
          <p:cNvPr id="6" name="TextBox 5">
            <a:extLst>
              <a:ext uri="{FF2B5EF4-FFF2-40B4-BE49-F238E27FC236}">
                <a16:creationId xmlns:a16="http://schemas.microsoft.com/office/drawing/2014/main" id="{4F30F8D1-9569-D1D4-9F3E-C6AF35DEAAAF}"/>
              </a:ext>
            </a:extLst>
          </p:cNvPr>
          <p:cNvSpPr txBox="1"/>
          <p:nvPr/>
        </p:nvSpPr>
        <p:spPr>
          <a:xfrm>
            <a:off x="638881" y="2106592"/>
            <a:ext cx="10909643" cy="68740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ts val="1000"/>
              </a:spcBef>
            </a:pPr>
            <a:r>
              <a:rPr lang="en-US" sz="2400" kern="1200">
                <a:latin typeface="+mn-lt"/>
                <a:ea typeface="+mn-ea"/>
                <a:cs typeface="+mn-cs"/>
              </a:rPr>
              <a:t>Amy types into the search </a:t>
            </a:r>
            <a:r>
              <a:rPr lang="en-US" sz="2400"/>
              <a:t>box </a:t>
            </a:r>
            <a:r>
              <a:rPr lang="en-US" sz="2400" kern="1200">
                <a:latin typeface="+mn-lt"/>
                <a:ea typeface="+mn-ea"/>
                <a:cs typeface="+mn-cs"/>
              </a:rPr>
              <a:t>the title of the book and the author's surname</a:t>
            </a:r>
          </a:p>
        </p:txBody>
      </p:sp>
      <p:sp>
        <p:nvSpPr>
          <p:cNvPr id="13"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white rectangular sign with black text&#10;&#10;Description automatically generated">
            <a:extLst>
              <a:ext uri="{FF2B5EF4-FFF2-40B4-BE49-F238E27FC236}">
                <a16:creationId xmlns:a16="http://schemas.microsoft.com/office/drawing/2014/main" id="{17602E9C-441B-9C83-BC69-61125D46E5E5}"/>
              </a:ext>
            </a:extLst>
          </p:cNvPr>
          <p:cNvPicPr>
            <a:picLocks noGrp="1" noChangeAspect="1"/>
          </p:cNvPicPr>
          <p:nvPr>
            <p:ph idx="1"/>
          </p:nvPr>
        </p:nvPicPr>
        <p:blipFill>
          <a:blip r:embed="rId3"/>
          <a:stretch>
            <a:fillRect/>
          </a:stretch>
        </p:blipFill>
        <p:spPr>
          <a:xfrm>
            <a:off x="320040" y="3878078"/>
            <a:ext cx="11548872" cy="1097140"/>
          </a:xfrm>
          <a:prstGeom prst="rect">
            <a:avLst/>
          </a:prstGeom>
        </p:spPr>
      </p:pic>
    </p:spTree>
    <p:extLst>
      <p:ext uri="{BB962C8B-B14F-4D97-AF65-F5344CB8AC3E}">
        <p14:creationId xmlns:p14="http://schemas.microsoft.com/office/powerpoint/2010/main" val="1539034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48DABC-1DF3-306A-EB64-909E0B86E1F1}"/>
              </a:ext>
            </a:extLst>
          </p:cNvPr>
          <p:cNvSpPr txBox="1"/>
          <p:nvPr/>
        </p:nvSpPr>
        <p:spPr>
          <a:xfrm>
            <a:off x="1824789" y="1718749"/>
            <a:ext cx="881126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Amy sees that there are multiple versions of the book available and clicks '4 versions of this record exist. See all versions'.</a:t>
            </a:r>
          </a:p>
        </p:txBody>
      </p:sp>
      <p:sp>
        <p:nvSpPr>
          <p:cNvPr id="2" name="Title 1">
            <a:extLst>
              <a:ext uri="{FF2B5EF4-FFF2-40B4-BE49-F238E27FC236}">
                <a16:creationId xmlns:a16="http://schemas.microsoft.com/office/drawing/2014/main" id="{059C8D79-3152-5A70-546A-3C82172483CD}"/>
              </a:ext>
            </a:extLst>
          </p:cNvPr>
          <p:cNvSpPr>
            <a:spLocks noGrp="1"/>
          </p:cNvSpPr>
          <p:nvPr>
            <p:ph type="title"/>
          </p:nvPr>
        </p:nvSpPr>
        <p:spPr/>
        <p:txBody>
          <a:bodyPr/>
          <a:lstStyle/>
          <a:p>
            <a:r>
              <a:rPr lang="en-US"/>
              <a:t>SOLO: </a:t>
            </a:r>
            <a:r>
              <a:rPr lang="en-US" err="1"/>
              <a:t>ebook</a:t>
            </a:r>
            <a:r>
              <a:rPr lang="en-US"/>
              <a:t> search results</a:t>
            </a:r>
          </a:p>
        </p:txBody>
      </p:sp>
      <p:pic>
        <p:nvPicPr>
          <p:cNvPr id="4" name="Content Placeholder 3" descr="A screenshot of a computer&#10;&#10;Description automatically generated">
            <a:extLst>
              <a:ext uri="{FF2B5EF4-FFF2-40B4-BE49-F238E27FC236}">
                <a16:creationId xmlns:a16="http://schemas.microsoft.com/office/drawing/2014/main" id="{59F71262-BDDA-A1E8-6F42-AFF7966AB214}"/>
              </a:ext>
            </a:extLst>
          </p:cNvPr>
          <p:cNvPicPr>
            <a:picLocks noGrp="1" noChangeAspect="1"/>
          </p:cNvPicPr>
          <p:nvPr>
            <p:ph idx="1"/>
          </p:nvPr>
        </p:nvPicPr>
        <p:blipFill>
          <a:blip r:embed="rId3"/>
          <a:stretch>
            <a:fillRect/>
          </a:stretch>
        </p:blipFill>
        <p:spPr>
          <a:xfrm>
            <a:off x="1524000" y="2917123"/>
            <a:ext cx="9141931" cy="2581629"/>
          </a:xfrm>
        </p:spPr>
      </p:pic>
    </p:spTree>
    <p:extLst>
      <p:ext uri="{BB962C8B-B14F-4D97-AF65-F5344CB8AC3E}">
        <p14:creationId xmlns:p14="http://schemas.microsoft.com/office/powerpoint/2010/main" val="194374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51B06-ECF9-B01F-E413-D0E7811C04F5}"/>
              </a:ext>
            </a:extLst>
          </p:cNvPr>
          <p:cNvSpPr>
            <a:spLocks noGrp="1"/>
          </p:cNvSpPr>
          <p:nvPr>
            <p:ph type="title"/>
          </p:nvPr>
        </p:nvSpPr>
        <p:spPr/>
        <p:txBody>
          <a:bodyPr/>
          <a:lstStyle/>
          <a:p>
            <a:r>
              <a:rPr lang="en-US"/>
              <a:t>SOLO: online access to </a:t>
            </a:r>
            <a:r>
              <a:rPr lang="en-US" err="1"/>
              <a:t>ebook</a:t>
            </a:r>
          </a:p>
        </p:txBody>
      </p:sp>
      <p:pic>
        <p:nvPicPr>
          <p:cNvPr id="4" name="Content Placeholder 3" descr="A screenshot of a computer&#10;&#10;Description automatically generated">
            <a:extLst>
              <a:ext uri="{FF2B5EF4-FFF2-40B4-BE49-F238E27FC236}">
                <a16:creationId xmlns:a16="http://schemas.microsoft.com/office/drawing/2014/main" id="{392F6674-0263-E1F3-8B81-32AC555870E4}"/>
              </a:ext>
            </a:extLst>
          </p:cNvPr>
          <p:cNvPicPr>
            <a:picLocks noGrp="1" noChangeAspect="1"/>
          </p:cNvPicPr>
          <p:nvPr>
            <p:ph idx="1"/>
          </p:nvPr>
        </p:nvPicPr>
        <p:blipFill>
          <a:blip r:embed="rId3"/>
          <a:stretch>
            <a:fillRect/>
          </a:stretch>
        </p:blipFill>
        <p:spPr>
          <a:xfrm>
            <a:off x="1524000" y="2588036"/>
            <a:ext cx="9143999" cy="3898483"/>
          </a:xfrm>
        </p:spPr>
      </p:pic>
      <p:sp>
        <p:nvSpPr>
          <p:cNvPr id="5" name="TextBox 4">
            <a:extLst>
              <a:ext uri="{FF2B5EF4-FFF2-40B4-BE49-F238E27FC236}">
                <a16:creationId xmlns:a16="http://schemas.microsoft.com/office/drawing/2014/main" id="{2C424CFC-45CB-480F-5580-3254D11C4097}"/>
              </a:ext>
            </a:extLst>
          </p:cNvPr>
          <p:cNvSpPr txBox="1"/>
          <p:nvPr/>
        </p:nvSpPr>
        <p:spPr>
          <a:xfrm>
            <a:off x="1704473" y="1663007"/>
            <a:ext cx="895468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There is one online version of this book. Amy clicks 'Online Access'.</a:t>
            </a:r>
          </a:p>
        </p:txBody>
      </p:sp>
    </p:spTree>
    <p:extLst>
      <p:ext uri="{BB962C8B-B14F-4D97-AF65-F5344CB8AC3E}">
        <p14:creationId xmlns:p14="http://schemas.microsoft.com/office/powerpoint/2010/main" val="150274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68846-543E-3250-2266-5FB30904FAF3}"/>
              </a:ext>
            </a:extLst>
          </p:cNvPr>
          <p:cNvSpPr>
            <a:spLocks noGrp="1"/>
          </p:cNvSpPr>
          <p:nvPr>
            <p:ph type="title"/>
          </p:nvPr>
        </p:nvSpPr>
        <p:spPr/>
        <p:txBody>
          <a:bodyPr/>
          <a:lstStyle/>
          <a:p>
            <a:r>
              <a:rPr lang="en-US"/>
              <a:t>SOLO: link to </a:t>
            </a:r>
            <a:r>
              <a:rPr lang="en-US" err="1"/>
              <a:t>ebook</a:t>
            </a:r>
            <a:r>
              <a:rPr lang="en-US"/>
              <a:t> provider</a:t>
            </a:r>
          </a:p>
        </p:txBody>
      </p:sp>
      <p:pic>
        <p:nvPicPr>
          <p:cNvPr id="4" name="Content Placeholder 3" descr="A screenshot of a computer&#10;&#10;Description automatically generated">
            <a:extLst>
              <a:ext uri="{FF2B5EF4-FFF2-40B4-BE49-F238E27FC236}">
                <a16:creationId xmlns:a16="http://schemas.microsoft.com/office/drawing/2014/main" id="{569C7C64-B3EF-9CC6-993C-09C3E1E906B5}"/>
              </a:ext>
            </a:extLst>
          </p:cNvPr>
          <p:cNvPicPr>
            <a:picLocks noGrp="1" noChangeAspect="1"/>
          </p:cNvPicPr>
          <p:nvPr>
            <p:ph idx="1"/>
          </p:nvPr>
        </p:nvPicPr>
        <p:blipFill>
          <a:blip r:embed="rId3"/>
          <a:stretch>
            <a:fillRect/>
          </a:stretch>
        </p:blipFill>
        <p:spPr>
          <a:xfrm>
            <a:off x="5100782" y="1711419"/>
            <a:ext cx="5710030" cy="4114800"/>
          </a:xfrm>
        </p:spPr>
      </p:pic>
      <p:sp>
        <p:nvSpPr>
          <p:cNvPr id="5" name="TextBox 4">
            <a:extLst>
              <a:ext uri="{FF2B5EF4-FFF2-40B4-BE49-F238E27FC236}">
                <a16:creationId xmlns:a16="http://schemas.microsoft.com/office/drawing/2014/main" id="{D7B91707-7042-B809-2175-5368D400CFEC}"/>
              </a:ext>
            </a:extLst>
          </p:cNvPr>
          <p:cNvSpPr txBox="1"/>
          <p:nvPr/>
        </p:nvSpPr>
        <p:spPr>
          <a:xfrm>
            <a:off x="1283368" y="2346157"/>
            <a:ext cx="304799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SOLO opens the full record for the </a:t>
            </a:r>
            <a:r>
              <a:rPr lang="en-US" err="1"/>
              <a:t>ebook</a:t>
            </a:r>
            <a:r>
              <a:rPr lang="en-US"/>
              <a:t>.</a:t>
            </a:r>
          </a:p>
          <a:p>
            <a:pPr marL="285750" indent="-285750">
              <a:buFont typeface="Arial"/>
              <a:buChar char="•"/>
            </a:pPr>
            <a:r>
              <a:rPr lang="en-US"/>
              <a:t>Amy notes that there is unlimited access to the </a:t>
            </a:r>
            <a:r>
              <a:rPr lang="en-US" err="1"/>
              <a:t>ebook</a:t>
            </a:r>
            <a:endParaRPr lang="en-US"/>
          </a:p>
          <a:p>
            <a:pPr marL="285750" indent="-285750">
              <a:buFont typeface="Arial"/>
              <a:buChar char="•"/>
            </a:pPr>
            <a:r>
              <a:rPr lang="en-US"/>
              <a:t>She clicks the link to the </a:t>
            </a:r>
            <a:r>
              <a:rPr lang="en-US" err="1"/>
              <a:t>ebook</a:t>
            </a:r>
            <a:r>
              <a:rPr lang="en-US"/>
              <a:t> provider.</a:t>
            </a:r>
            <a:endParaRPr lang="en-US">
              <a:ea typeface="+mn-lt"/>
              <a:cs typeface="+mn-lt"/>
            </a:endParaRPr>
          </a:p>
          <a:p>
            <a:pPr marL="285750" indent="-285750">
              <a:buFont typeface="Arial"/>
              <a:buChar char="•"/>
            </a:pPr>
            <a:r>
              <a:rPr lang="en-US">
                <a:ea typeface="+mn-lt"/>
                <a:cs typeface="+mn-lt"/>
              </a:rPr>
              <a:t>The </a:t>
            </a:r>
            <a:r>
              <a:rPr lang="en-US" err="1">
                <a:ea typeface="+mn-lt"/>
                <a:cs typeface="+mn-lt"/>
              </a:rPr>
              <a:t>ebook</a:t>
            </a:r>
            <a:r>
              <a:rPr lang="en-US">
                <a:ea typeface="+mn-lt"/>
                <a:cs typeface="+mn-lt"/>
              </a:rPr>
              <a:t> opens in a new browser tab where Amy can then select the chapters she needs to read</a:t>
            </a:r>
            <a:endParaRPr lang="en-US"/>
          </a:p>
        </p:txBody>
      </p:sp>
    </p:spTree>
    <p:extLst>
      <p:ext uri="{BB962C8B-B14F-4D97-AF65-F5344CB8AC3E}">
        <p14:creationId xmlns:p14="http://schemas.microsoft.com/office/powerpoint/2010/main" val="3199485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B81E1-4DAC-DD72-55EA-368E5FEE723C}"/>
              </a:ext>
            </a:extLst>
          </p:cNvPr>
          <p:cNvSpPr>
            <a:spLocks noGrp="1"/>
          </p:cNvSpPr>
          <p:nvPr>
            <p:ph type="title"/>
          </p:nvPr>
        </p:nvSpPr>
        <p:spPr>
          <a:xfrm>
            <a:off x="761803" y="350196"/>
            <a:ext cx="4646904" cy="1624520"/>
          </a:xfrm>
        </p:spPr>
        <p:txBody>
          <a:bodyPr anchor="ctr">
            <a:normAutofit/>
          </a:bodyPr>
          <a:lstStyle/>
          <a:p>
            <a:r>
              <a:rPr lang="en-US" sz="3700">
                <a:ea typeface="+mj-lt"/>
                <a:cs typeface="+mj-lt"/>
              </a:rPr>
              <a:t>Find items on your Word or PDF reading list: book</a:t>
            </a:r>
            <a:endParaRPr lang="en-US" sz="3700"/>
          </a:p>
        </p:txBody>
      </p:sp>
      <p:sp>
        <p:nvSpPr>
          <p:cNvPr id="3" name="Content Placeholder 2">
            <a:extLst>
              <a:ext uri="{FF2B5EF4-FFF2-40B4-BE49-F238E27FC236}">
                <a16:creationId xmlns:a16="http://schemas.microsoft.com/office/drawing/2014/main" id="{EC617871-385D-7415-91CB-2DF3BD09044F}"/>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GB" sz="2000">
                <a:latin typeface="Arial"/>
                <a:cs typeface="Arial"/>
              </a:rPr>
              <a:t>Amy has been given a reading list for Philosophy in PDF format.</a:t>
            </a:r>
            <a:endParaRPr lang="en-US" sz="2000">
              <a:latin typeface="Arial"/>
              <a:cs typeface="Arial"/>
            </a:endParaRPr>
          </a:p>
          <a:p>
            <a:r>
              <a:rPr lang="en-GB" sz="2000">
                <a:latin typeface="Arial"/>
                <a:cs typeface="Arial"/>
              </a:rPr>
              <a:t>The reading list has a book she needs to read.</a:t>
            </a:r>
            <a:endParaRPr lang="en-US" sz="2000">
              <a:latin typeface="Arial"/>
              <a:cs typeface="Arial"/>
            </a:endParaRPr>
          </a:p>
          <a:p>
            <a:endParaRPr lang="en-US" sz="2000"/>
          </a:p>
        </p:txBody>
      </p:sp>
      <p:pic>
        <p:nvPicPr>
          <p:cNvPr id="5" name="Picture 4" descr="Open book">
            <a:extLst>
              <a:ext uri="{FF2B5EF4-FFF2-40B4-BE49-F238E27FC236}">
                <a16:creationId xmlns:a16="http://schemas.microsoft.com/office/drawing/2014/main" id="{2B1C8E95-DAAC-6977-F173-A6B505E56A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
            <a:ext cx="6102825" cy="6858000"/>
          </a:xfrm>
          <a:prstGeom prst="rect">
            <a:avLst/>
          </a:prstGeom>
        </p:spPr>
      </p:pic>
    </p:spTree>
    <p:extLst>
      <p:ext uri="{BB962C8B-B14F-4D97-AF65-F5344CB8AC3E}">
        <p14:creationId xmlns:p14="http://schemas.microsoft.com/office/powerpoint/2010/main" val="366911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ea typeface="+mj-lt"/>
                <a:cs typeface="+mj-lt"/>
              </a:rPr>
              <a:t>Understanding your reading list: book</a:t>
            </a:r>
          </a:p>
        </p:txBody>
      </p:sp>
      <p:sp>
        <p:nvSpPr>
          <p:cNvPr id="3" name="Content Placeholder 2"/>
          <p:cNvSpPr>
            <a:spLocks noGrp="1"/>
          </p:cNvSpPr>
          <p:nvPr>
            <p:ph idx="1"/>
          </p:nvPr>
        </p:nvSpPr>
        <p:spPr>
          <a:xfrm>
            <a:off x="1198812" y="3691038"/>
            <a:ext cx="10525258" cy="974283"/>
          </a:xfrm>
        </p:spPr>
        <p:txBody>
          <a:bodyPr vert="horz" lIns="91440" tIns="45720" rIns="91440" bIns="45720" rtlCol="0" anchor="t">
            <a:noAutofit/>
          </a:bodyPr>
          <a:lstStyle/>
          <a:p>
            <a:pPr marL="0" indent="0">
              <a:buNone/>
            </a:pPr>
            <a:r>
              <a:rPr lang="en-GB" sz="2400" b="1">
                <a:solidFill>
                  <a:srgbClr val="0070C0"/>
                </a:solidFill>
              </a:rPr>
              <a:t>Mill, J. S. and Crisp, R., </a:t>
            </a:r>
            <a:r>
              <a:rPr lang="en-GB" sz="2400" b="1">
                <a:solidFill>
                  <a:srgbClr val="FF0000"/>
                </a:solidFill>
              </a:rPr>
              <a:t>Utilitarianism</a:t>
            </a:r>
            <a:r>
              <a:rPr lang="en-GB" sz="2400" b="1">
                <a:solidFill>
                  <a:srgbClr val="C00000"/>
                </a:solidFill>
              </a:rPr>
              <a:t>, </a:t>
            </a:r>
            <a:r>
              <a:rPr lang="en-GB" sz="2400" b="1">
                <a:solidFill>
                  <a:schemeClr val="accent6">
                    <a:lumMod val="75000"/>
                  </a:schemeClr>
                </a:solidFill>
              </a:rPr>
              <a:t>(Oxford: Oxford University Press, 1998).</a:t>
            </a:r>
            <a:endParaRPr lang="en-US">
              <a:solidFill>
                <a:schemeClr val="accent6">
                  <a:lumMod val="75000"/>
                </a:schemeClr>
              </a:solidFill>
            </a:endParaRPr>
          </a:p>
        </p:txBody>
      </p:sp>
      <p:sp>
        <p:nvSpPr>
          <p:cNvPr id="12" name="Down Arrow Callout 11"/>
          <p:cNvSpPr/>
          <p:nvPr/>
        </p:nvSpPr>
        <p:spPr>
          <a:xfrm>
            <a:off x="1663413" y="2295500"/>
            <a:ext cx="1667435" cy="1355464"/>
          </a:xfrm>
          <a:prstGeom prst="downArrowCallout">
            <a:avLst/>
          </a:prstGeom>
          <a:solidFill>
            <a:schemeClr val="bg1"/>
          </a:solidFill>
          <a:ln w="571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a:solidFill>
                  <a:srgbClr val="0070C0"/>
                </a:solidFill>
              </a:rPr>
              <a:t>Book authors</a:t>
            </a:r>
          </a:p>
        </p:txBody>
      </p:sp>
      <p:sp>
        <p:nvSpPr>
          <p:cNvPr id="10" name="Up Arrow Callout 9"/>
          <p:cNvSpPr/>
          <p:nvPr/>
        </p:nvSpPr>
        <p:spPr>
          <a:xfrm>
            <a:off x="4628110" y="4172876"/>
            <a:ext cx="1237129" cy="1581374"/>
          </a:xfrm>
          <a:prstGeom prst="upArrowCallou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rgbClr val="C00000"/>
                </a:solidFill>
              </a:rPr>
              <a:t>book title</a:t>
            </a:r>
          </a:p>
        </p:txBody>
      </p:sp>
      <p:sp>
        <p:nvSpPr>
          <p:cNvPr id="11" name="Down Arrow Callout 10"/>
          <p:cNvSpPr/>
          <p:nvPr/>
        </p:nvSpPr>
        <p:spPr>
          <a:xfrm>
            <a:off x="6893694" y="2300796"/>
            <a:ext cx="2517289" cy="1355464"/>
          </a:xfrm>
          <a:prstGeom prst="downArrowCallou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GB" b="1">
              <a:solidFill>
                <a:schemeClr val="accent6">
                  <a:lumMod val="75000"/>
                </a:schemeClr>
              </a:solidFill>
            </a:endParaRPr>
          </a:p>
        </p:txBody>
      </p:sp>
      <p:sp>
        <p:nvSpPr>
          <p:cNvPr id="5" name="Slide Number Placeholder 4">
            <a:extLst>
              <a:ext uri="{FF2B5EF4-FFF2-40B4-BE49-F238E27FC236}">
                <a16:creationId xmlns:a16="http://schemas.microsoft.com/office/drawing/2014/main" id="{9DF4E9D2-DFBC-8343-866F-9C4E8AB0DD26}"/>
              </a:ext>
            </a:extLst>
          </p:cNvPr>
          <p:cNvSpPr>
            <a:spLocks noGrp="1"/>
          </p:cNvSpPr>
          <p:nvPr>
            <p:ph type="sldNum" sz="quarter" idx="12"/>
          </p:nvPr>
        </p:nvSpPr>
        <p:spPr/>
        <p:txBody>
          <a:bodyPr/>
          <a:lstStyle/>
          <a:p>
            <a:fld id="{DCFEA9EF-E723-4846-99E5-3D67113C4F4A}" type="slidenum">
              <a:rPr lang="en-US" smtClean="0"/>
              <a:t>19</a:t>
            </a:fld>
            <a:endParaRPr lang="en-US"/>
          </a:p>
        </p:txBody>
      </p:sp>
      <p:sp>
        <p:nvSpPr>
          <p:cNvPr id="6" name="TextBox 5">
            <a:extLst>
              <a:ext uri="{FF2B5EF4-FFF2-40B4-BE49-F238E27FC236}">
                <a16:creationId xmlns:a16="http://schemas.microsoft.com/office/drawing/2014/main" id="{9FABC9DD-F75C-2581-C88D-7BCB81536938}"/>
              </a:ext>
            </a:extLst>
          </p:cNvPr>
          <p:cNvSpPr txBox="1"/>
          <p:nvPr/>
        </p:nvSpPr>
        <p:spPr>
          <a:xfrm>
            <a:off x="6765093" y="2297873"/>
            <a:ext cx="2765321" cy="92333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GB" b="1">
                <a:solidFill>
                  <a:schemeClr val="accent6">
                    <a:lumMod val="75000"/>
                  </a:schemeClr>
                </a:solidFill>
                <a:ea typeface="+mn-lt"/>
                <a:cs typeface="+mn-lt"/>
              </a:rPr>
              <a:t>place of publication: publisher, date of publication</a:t>
            </a:r>
            <a:endParaRPr lang="en-US">
              <a:solidFill>
                <a:schemeClr val="accent6">
                  <a:lumMod val="75000"/>
                </a:schemeClr>
              </a:solidFill>
            </a:endParaRPr>
          </a:p>
        </p:txBody>
      </p:sp>
    </p:spTree>
    <p:extLst>
      <p:ext uri="{BB962C8B-B14F-4D97-AF65-F5344CB8AC3E}">
        <p14:creationId xmlns:p14="http://schemas.microsoft.com/office/powerpoint/2010/main" val="3052872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E579-D3EA-16DE-4F8C-6DABC99DF704}"/>
              </a:ext>
            </a:extLst>
          </p:cNvPr>
          <p:cNvSpPr>
            <a:spLocks noGrp="1"/>
          </p:cNvSpPr>
          <p:nvPr>
            <p:ph type="title"/>
          </p:nvPr>
        </p:nvSpPr>
        <p:spPr/>
        <p:txBody>
          <a:bodyPr/>
          <a:lstStyle/>
          <a:p>
            <a:r>
              <a:rPr lang="en-GB"/>
              <a:t>Learning outcomes</a:t>
            </a:r>
          </a:p>
        </p:txBody>
      </p:sp>
      <p:graphicFrame>
        <p:nvGraphicFramePr>
          <p:cNvPr id="5" name="Content Placeholder 2">
            <a:extLst>
              <a:ext uri="{FF2B5EF4-FFF2-40B4-BE49-F238E27FC236}">
                <a16:creationId xmlns:a16="http://schemas.microsoft.com/office/drawing/2014/main" id="{980B94E7-7A80-093D-F17B-DB0606A1E927}"/>
              </a:ext>
            </a:extLst>
          </p:cNvPr>
          <p:cNvGraphicFramePr>
            <a:graphicFrameLocks noGrp="1"/>
          </p:cNvGraphicFramePr>
          <p:nvPr>
            <p:ph idx="1"/>
            <p:extLst>
              <p:ext uri="{D42A27DB-BD31-4B8C-83A1-F6EECF244321}">
                <p14:modId xmlns:p14="http://schemas.microsoft.com/office/powerpoint/2010/main" val="35639963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149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834FA-9C13-4DE3-4A66-DE990E519A09}"/>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100" kern="1200">
                <a:solidFill>
                  <a:schemeClr val="tx1"/>
                </a:solidFill>
                <a:latin typeface="+mj-lt"/>
                <a:ea typeface="+mj-ea"/>
                <a:cs typeface="+mj-cs"/>
              </a:rPr>
              <a:t>SOLO: searching for a print book</a:t>
            </a:r>
          </a:p>
        </p:txBody>
      </p:sp>
      <p:sp>
        <p:nvSpPr>
          <p:cNvPr id="11"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white rectangular object with a blue border&#10;&#10;Description automatically generated">
            <a:extLst>
              <a:ext uri="{FF2B5EF4-FFF2-40B4-BE49-F238E27FC236}">
                <a16:creationId xmlns:a16="http://schemas.microsoft.com/office/drawing/2014/main" id="{A390DB6B-5DCA-167A-2A18-AFE1145D8E08}"/>
              </a:ext>
            </a:extLst>
          </p:cNvPr>
          <p:cNvPicPr>
            <a:picLocks noGrp="1" noChangeAspect="1"/>
          </p:cNvPicPr>
          <p:nvPr>
            <p:ph idx="1"/>
          </p:nvPr>
        </p:nvPicPr>
        <p:blipFill>
          <a:blip r:embed="rId3"/>
          <a:stretch>
            <a:fillRect/>
          </a:stretch>
        </p:blipFill>
        <p:spPr>
          <a:xfrm>
            <a:off x="320040" y="3849205"/>
            <a:ext cx="11548872" cy="1154886"/>
          </a:xfrm>
          <a:prstGeom prst="rect">
            <a:avLst/>
          </a:prstGeom>
        </p:spPr>
      </p:pic>
    </p:spTree>
    <p:extLst>
      <p:ext uri="{BB962C8B-B14F-4D97-AF65-F5344CB8AC3E}">
        <p14:creationId xmlns:p14="http://schemas.microsoft.com/office/powerpoint/2010/main" val="2534536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39478-9CD3-9332-53E6-48C536CF8981}"/>
              </a:ext>
            </a:extLst>
          </p:cNvPr>
          <p:cNvSpPr>
            <a:spLocks noGrp="1"/>
          </p:cNvSpPr>
          <p:nvPr>
            <p:ph type="title"/>
          </p:nvPr>
        </p:nvSpPr>
        <p:spPr/>
        <p:txBody>
          <a:bodyPr/>
          <a:lstStyle/>
          <a:p>
            <a:r>
              <a:rPr lang="en-US"/>
              <a:t>SOLO: Sort &amp; Filter options</a:t>
            </a:r>
          </a:p>
        </p:txBody>
      </p:sp>
      <p:pic>
        <p:nvPicPr>
          <p:cNvPr id="4" name="Content Placeholder 3" descr="A screenshot of a web page&#10;&#10;Description automatically generated">
            <a:extLst>
              <a:ext uri="{FF2B5EF4-FFF2-40B4-BE49-F238E27FC236}">
                <a16:creationId xmlns:a16="http://schemas.microsoft.com/office/drawing/2014/main" id="{B5A5F901-7606-9478-EBEE-AA3ECD79ECC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856136" y="2109166"/>
            <a:ext cx="6096000" cy="3370966"/>
          </a:xfrm>
        </p:spPr>
      </p:pic>
      <p:sp>
        <p:nvSpPr>
          <p:cNvPr id="5" name="TextBox 4">
            <a:extLst>
              <a:ext uri="{FF2B5EF4-FFF2-40B4-BE49-F238E27FC236}">
                <a16:creationId xmlns:a16="http://schemas.microsoft.com/office/drawing/2014/main" id="{3A64CA0E-C5CC-D39E-D823-F51D16326FAD}"/>
              </a:ext>
            </a:extLst>
          </p:cNvPr>
          <p:cNvSpPr txBox="1"/>
          <p:nvPr/>
        </p:nvSpPr>
        <p:spPr>
          <a:xfrm>
            <a:off x="697423" y="2305372"/>
            <a:ext cx="3564610" cy="13561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B0FF753D-7F67-52F6-CA57-445DD3336057}"/>
              </a:ext>
            </a:extLst>
          </p:cNvPr>
          <p:cNvSpPr txBox="1"/>
          <p:nvPr/>
        </p:nvSpPr>
        <p:spPr>
          <a:xfrm>
            <a:off x="1026762" y="2053525"/>
            <a:ext cx="32158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Amy cannot immediately find the book, so she uses the Sort &amp; Filter options to filter to the Resource Type 'Books'.</a:t>
            </a:r>
          </a:p>
        </p:txBody>
      </p:sp>
    </p:spTree>
    <p:extLst>
      <p:ext uri="{BB962C8B-B14F-4D97-AF65-F5344CB8AC3E}">
        <p14:creationId xmlns:p14="http://schemas.microsoft.com/office/powerpoint/2010/main" val="8458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E7BE-4489-343F-A583-3121A8DD6DF9}"/>
              </a:ext>
            </a:extLst>
          </p:cNvPr>
          <p:cNvSpPr>
            <a:spLocks noGrp="1"/>
          </p:cNvSpPr>
          <p:nvPr>
            <p:ph type="title"/>
          </p:nvPr>
        </p:nvSpPr>
        <p:spPr/>
        <p:txBody>
          <a:bodyPr/>
          <a:lstStyle/>
          <a:p>
            <a:r>
              <a:rPr lang="en-US"/>
              <a:t>SOLO: print book results</a:t>
            </a:r>
          </a:p>
        </p:txBody>
      </p:sp>
      <p:pic>
        <p:nvPicPr>
          <p:cNvPr id="4" name="Content Placeholder 3" descr="A screenshot of a computer&#10;&#10;Description automatically generated">
            <a:extLst>
              <a:ext uri="{FF2B5EF4-FFF2-40B4-BE49-F238E27FC236}">
                <a16:creationId xmlns:a16="http://schemas.microsoft.com/office/drawing/2014/main" id="{CDC9DE94-2F21-2E0D-2710-B3B121EC395D}"/>
              </a:ext>
            </a:extLst>
          </p:cNvPr>
          <p:cNvPicPr>
            <a:picLocks noGrp="1" noChangeAspect="1"/>
          </p:cNvPicPr>
          <p:nvPr>
            <p:ph idx="1"/>
          </p:nvPr>
        </p:nvPicPr>
        <p:blipFill>
          <a:blip r:embed="rId3"/>
          <a:stretch>
            <a:fillRect/>
          </a:stretch>
        </p:blipFill>
        <p:spPr>
          <a:xfrm>
            <a:off x="4752813" y="3423346"/>
            <a:ext cx="6096000" cy="1879150"/>
          </a:xfrm>
        </p:spPr>
      </p:pic>
      <p:sp>
        <p:nvSpPr>
          <p:cNvPr id="5" name="TextBox 4">
            <a:extLst>
              <a:ext uri="{FF2B5EF4-FFF2-40B4-BE49-F238E27FC236}">
                <a16:creationId xmlns:a16="http://schemas.microsoft.com/office/drawing/2014/main" id="{D22BEF66-8437-DA1F-6DE5-70A8CAFFEBD2}"/>
              </a:ext>
            </a:extLst>
          </p:cNvPr>
          <p:cNvSpPr txBox="1"/>
          <p:nvPr/>
        </p:nvSpPr>
        <p:spPr>
          <a:xfrm>
            <a:off x="1523999" y="1963118"/>
            <a:ext cx="605725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aseline="0">
                <a:latin typeface="Aptos"/>
              </a:rPr>
              <a:t>Amy sees that there are multiple versions of the book available and clicks </a:t>
            </a:r>
            <a:r>
              <a:rPr lang="en-US">
                <a:latin typeface="Aptos"/>
              </a:rPr>
              <a:t>'25 </a:t>
            </a:r>
            <a:r>
              <a:rPr lang="en-US" sz="1800" baseline="0">
                <a:latin typeface="Aptos"/>
              </a:rPr>
              <a:t>versions of this record exist. See all versions'.</a:t>
            </a:r>
            <a:r>
              <a:rPr lang="en-US" sz="1800">
                <a:latin typeface="Aptos"/>
                <a:ea typeface="Aptos"/>
                <a:cs typeface="Aptos"/>
              </a:rPr>
              <a:t>​</a:t>
            </a:r>
            <a:endParaRPr lang="en-US"/>
          </a:p>
        </p:txBody>
      </p:sp>
    </p:spTree>
    <p:extLst>
      <p:ext uri="{BB962C8B-B14F-4D97-AF65-F5344CB8AC3E}">
        <p14:creationId xmlns:p14="http://schemas.microsoft.com/office/powerpoint/2010/main" val="1298124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D9E7-11D8-BF40-E1AB-022C4168987C}"/>
              </a:ext>
            </a:extLst>
          </p:cNvPr>
          <p:cNvSpPr>
            <a:spLocks noGrp="1"/>
          </p:cNvSpPr>
          <p:nvPr>
            <p:ph type="title"/>
          </p:nvPr>
        </p:nvSpPr>
        <p:spPr/>
        <p:txBody>
          <a:bodyPr/>
          <a:lstStyle/>
          <a:p>
            <a:r>
              <a:rPr lang="en-US"/>
              <a:t>SOLO: Find &amp; Request</a:t>
            </a:r>
          </a:p>
        </p:txBody>
      </p:sp>
      <p:pic>
        <p:nvPicPr>
          <p:cNvPr id="4" name="Content Placeholder 3" descr="A screenshot of a computer&#10;&#10;Description automatically generated">
            <a:extLst>
              <a:ext uri="{FF2B5EF4-FFF2-40B4-BE49-F238E27FC236}">
                <a16:creationId xmlns:a16="http://schemas.microsoft.com/office/drawing/2014/main" id="{8331EB48-351F-D450-26E8-43912C4C5A26}"/>
              </a:ext>
            </a:extLst>
          </p:cNvPr>
          <p:cNvPicPr>
            <a:picLocks noGrp="1" noChangeAspect="1"/>
          </p:cNvPicPr>
          <p:nvPr>
            <p:ph idx="1"/>
          </p:nvPr>
        </p:nvPicPr>
        <p:blipFill>
          <a:blip r:embed="rId3"/>
          <a:stretch>
            <a:fillRect/>
          </a:stretch>
        </p:blipFill>
        <p:spPr>
          <a:xfrm>
            <a:off x="2208508" y="3425747"/>
            <a:ext cx="9143999" cy="2778416"/>
          </a:xfrm>
        </p:spPr>
      </p:pic>
      <p:sp>
        <p:nvSpPr>
          <p:cNvPr id="5" name="TextBox 4">
            <a:extLst>
              <a:ext uri="{FF2B5EF4-FFF2-40B4-BE49-F238E27FC236}">
                <a16:creationId xmlns:a16="http://schemas.microsoft.com/office/drawing/2014/main" id="{52254D0B-E594-1A47-3FC8-CBE114498569}"/>
              </a:ext>
            </a:extLst>
          </p:cNvPr>
          <p:cNvSpPr txBox="1"/>
          <p:nvPr/>
        </p:nvSpPr>
        <p:spPr>
          <a:xfrm>
            <a:off x="1956661" y="1879170"/>
            <a:ext cx="585061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Amy finds the 1998 print copy of the book and clicks 'Find &amp; Request'.</a:t>
            </a:r>
          </a:p>
        </p:txBody>
      </p:sp>
    </p:spTree>
    <p:extLst>
      <p:ext uri="{BB962C8B-B14F-4D97-AF65-F5344CB8AC3E}">
        <p14:creationId xmlns:p14="http://schemas.microsoft.com/office/powerpoint/2010/main" val="390865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3B1E8-4031-2A49-8BE3-DDDFF820B209}"/>
              </a:ext>
            </a:extLst>
          </p:cNvPr>
          <p:cNvSpPr>
            <a:spLocks noGrp="1"/>
          </p:cNvSpPr>
          <p:nvPr>
            <p:ph type="title"/>
          </p:nvPr>
        </p:nvSpPr>
        <p:spPr/>
        <p:txBody>
          <a:bodyPr/>
          <a:lstStyle/>
          <a:p>
            <a:r>
              <a:rPr lang="en-US"/>
              <a:t>SOLO: which libraries have copies of the book?</a:t>
            </a:r>
          </a:p>
        </p:txBody>
      </p:sp>
      <p:pic>
        <p:nvPicPr>
          <p:cNvPr id="4" name="Content Placeholder 3" descr="A screenshot of a phone&#10;&#10;Description automatically generated">
            <a:extLst>
              <a:ext uri="{FF2B5EF4-FFF2-40B4-BE49-F238E27FC236}">
                <a16:creationId xmlns:a16="http://schemas.microsoft.com/office/drawing/2014/main" id="{52EAE68C-B954-6D30-94CC-B2AA7CBC1819}"/>
              </a:ext>
            </a:extLst>
          </p:cNvPr>
          <p:cNvPicPr>
            <a:picLocks noGrp="1" noChangeAspect="1"/>
          </p:cNvPicPr>
          <p:nvPr>
            <p:ph idx="1"/>
          </p:nvPr>
        </p:nvPicPr>
        <p:blipFill>
          <a:blip r:embed="rId3"/>
          <a:stretch>
            <a:fillRect/>
          </a:stretch>
        </p:blipFill>
        <p:spPr>
          <a:xfrm>
            <a:off x="1403063" y="3429607"/>
            <a:ext cx="9050074" cy="2641543"/>
          </a:xfrm>
        </p:spPr>
      </p:pic>
      <p:sp>
        <p:nvSpPr>
          <p:cNvPr id="5" name="TextBox 4">
            <a:extLst>
              <a:ext uri="{FF2B5EF4-FFF2-40B4-BE49-F238E27FC236}">
                <a16:creationId xmlns:a16="http://schemas.microsoft.com/office/drawing/2014/main" id="{FB35BE42-2403-68B5-0390-750AAC269A61}"/>
              </a:ext>
            </a:extLst>
          </p:cNvPr>
          <p:cNvSpPr txBox="1"/>
          <p:nvPr/>
        </p:nvSpPr>
        <p:spPr>
          <a:xfrm>
            <a:off x="1394847" y="2072898"/>
            <a:ext cx="884694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Amy finds that her college, Keble, does not have any copies of the book, but the Philosophy and Theology Library does, which any member of the University can use.</a:t>
            </a:r>
          </a:p>
        </p:txBody>
      </p:sp>
    </p:spTree>
    <p:extLst>
      <p:ext uri="{BB962C8B-B14F-4D97-AF65-F5344CB8AC3E}">
        <p14:creationId xmlns:p14="http://schemas.microsoft.com/office/powerpoint/2010/main" val="109044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10F09-C917-B7C7-60C2-E1D39DA5CCA9}"/>
              </a:ext>
            </a:extLst>
          </p:cNvPr>
          <p:cNvSpPr>
            <a:spLocks noGrp="1"/>
          </p:cNvSpPr>
          <p:nvPr>
            <p:ph type="title"/>
          </p:nvPr>
        </p:nvSpPr>
        <p:spPr/>
        <p:txBody>
          <a:bodyPr/>
          <a:lstStyle/>
          <a:p>
            <a:r>
              <a:rPr lang="en-US"/>
              <a:t>SOLO: library details for the print book</a:t>
            </a:r>
          </a:p>
        </p:txBody>
      </p:sp>
      <p:pic>
        <p:nvPicPr>
          <p:cNvPr id="4" name="Content Placeholder 3" descr="A screenshot of a library&#10;&#10;Description automatically generated">
            <a:extLst>
              <a:ext uri="{FF2B5EF4-FFF2-40B4-BE49-F238E27FC236}">
                <a16:creationId xmlns:a16="http://schemas.microsoft.com/office/drawing/2014/main" id="{82DBF8C3-607E-5F84-0432-A70561D0429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397574" y="2004056"/>
            <a:ext cx="4961461" cy="3865324"/>
          </a:xfrm>
        </p:spPr>
      </p:pic>
      <p:sp>
        <p:nvSpPr>
          <p:cNvPr id="5" name="TextBox 4">
            <a:extLst>
              <a:ext uri="{FF2B5EF4-FFF2-40B4-BE49-F238E27FC236}">
                <a16:creationId xmlns:a16="http://schemas.microsoft.com/office/drawing/2014/main" id="{15235016-0C8D-C1AE-9842-DBD99F7DFD06}"/>
              </a:ext>
            </a:extLst>
          </p:cNvPr>
          <p:cNvSpPr txBox="1"/>
          <p:nvPr/>
        </p:nvSpPr>
        <p:spPr>
          <a:xfrm>
            <a:off x="839491" y="2008322"/>
            <a:ext cx="3022169"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The Philosophy and Theology Faculties Library has multiple copies of the book, which are available.</a:t>
            </a:r>
          </a:p>
          <a:p>
            <a:pPr marL="285750" indent="-285750">
              <a:buFont typeface="Arial"/>
              <a:buChar char="•"/>
            </a:pPr>
            <a:r>
              <a:rPr lang="en-US" dirty="0"/>
              <a:t>Amy notes the shelf mark </a:t>
            </a:r>
            <a:r>
              <a:rPr lang="en-US" dirty="0">
                <a:ea typeface="+mn-lt"/>
                <a:cs typeface="+mn-lt"/>
              </a:rPr>
              <a:t>B1603.U873 M54 CRI 1998</a:t>
            </a:r>
            <a:r>
              <a:rPr lang="en-US" dirty="0"/>
              <a:t> and the location '</a:t>
            </a:r>
            <a:r>
              <a:rPr lang="en-US" dirty="0">
                <a:ea typeface="+mn-lt"/>
                <a:cs typeface="+mn-lt"/>
              </a:rPr>
              <a:t>Ground Floor Reading Room Open Shelves'.</a:t>
            </a:r>
          </a:p>
        </p:txBody>
      </p:sp>
    </p:spTree>
    <p:extLst>
      <p:ext uri="{BB962C8B-B14F-4D97-AF65-F5344CB8AC3E}">
        <p14:creationId xmlns:p14="http://schemas.microsoft.com/office/powerpoint/2010/main" val="425993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8EE70-2202-F515-7369-3D8EB467CF43}"/>
              </a:ext>
            </a:extLst>
          </p:cNvPr>
          <p:cNvSpPr>
            <a:spLocks noGrp="1"/>
          </p:cNvSpPr>
          <p:nvPr>
            <p:ph type="title"/>
          </p:nvPr>
        </p:nvSpPr>
        <p:spPr/>
        <p:txBody>
          <a:bodyPr/>
          <a:lstStyle/>
          <a:p>
            <a:r>
              <a:rPr lang="en-US"/>
              <a:t>SOLO: request options</a:t>
            </a:r>
          </a:p>
        </p:txBody>
      </p:sp>
      <p:sp>
        <p:nvSpPr>
          <p:cNvPr id="5" name="TextBox 4">
            <a:extLst>
              <a:ext uri="{FF2B5EF4-FFF2-40B4-BE49-F238E27FC236}">
                <a16:creationId xmlns:a16="http://schemas.microsoft.com/office/drawing/2014/main" id="{E097C609-0F31-ADF4-EA1B-F5C10DE50E20}"/>
              </a:ext>
            </a:extLst>
          </p:cNvPr>
          <p:cNvSpPr txBox="1"/>
          <p:nvPr/>
        </p:nvSpPr>
        <p:spPr>
          <a:xfrm>
            <a:off x="1689554" y="1946955"/>
            <a:ext cx="72628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If a book is on loan, this will be made clear in SOLO by saying "on loan".</a:t>
            </a:r>
          </a:p>
          <a:p>
            <a:pPr marL="285750" indent="-285750">
              <a:buFont typeface="Arial"/>
              <a:buChar char="•"/>
            </a:pPr>
            <a:r>
              <a:rPr lang="en-US"/>
              <a:t>If there aren't any other copies available, you can place a request.</a:t>
            </a:r>
          </a:p>
        </p:txBody>
      </p:sp>
      <p:pic>
        <p:nvPicPr>
          <p:cNvPr id="4" name="Content Placeholder 3" descr="A screenshot of a computer&#10;&#10;Description automatically generated">
            <a:extLst>
              <a:ext uri="{FF2B5EF4-FFF2-40B4-BE49-F238E27FC236}">
                <a16:creationId xmlns:a16="http://schemas.microsoft.com/office/drawing/2014/main" id="{4C27D269-06D7-C68F-E066-80548B95F338}"/>
              </a:ext>
            </a:extLst>
          </p:cNvPr>
          <p:cNvPicPr>
            <a:picLocks noGrp="1" noChangeAspect="1"/>
          </p:cNvPicPr>
          <p:nvPr>
            <p:ph idx="1"/>
          </p:nvPr>
        </p:nvPicPr>
        <p:blipFill>
          <a:blip r:embed="rId3"/>
          <a:stretch>
            <a:fillRect/>
          </a:stretch>
        </p:blipFill>
        <p:spPr>
          <a:xfrm>
            <a:off x="3052075" y="3653645"/>
            <a:ext cx="6087849" cy="2064314"/>
          </a:xfrm>
          <a:ln>
            <a:noFill/>
          </a:ln>
        </p:spPr>
      </p:pic>
    </p:spTree>
    <p:extLst>
      <p:ext uri="{BB962C8B-B14F-4D97-AF65-F5344CB8AC3E}">
        <p14:creationId xmlns:p14="http://schemas.microsoft.com/office/powerpoint/2010/main" val="1109389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2ED90-EABD-5D43-73EA-C27BC6969B27}"/>
              </a:ext>
            </a:extLst>
          </p:cNvPr>
          <p:cNvSpPr>
            <a:spLocks noGrp="1"/>
          </p:cNvSpPr>
          <p:nvPr>
            <p:ph type="title"/>
          </p:nvPr>
        </p:nvSpPr>
        <p:spPr/>
        <p:txBody>
          <a:bodyPr/>
          <a:lstStyle/>
          <a:p>
            <a:r>
              <a:rPr lang="en-US"/>
              <a:t>SOLO: Offsite storage</a:t>
            </a:r>
          </a:p>
        </p:txBody>
      </p:sp>
      <p:sp>
        <p:nvSpPr>
          <p:cNvPr id="5" name="TextBox 4">
            <a:extLst>
              <a:ext uri="{FF2B5EF4-FFF2-40B4-BE49-F238E27FC236}">
                <a16:creationId xmlns:a16="http://schemas.microsoft.com/office/drawing/2014/main" id="{7EB68B5A-4CFF-0653-6312-A0D99D0B3CD5}"/>
              </a:ext>
            </a:extLst>
          </p:cNvPr>
          <p:cNvSpPr txBox="1"/>
          <p:nvPr/>
        </p:nvSpPr>
        <p:spPr>
          <a:xfrm>
            <a:off x="1793874" y="1850485"/>
            <a:ext cx="85853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Some books, like this copy of Utilitarianism by John Stuart Mill, are in offsite storage and need to be ordered to a library to read there. Click 'Request Options'.</a:t>
            </a:r>
          </a:p>
        </p:txBody>
      </p:sp>
      <p:pic>
        <p:nvPicPr>
          <p:cNvPr id="4" name="Content Placeholder 3" descr="A close-up of a receipt&#10;&#10;Description automatically generated">
            <a:extLst>
              <a:ext uri="{FF2B5EF4-FFF2-40B4-BE49-F238E27FC236}">
                <a16:creationId xmlns:a16="http://schemas.microsoft.com/office/drawing/2014/main" id="{526A072C-59AB-B161-0510-940C0DFE3369}"/>
              </a:ext>
            </a:extLst>
          </p:cNvPr>
          <p:cNvPicPr>
            <a:picLocks noGrp="1" noChangeAspect="1"/>
          </p:cNvPicPr>
          <p:nvPr>
            <p:ph idx="1"/>
          </p:nvPr>
        </p:nvPicPr>
        <p:blipFill>
          <a:blip r:embed="rId3"/>
          <a:stretch>
            <a:fillRect/>
          </a:stretch>
        </p:blipFill>
        <p:spPr>
          <a:xfrm>
            <a:off x="3048000" y="3217133"/>
            <a:ext cx="6096000" cy="1568322"/>
          </a:xfrm>
        </p:spPr>
      </p:pic>
    </p:spTree>
    <p:extLst>
      <p:ext uri="{BB962C8B-B14F-4D97-AF65-F5344CB8AC3E}">
        <p14:creationId xmlns:p14="http://schemas.microsoft.com/office/powerpoint/2010/main" val="28092498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1EA08-18AA-9197-2F49-78D243649497}"/>
              </a:ext>
            </a:extLst>
          </p:cNvPr>
          <p:cNvSpPr>
            <a:spLocks noGrp="1"/>
          </p:cNvSpPr>
          <p:nvPr>
            <p:ph type="title"/>
          </p:nvPr>
        </p:nvSpPr>
        <p:spPr/>
        <p:txBody>
          <a:bodyPr/>
          <a:lstStyle/>
          <a:p>
            <a:r>
              <a:rPr lang="en-US"/>
              <a:t>SOLO: request options</a:t>
            </a:r>
          </a:p>
        </p:txBody>
      </p:sp>
      <p:pic>
        <p:nvPicPr>
          <p:cNvPr id="4" name="Content Placeholder 3" descr="A screenshot of a computer&#10;&#10;Description automatically generated">
            <a:extLst>
              <a:ext uri="{FF2B5EF4-FFF2-40B4-BE49-F238E27FC236}">
                <a16:creationId xmlns:a16="http://schemas.microsoft.com/office/drawing/2014/main" id="{DFB7F4DD-17E1-15B1-C497-607185D9BC8D}"/>
              </a:ext>
            </a:extLst>
          </p:cNvPr>
          <p:cNvPicPr>
            <a:picLocks noGrp="1" noChangeAspect="1"/>
          </p:cNvPicPr>
          <p:nvPr>
            <p:ph idx="1"/>
          </p:nvPr>
        </p:nvPicPr>
        <p:blipFill>
          <a:blip r:embed="rId3"/>
          <a:stretch>
            <a:fillRect/>
          </a:stretch>
        </p:blipFill>
        <p:spPr>
          <a:xfrm>
            <a:off x="4171627" y="1977372"/>
            <a:ext cx="6096000" cy="3892861"/>
          </a:xfrm>
        </p:spPr>
      </p:pic>
      <p:sp>
        <p:nvSpPr>
          <p:cNvPr id="5" name="TextBox 4">
            <a:extLst>
              <a:ext uri="{FF2B5EF4-FFF2-40B4-BE49-F238E27FC236}">
                <a16:creationId xmlns:a16="http://schemas.microsoft.com/office/drawing/2014/main" id="{EEEE7E3B-A9E3-DAD0-3F3F-DFBC3B0F8DFC}"/>
              </a:ext>
            </a:extLst>
          </p:cNvPr>
          <p:cNvSpPr txBox="1"/>
          <p:nvPr/>
        </p:nvSpPr>
        <p:spPr>
          <a:xfrm>
            <a:off x="1079500" y="1968499"/>
            <a:ext cx="2886021"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Note that the book is for 'Use in Library Only'.</a:t>
            </a:r>
          </a:p>
          <a:p>
            <a:pPr marL="285750" indent="-285750">
              <a:buFont typeface="Arial"/>
              <a:buChar char="•"/>
            </a:pPr>
            <a:r>
              <a:rPr lang="en-US"/>
              <a:t>You are only given 'Read at' locations.</a:t>
            </a:r>
          </a:p>
          <a:p>
            <a:pPr marL="285750" indent="-285750">
              <a:buFont typeface="Arial"/>
              <a:buChar char="•"/>
            </a:pPr>
            <a:endParaRPr lang="en-US"/>
          </a:p>
        </p:txBody>
      </p:sp>
    </p:spTree>
    <p:extLst>
      <p:ext uri="{BB962C8B-B14F-4D97-AF65-F5344CB8AC3E}">
        <p14:creationId xmlns:p14="http://schemas.microsoft.com/office/powerpoint/2010/main" val="307222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EE82-2F9E-5434-9211-7D3750F9F1E2}"/>
              </a:ext>
            </a:extLst>
          </p:cNvPr>
          <p:cNvSpPr>
            <a:spLocks noGrp="1"/>
          </p:cNvSpPr>
          <p:nvPr>
            <p:ph type="title"/>
          </p:nvPr>
        </p:nvSpPr>
        <p:spPr/>
        <p:txBody>
          <a:bodyPr/>
          <a:lstStyle/>
          <a:p>
            <a:r>
              <a:rPr lang="en-US"/>
              <a:t>Summary of finding books on your reading list</a:t>
            </a:r>
          </a:p>
        </p:txBody>
      </p:sp>
      <p:graphicFrame>
        <p:nvGraphicFramePr>
          <p:cNvPr id="5" name="Content Placeholder 2">
            <a:extLst>
              <a:ext uri="{FF2B5EF4-FFF2-40B4-BE49-F238E27FC236}">
                <a16:creationId xmlns:a16="http://schemas.microsoft.com/office/drawing/2014/main" id="{353B09C9-D951-0C3E-BED6-515BDEBCB80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5106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E00CE-E507-BD48-E21C-5C786FE796BE}"/>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Meet Amy</a:t>
            </a:r>
          </a:p>
        </p:txBody>
      </p:sp>
      <p:sp>
        <p:nvSpPr>
          <p:cNvPr id="3" name="Content Placeholder 2">
            <a:extLst>
              <a:ext uri="{FF2B5EF4-FFF2-40B4-BE49-F238E27FC236}">
                <a16:creationId xmlns:a16="http://schemas.microsoft.com/office/drawing/2014/main" id="{10FBC07E-BE57-D7E5-F719-F9D49F9F360F}"/>
              </a:ext>
            </a:extLst>
          </p:cNvPr>
          <p:cNvSpPr>
            <a:spLocks noGrp="1"/>
          </p:cNvSpPr>
          <p:nvPr>
            <p:ph idx="1"/>
          </p:nvPr>
        </p:nvSpPr>
        <p:spPr>
          <a:xfrm>
            <a:off x="640080" y="2872899"/>
            <a:ext cx="4243589" cy="3320668"/>
          </a:xfrm>
        </p:spPr>
        <p:txBody>
          <a:bodyPr vert="horz" lIns="91440" tIns="45720" rIns="91440" bIns="45720" rtlCol="0" anchor="t">
            <a:normAutofit/>
          </a:bodyPr>
          <a:lstStyle/>
          <a:p>
            <a:pPr marL="0" indent="0">
              <a:buNone/>
            </a:pPr>
            <a:r>
              <a:rPr lang="en-US" sz="2200"/>
              <a:t>Amy is a new first-year </a:t>
            </a:r>
            <a:r>
              <a:rPr lang="en-US" sz="2200">
                <a:ea typeface="+mn-lt"/>
                <a:cs typeface="+mn-lt"/>
              </a:rPr>
              <a:t>undergraduate </a:t>
            </a:r>
            <a:r>
              <a:rPr lang="en-US" sz="2200"/>
              <a:t>student at Keble College studying Mathematics and Philosophy</a:t>
            </a:r>
          </a:p>
        </p:txBody>
      </p:sp>
      <p:sp>
        <p:nvSpPr>
          <p:cNvPr id="5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udent studying in library">
            <a:extLst>
              <a:ext uri="{FF2B5EF4-FFF2-40B4-BE49-F238E27FC236}">
                <a16:creationId xmlns:a16="http://schemas.microsoft.com/office/drawing/2014/main" id="{EA3796C1-906C-A9B1-0703-1BD0019A93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608198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8EE82-2F9E-5434-9211-7D3750F9F1E2}"/>
              </a:ext>
            </a:extLst>
          </p:cNvPr>
          <p:cNvSpPr>
            <a:spLocks noGrp="1"/>
          </p:cNvSpPr>
          <p:nvPr>
            <p:ph type="title"/>
          </p:nvPr>
        </p:nvSpPr>
        <p:spPr/>
        <p:txBody>
          <a:bodyPr/>
          <a:lstStyle/>
          <a:p>
            <a:r>
              <a:rPr lang="en-US" dirty="0"/>
              <a:t>Summary of placing requests</a:t>
            </a:r>
          </a:p>
        </p:txBody>
      </p:sp>
      <p:graphicFrame>
        <p:nvGraphicFramePr>
          <p:cNvPr id="5" name="Content Placeholder 2">
            <a:extLst>
              <a:ext uri="{FF2B5EF4-FFF2-40B4-BE49-F238E27FC236}">
                <a16:creationId xmlns:a16="http://schemas.microsoft.com/office/drawing/2014/main" id="{353B09C9-D951-0C3E-BED6-515BDEBCB80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0996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BE31-D480-0493-BC83-CE7AB91E5BBF}"/>
              </a:ext>
            </a:extLst>
          </p:cNvPr>
          <p:cNvSpPr>
            <a:spLocks noGrp="1"/>
          </p:cNvSpPr>
          <p:nvPr>
            <p:ph type="title"/>
          </p:nvPr>
        </p:nvSpPr>
        <p:spPr/>
        <p:txBody>
          <a:bodyPr/>
          <a:lstStyle/>
          <a:p>
            <a:r>
              <a:rPr lang="en-US"/>
              <a:t>From SOLO to the library</a:t>
            </a:r>
          </a:p>
        </p:txBody>
      </p:sp>
      <p:pic>
        <p:nvPicPr>
          <p:cNvPr id="4" name="Content Placeholder 3" descr="A black and white text&#10;&#10;Description automatically generated">
            <a:extLst>
              <a:ext uri="{FF2B5EF4-FFF2-40B4-BE49-F238E27FC236}">
                <a16:creationId xmlns:a16="http://schemas.microsoft.com/office/drawing/2014/main" id="{52085214-FBA9-AE01-4472-7C988D0C1D2B}"/>
              </a:ext>
            </a:extLst>
          </p:cNvPr>
          <p:cNvPicPr>
            <a:picLocks noGrp="1" noChangeAspect="1"/>
          </p:cNvPicPr>
          <p:nvPr>
            <p:ph idx="1"/>
          </p:nvPr>
        </p:nvPicPr>
        <p:blipFill>
          <a:blip r:embed="rId3"/>
          <a:stretch>
            <a:fillRect/>
          </a:stretch>
        </p:blipFill>
        <p:spPr>
          <a:xfrm>
            <a:off x="7287835" y="3169067"/>
            <a:ext cx="3115309" cy="696836"/>
          </a:xfrm>
        </p:spPr>
      </p:pic>
      <p:sp>
        <p:nvSpPr>
          <p:cNvPr id="5" name="TextBox 4">
            <a:extLst>
              <a:ext uri="{FF2B5EF4-FFF2-40B4-BE49-F238E27FC236}">
                <a16:creationId xmlns:a16="http://schemas.microsoft.com/office/drawing/2014/main" id="{96DB0A71-C8DE-C9F4-C56C-166199EE6CAD}"/>
              </a:ext>
            </a:extLst>
          </p:cNvPr>
          <p:cNvSpPr txBox="1"/>
          <p:nvPr/>
        </p:nvSpPr>
        <p:spPr>
          <a:xfrm>
            <a:off x="1693333" y="2467428"/>
            <a:ext cx="338666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Whilst in SOLO, Amy checks out information about the Philosophy and Theology Faculties Library before her trip and clicks the '</a:t>
            </a:r>
            <a:r>
              <a:rPr lang="en-US" err="1"/>
              <a:t>i</a:t>
            </a:r>
            <a:r>
              <a:rPr lang="en-US"/>
              <a:t>' information button.</a:t>
            </a:r>
          </a:p>
        </p:txBody>
      </p:sp>
    </p:spTree>
    <p:extLst>
      <p:ext uri="{BB962C8B-B14F-4D97-AF65-F5344CB8AC3E}">
        <p14:creationId xmlns:p14="http://schemas.microsoft.com/office/powerpoint/2010/main" val="719757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A032A-F8ED-2F0E-078F-567F4EC023D1}"/>
              </a:ext>
            </a:extLst>
          </p:cNvPr>
          <p:cNvSpPr>
            <a:spLocks noGrp="1"/>
          </p:cNvSpPr>
          <p:nvPr>
            <p:ph type="title"/>
          </p:nvPr>
        </p:nvSpPr>
        <p:spPr/>
        <p:txBody>
          <a:bodyPr/>
          <a:lstStyle/>
          <a:p>
            <a:r>
              <a:rPr lang="en-US"/>
              <a:t>Information about the library</a:t>
            </a:r>
          </a:p>
        </p:txBody>
      </p:sp>
      <p:pic>
        <p:nvPicPr>
          <p:cNvPr id="5" name="Content Placeholder 4" descr="A screenshot of a web page&#10;&#10;Description automatically generated">
            <a:extLst>
              <a:ext uri="{FF2B5EF4-FFF2-40B4-BE49-F238E27FC236}">
                <a16:creationId xmlns:a16="http://schemas.microsoft.com/office/drawing/2014/main" id="{3D7E5F87-47A3-35BF-19D0-6267236847D4}"/>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2076" b="346"/>
          <a:stretch/>
        </p:blipFill>
        <p:spPr>
          <a:xfrm>
            <a:off x="4753429" y="2255833"/>
            <a:ext cx="6096000" cy="3406369"/>
          </a:xfrm>
        </p:spPr>
      </p:pic>
      <p:sp>
        <p:nvSpPr>
          <p:cNvPr id="6" name="TextBox 5">
            <a:extLst>
              <a:ext uri="{FF2B5EF4-FFF2-40B4-BE49-F238E27FC236}">
                <a16:creationId xmlns:a16="http://schemas.microsoft.com/office/drawing/2014/main" id="{EDE9D6D5-A44D-BA04-13D4-CD3A8C24C3E6}"/>
              </a:ext>
            </a:extLst>
          </p:cNvPr>
          <p:cNvSpPr txBox="1"/>
          <p:nvPr/>
        </p:nvSpPr>
        <p:spPr>
          <a:xfrm>
            <a:off x="1427238" y="2370667"/>
            <a:ext cx="26004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The website shows opening hours, the address and contact details.</a:t>
            </a:r>
          </a:p>
        </p:txBody>
      </p:sp>
    </p:spTree>
    <p:extLst>
      <p:ext uri="{BB962C8B-B14F-4D97-AF65-F5344CB8AC3E}">
        <p14:creationId xmlns:p14="http://schemas.microsoft.com/office/powerpoint/2010/main" val="419427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49F20-D664-2DF5-D77B-D41BF804D5BC}"/>
              </a:ext>
            </a:extLst>
          </p:cNvPr>
          <p:cNvSpPr>
            <a:spLocks noGrp="1"/>
          </p:cNvSpPr>
          <p:nvPr>
            <p:ph type="title"/>
          </p:nvPr>
        </p:nvSpPr>
        <p:spPr/>
        <p:txBody>
          <a:bodyPr/>
          <a:lstStyle/>
          <a:p>
            <a:r>
              <a:rPr lang="en-US"/>
              <a:t>Finding a study space</a:t>
            </a:r>
          </a:p>
        </p:txBody>
      </p:sp>
      <p:pic>
        <p:nvPicPr>
          <p:cNvPr id="4" name="Content Placeholder 3" descr="A screenshot of a library&#10;&#10;Description automatically generated">
            <a:extLst>
              <a:ext uri="{FF2B5EF4-FFF2-40B4-BE49-F238E27FC236}">
                <a16:creationId xmlns:a16="http://schemas.microsoft.com/office/drawing/2014/main" id="{8E0FA201-0B3C-6608-1CF2-BA4309057CBC}"/>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5261429" y="2016624"/>
            <a:ext cx="6096000" cy="3824199"/>
          </a:xfrm>
        </p:spPr>
      </p:pic>
      <p:sp>
        <p:nvSpPr>
          <p:cNvPr id="7" name="TextBox 6">
            <a:extLst>
              <a:ext uri="{FF2B5EF4-FFF2-40B4-BE49-F238E27FC236}">
                <a16:creationId xmlns:a16="http://schemas.microsoft.com/office/drawing/2014/main" id="{E0AA6A93-D87F-DF7E-BFFF-0DC9DF33DBA7}"/>
              </a:ext>
            </a:extLst>
          </p:cNvPr>
          <p:cNvSpPr txBox="1"/>
          <p:nvPr/>
        </p:nvSpPr>
        <p:spPr>
          <a:xfrm>
            <a:off x="991809" y="2298095"/>
            <a:ext cx="368904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Amy is looking for a study space.</a:t>
            </a:r>
          </a:p>
          <a:p>
            <a:pPr marL="285750" indent="-285750">
              <a:buFont typeface="Arial"/>
              <a:buChar char="•"/>
            </a:pPr>
            <a:r>
              <a:rPr lang="en-US"/>
              <a:t>The Libraries page on the website lists all the </a:t>
            </a:r>
            <a:r>
              <a:rPr lang="en-US" b="1"/>
              <a:t>26 Bodleian Libraries</a:t>
            </a:r>
            <a:r>
              <a:rPr lang="en-US"/>
              <a:t> and allows you to filter by, for instance, accessibility.</a:t>
            </a:r>
          </a:p>
          <a:p>
            <a:pPr marL="285750" indent="-285750">
              <a:buFont typeface="Arial"/>
              <a:buChar char="•"/>
            </a:pPr>
            <a:r>
              <a:rPr lang="en-US"/>
              <a:t>There are also departmental and college libraries at the University.</a:t>
            </a:r>
          </a:p>
        </p:txBody>
      </p:sp>
    </p:spTree>
    <p:extLst>
      <p:ext uri="{BB962C8B-B14F-4D97-AF65-F5344CB8AC3E}">
        <p14:creationId xmlns:p14="http://schemas.microsoft.com/office/powerpoint/2010/main" val="1492627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97E4-6990-0CAA-EB9B-05AE884E9CED}"/>
              </a:ext>
            </a:extLst>
          </p:cNvPr>
          <p:cNvSpPr>
            <a:spLocks noGrp="1"/>
          </p:cNvSpPr>
          <p:nvPr>
            <p:ph type="title"/>
          </p:nvPr>
        </p:nvSpPr>
        <p:spPr/>
        <p:txBody>
          <a:bodyPr/>
          <a:lstStyle/>
          <a:p>
            <a:r>
              <a:rPr lang="en-US"/>
              <a:t>Borrowing permissions</a:t>
            </a:r>
          </a:p>
        </p:txBody>
      </p:sp>
      <p:pic>
        <p:nvPicPr>
          <p:cNvPr id="4" name="Content Placeholder 3" descr="A screenshot of a web page&#10;&#10;Description automatically generated">
            <a:extLst>
              <a:ext uri="{FF2B5EF4-FFF2-40B4-BE49-F238E27FC236}">
                <a16:creationId xmlns:a16="http://schemas.microsoft.com/office/drawing/2014/main" id="{BF3BAA59-8470-2D71-B740-F9358780B373}"/>
              </a:ext>
            </a:extLst>
          </p:cNvPr>
          <p:cNvPicPr>
            <a:picLocks noGrp="1" noChangeAspect="1"/>
          </p:cNvPicPr>
          <p:nvPr>
            <p:ph idx="1"/>
          </p:nvPr>
        </p:nvPicPr>
        <p:blipFill>
          <a:blip r:embed="rId3"/>
          <a:stretch>
            <a:fillRect/>
          </a:stretch>
        </p:blipFill>
        <p:spPr>
          <a:xfrm>
            <a:off x="5092047" y="1931799"/>
            <a:ext cx="5709049" cy="4114800"/>
          </a:xfrm>
        </p:spPr>
      </p:pic>
      <p:sp>
        <p:nvSpPr>
          <p:cNvPr id="5" name="TextBox 4">
            <a:extLst>
              <a:ext uri="{FF2B5EF4-FFF2-40B4-BE49-F238E27FC236}">
                <a16:creationId xmlns:a16="http://schemas.microsoft.com/office/drawing/2014/main" id="{CE92DFA7-43EB-4CB0-9845-8D0BA5A3E6B5}"/>
              </a:ext>
            </a:extLst>
          </p:cNvPr>
          <p:cNvSpPr txBox="1"/>
          <p:nvPr/>
        </p:nvSpPr>
        <p:spPr>
          <a:xfrm>
            <a:off x="846666" y="1959428"/>
            <a:ext cx="3725333" cy="37092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Amy checks how many books she can borrow.</a:t>
            </a:r>
          </a:p>
          <a:p>
            <a:pPr marL="285750" indent="-285750">
              <a:buFont typeface="Arial"/>
              <a:buChar char="•"/>
            </a:pPr>
            <a:r>
              <a:rPr lang="en-US"/>
              <a:t>20 items across the Bodleian Libraries for seven days.</a:t>
            </a:r>
          </a:p>
          <a:p>
            <a:pPr marL="285750" indent="-285750">
              <a:lnSpc>
                <a:spcPct val="90000"/>
              </a:lnSpc>
              <a:spcBef>
                <a:spcPts val="1000"/>
              </a:spcBef>
              <a:buFont typeface="Arial"/>
              <a:buChar char="•"/>
            </a:pPr>
            <a:r>
              <a:rPr lang="en-US">
                <a:ea typeface="+mn-lt"/>
                <a:cs typeface="+mn-lt"/>
              </a:rPr>
              <a:t>Loans will automatically renew for max. 16 weeks.</a:t>
            </a:r>
          </a:p>
          <a:p>
            <a:pPr marL="285750" indent="-285750">
              <a:lnSpc>
                <a:spcPct val="90000"/>
              </a:lnSpc>
              <a:spcBef>
                <a:spcPts val="1000"/>
              </a:spcBef>
              <a:buFont typeface="Arial"/>
              <a:buChar char="•"/>
            </a:pPr>
            <a:r>
              <a:rPr lang="en-US">
                <a:ea typeface="+mn-lt"/>
                <a:cs typeface="+mn-lt"/>
              </a:rPr>
              <a:t>Unless requested by another reader – return the book asap!</a:t>
            </a:r>
            <a:endParaRPr lang="en-US"/>
          </a:p>
          <a:p>
            <a:pPr marL="285750" indent="-285750">
              <a:lnSpc>
                <a:spcPct val="90000"/>
              </a:lnSpc>
              <a:spcBef>
                <a:spcPts val="1000"/>
              </a:spcBef>
              <a:buFont typeface="Arial"/>
              <a:buChar char="•"/>
            </a:pPr>
            <a:r>
              <a:rPr lang="en-US">
                <a:ea typeface="+mn-lt"/>
                <a:cs typeface="+mn-lt"/>
              </a:rPr>
              <a:t>Overdue books = blocked from borrowing</a:t>
            </a:r>
          </a:p>
          <a:p>
            <a:pPr marL="285750" indent="-285750">
              <a:lnSpc>
                <a:spcPct val="90000"/>
              </a:lnSpc>
              <a:spcBef>
                <a:spcPts val="1000"/>
              </a:spcBef>
              <a:buFont typeface="Arial"/>
              <a:buChar char="•"/>
            </a:pPr>
            <a:r>
              <a:rPr lang="en-US">
                <a:ea typeface="+mn-lt"/>
                <a:cs typeface="+mn-lt"/>
              </a:rPr>
              <a:t>College</a:t>
            </a:r>
            <a:r>
              <a:rPr lang="en-US"/>
              <a:t> libraries have separate rules about borrowing.</a:t>
            </a:r>
          </a:p>
        </p:txBody>
      </p:sp>
    </p:spTree>
    <p:extLst>
      <p:ext uri="{BB962C8B-B14F-4D97-AF65-F5344CB8AC3E}">
        <p14:creationId xmlns:p14="http://schemas.microsoft.com/office/powerpoint/2010/main" val="1987124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93824-D5B0-D2B0-840B-3DF4E19DC25F}"/>
              </a:ext>
            </a:extLst>
          </p:cNvPr>
          <p:cNvSpPr>
            <a:spLocks noGrp="1"/>
          </p:cNvSpPr>
          <p:nvPr>
            <p:ph type="title"/>
          </p:nvPr>
        </p:nvSpPr>
        <p:spPr/>
        <p:txBody>
          <a:bodyPr/>
          <a:lstStyle/>
          <a:p>
            <a:r>
              <a:rPr lang="en-US"/>
              <a:t>Study rooms</a:t>
            </a:r>
          </a:p>
        </p:txBody>
      </p:sp>
      <p:pic>
        <p:nvPicPr>
          <p:cNvPr id="4" name="Content Placeholder 3" descr="A screenshot of a library&#10;&#10;Description automatically generated">
            <a:extLst>
              <a:ext uri="{FF2B5EF4-FFF2-40B4-BE49-F238E27FC236}">
                <a16:creationId xmlns:a16="http://schemas.microsoft.com/office/drawing/2014/main" id="{50F714F5-E3D2-EBD3-CD8E-55DFACF31BF0}"/>
              </a:ext>
            </a:extLst>
          </p:cNvPr>
          <p:cNvPicPr>
            <a:picLocks noGrp="1" noChangeAspect="1"/>
          </p:cNvPicPr>
          <p:nvPr>
            <p:ph idx="1"/>
          </p:nvPr>
        </p:nvPicPr>
        <p:blipFill>
          <a:blip r:embed="rId3"/>
          <a:stretch>
            <a:fillRect/>
          </a:stretch>
        </p:blipFill>
        <p:spPr>
          <a:xfrm>
            <a:off x="5116286" y="1588424"/>
            <a:ext cx="6096000" cy="2938883"/>
          </a:xfrm>
        </p:spPr>
      </p:pic>
      <p:sp>
        <p:nvSpPr>
          <p:cNvPr id="5" name="TextBox 4">
            <a:extLst>
              <a:ext uri="{FF2B5EF4-FFF2-40B4-BE49-F238E27FC236}">
                <a16:creationId xmlns:a16="http://schemas.microsoft.com/office/drawing/2014/main" id="{7E8EFB51-7293-2F3B-6615-1BDE16C903D9}"/>
              </a:ext>
            </a:extLst>
          </p:cNvPr>
          <p:cNvSpPr txBox="1"/>
          <p:nvPr/>
        </p:nvSpPr>
        <p:spPr>
          <a:xfrm>
            <a:off x="1003904" y="2394857"/>
            <a:ext cx="308428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Browse and book group study rooms in the Bodleian Libraries.</a:t>
            </a:r>
          </a:p>
        </p:txBody>
      </p:sp>
    </p:spTree>
    <p:extLst>
      <p:ext uri="{BB962C8B-B14F-4D97-AF65-F5344CB8AC3E}">
        <p14:creationId xmlns:p14="http://schemas.microsoft.com/office/powerpoint/2010/main" val="4079478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D6B9C-3207-B064-DAD9-8A613F2CCB3A}"/>
              </a:ext>
            </a:extLst>
          </p:cNvPr>
          <p:cNvSpPr>
            <a:spLocks noGrp="1"/>
          </p:cNvSpPr>
          <p:nvPr>
            <p:ph type="title"/>
          </p:nvPr>
        </p:nvSpPr>
        <p:spPr/>
        <p:txBody>
          <a:bodyPr>
            <a:normAutofit/>
          </a:bodyPr>
          <a:lstStyle/>
          <a:p>
            <a:r>
              <a:rPr lang="en-US"/>
              <a:t>Accessible spaces</a:t>
            </a:r>
          </a:p>
        </p:txBody>
      </p:sp>
      <p:pic>
        <p:nvPicPr>
          <p:cNvPr id="4" name="Content Placeholder 3" descr="A screenshot of a library&#10;&#10;Description automatically generated">
            <a:extLst>
              <a:ext uri="{FF2B5EF4-FFF2-40B4-BE49-F238E27FC236}">
                <a16:creationId xmlns:a16="http://schemas.microsoft.com/office/drawing/2014/main" id="{79855195-CED9-BD57-8BA9-924C9C3B4E7C}"/>
              </a:ext>
            </a:extLst>
          </p:cNvPr>
          <p:cNvPicPr>
            <a:picLocks noGrp="1" noChangeAspect="1"/>
          </p:cNvPicPr>
          <p:nvPr>
            <p:ph idx="1"/>
          </p:nvPr>
        </p:nvPicPr>
        <p:blipFill>
          <a:blip r:embed="rId3"/>
          <a:stretch>
            <a:fillRect/>
          </a:stretch>
        </p:blipFill>
        <p:spPr>
          <a:xfrm>
            <a:off x="5221823" y="1952268"/>
            <a:ext cx="5767694" cy="4114800"/>
          </a:xfrm>
        </p:spPr>
      </p:pic>
      <p:sp>
        <p:nvSpPr>
          <p:cNvPr id="5" name="TextBox 4">
            <a:extLst>
              <a:ext uri="{FF2B5EF4-FFF2-40B4-BE49-F238E27FC236}">
                <a16:creationId xmlns:a16="http://schemas.microsoft.com/office/drawing/2014/main" id="{61478300-610E-7995-719B-217CB1D1C2E8}"/>
              </a:ext>
            </a:extLst>
          </p:cNvPr>
          <p:cNvSpPr txBox="1"/>
          <p:nvPr/>
        </p:nvSpPr>
        <p:spPr>
          <a:xfrm>
            <a:off x="1003904" y="2310190"/>
            <a:ext cx="365276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One of the friends in Amy's group needs a library with step-free access.</a:t>
            </a:r>
          </a:p>
          <a:p>
            <a:pPr marL="285750" indent="-285750">
              <a:buFont typeface="Arial"/>
              <a:buChar char="•"/>
            </a:pPr>
            <a:r>
              <a:rPr lang="en-US"/>
              <a:t>The Libraries page of the website offers filtering by the option 'Step-free access'.</a:t>
            </a:r>
          </a:p>
        </p:txBody>
      </p:sp>
    </p:spTree>
    <p:extLst>
      <p:ext uri="{BB962C8B-B14F-4D97-AF65-F5344CB8AC3E}">
        <p14:creationId xmlns:p14="http://schemas.microsoft.com/office/powerpoint/2010/main" val="3945796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11AB-994A-BD73-28AD-4FBB04052DBE}"/>
              </a:ext>
            </a:extLst>
          </p:cNvPr>
          <p:cNvSpPr>
            <a:spLocks noGrp="1"/>
          </p:cNvSpPr>
          <p:nvPr>
            <p:ph type="title"/>
          </p:nvPr>
        </p:nvSpPr>
        <p:spPr/>
        <p:txBody>
          <a:bodyPr/>
          <a:lstStyle/>
          <a:p>
            <a:r>
              <a:rPr lang="en-US"/>
              <a:t>Booking a study space</a:t>
            </a:r>
          </a:p>
        </p:txBody>
      </p:sp>
      <p:pic>
        <p:nvPicPr>
          <p:cNvPr id="4" name="Content Placeholder 3" descr="A screenshot of a computer&#10;&#10;Description automatically generated">
            <a:extLst>
              <a:ext uri="{FF2B5EF4-FFF2-40B4-BE49-F238E27FC236}">
                <a16:creationId xmlns:a16="http://schemas.microsoft.com/office/drawing/2014/main" id="{86879261-42F3-7011-ABCC-90F4072B3CE5}"/>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922762" y="2692358"/>
            <a:ext cx="6096000" cy="2835587"/>
          </a:xfrm>
        </p:spPr>
      </p:pic>
      <p:sp>
        <p:nvSpPr>
          <p:cNvPr id="3" name="TextBox 2">
            <a:extLst>
              <a:ext uri="{FF2B5EF4-FFF2-40B4-BE49-F238E27FC236}">
                <a16:creationId xmlns:a16="http://schemas.microsoft.com/office/drawing/2014/main" id="{12E7A7EF-B835-D171-2749-AF4562559CA7}"/>
              </a:ext>
            </a:extLst>
          </p:cNvPr>
          <p:cNvSpPr txBox="1"/>
          <p:nvPr/>
        </p:nvSpPr>
        <p:spPr>
          <a:xfrm>
            <a:off x="1322716" y="2904226"/>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View study room details and book a slot.</a:t>
            </a:r>
          </a:p>
        </p:txBody>
      </p:sp>
    </p:spTree>
    <p:extLst>
      <p:ext uri="{BB962C8B-B14F-4D97-AF65-F5344CB8AC3E}">
        <p14:creationId xmlns:p14="http://schemas.microsoft.com/office/powerpoint/2010/main" val="22548127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C61B9E2-948F-8264-22C2-8E1C53A15E06}"/>
              </a:ext>
            </a:extLst>
          </p:cNvPr>
          <p:cNvSpPr txBox="1">
            <a:spLocks/>
          </p:cNvSpPr>
          <p:nvPr/>
        </p:nvSpPr>
        <p:spPr>
          <a:xfrm>
            <a:off x="834731" y="1822156"/>
            <a:ext cx="6330648" cy="43634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Amy needs to make sure she remembers her University card to get into the building!</a:t>
            </a:r>
          </a:p>
          <a:p>
            <a:endParaRPr lang="en-US"/>
          </a:p>
        </p:txBody>
      </p:sp>
      <p:sp>
        <p:nvSpPr>
          <p:cNvPr id="2" name="Title 1">
            <a:extLst>
              <a:ext uri="{FF2B5EF4-FFF2-40B4-BE49-F238E27FC236}">
                <a16:creationId xmlns:a16="http://schemas.microsoft.com/office/drawing/2014/main" id="{F37991BF-79A1-6B60-E152-11DAF6BBE5C0}"/>
              </a:ext>
            </a:extLst>
          </p:cNvPr>
          <p:cNvSpPr>
            <a:spLocks noGrp="1"/>
          </p:cNvSpPr>
          <p:nvPr>
            <p:ph type="title"/>
          </p:nvPr>
        </p:nvSpPr>
        <p:spPr>
          <a:xfrm>
            <a:off x="838200" y="365125"/>
            <a:ext cx="6693505" cy="1349753"/>
          </a:xfrm>
        </p:spPr>
        <p:txBody>
          <a:bodyPr/>
          <a:lstStyle/>
          <a:p>
            <a:r>
              <a:rPr lang="en-GB"/>
              <a:t>Accessing the Bodleian Libraries</a:t>
            </a:r>
          </a:p>
        </p:txBody>
      </p:sp>
      <p:sp>
        <p:nvSpPr>
          <p:cNvPr id="3" name="Content Placeholder 2">
            <a:extLst>
              <a:ext uri="{FF2B5EF4-FFF2-40B4-BE49-F238E27FC236}">
                <a16:creationId xmlns:a16="http://schemas.microsoft.com/office/drawing/2014/main" id="{1577E352-98CF-9217-B924-AF1F18D9C592}"/>
              </a:ext>
            </a:extLst>
          </p:cNvPr>
          <p:cNvSpPr>
            <a:spLocks noGrp="1"/>
          </p:cNvSpPr>
          <p:nvPr>
            <p:ph idx="1"/>
          </p:nvPr>
        </p:nvSpPr>
        <p:spPr/>
        <p:txBody>
          <a:bodyPr vert="horz" lIns="91440" tIns="45720" rIns="91440" bIns="45720" rtlCol="0" anchor="t">
            <a:normAutofit/>
          </a:bodyPr>
          <a:lstStyle/>
          <a:p>
            <a:endParaRPr lang="en-GB"/>
          </a:p>
          <a:p>
            <a:endParaRPr lang="en-GB"/>
          </a:p>
        </p:txBody>
      </p:sp>
    </p:spTree>
    <p:extLst>
      <p:ext uri="{BB962C8B-B14F-4D97-AF65-F5344CB8AC3E}">
        <p14:creationId xmlns:p14="http://schemas.microsoft.com/office/powerpoint/2010/main" val="2581766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F7D5-F6D5-85C7-24D1-0608C182E96D}"/>
              </a:ext>
            </a:extLst>
          </p:cNvPr>
          <p:cNvSpPr>
            <a:spLocks noGrp="1"/>
          </p:cNvSpPr>
          <p:nvPr>
            <p:ph type="title"/>
          </p:nvPr>
        </p:nvSpPr>
        <p:spPr/>
        <p:txBody>
          <a:bodyPr/>
          <a:lstStyle/>
          <a:p>
            <a:r>
              <a:rPr lang="en-GB"/>
              <a:t>Print, copy, scan</a:t>
            </a:r>
          </a:p>
        </p:txBody>
      </p:sp>
      <p:pic>
        <p:nvPicPr>
          <p:cNvPr id="5" name="Content Placeholder 4" descr="A logo with blue and yellow squares&#10;&#10;Description automatically generated">
            <a:extLst>
              <a:ext uri="{FF2B5EF4-FFF2-40B4-BE49-F238E27FC236}">
                <a16:creationId xmlns:a16="http://schemas.microsoft.com/office/drawing/2014/main" id="{6629496F-0B29-3E2E-B01F-BC9A4A19068C}"/>
              </a:ext>
            </a:extLst>
          </p:cNvPr>
          <p:cNvPicPr>
            <a:picLocks noGrp="1" noChangeAspect="1"/>
          </p:cNvPicPr>
          <p:nvPr>
            <p:ph idx="1"/>
          </p:nvPr>
        </p:nvPicPr>
        <p:blipFill>
          <a:blip r:embed="rId3"/>
          <a:stretch>
            <a:fillRect/>
          </a:stretch>
        </p:blipFill>
        <p:spPr>
          <a:xfrm>
            <a:off x="8424772" y="1039108"/>
            <a:ext cx="2933700" cy="2905125"/>
          </a:xfrm>
        </p:spPr>
      </p:pic>
      <p:sp>
        <p:nvSpPr>
          <p:cNvPr id="6" name="TextBox 5">
            <a:extLst>
              <a:ext uri="{FF2B5EF4-FFF2-40B4-BE49-F238E27FC236}">
                <a16:creationId xmlns:a16="http://schemas.microsoft.com/office/drawing/2014/main" id="{5FF630F8-7324-BB54-2BA7-9A69FCB2F480}"/>
              </a:ext>
            </a:extLst>
          </p:cNvPr>
          <p:cNvSpPr txBox="1"/>
          <p:nvPr/>
        </p:nvSpPr>
        <p:spPr>
          <a:xfrm>
            <a:off x="834571" y="1690709"/>
            <a:ext cx="6943921"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t>Amy wants to scan a chapter of a book and add some credit so that she can print her essay later in the week.</a:t>
            </a:r>
          </a:p>
          <a:p>
            <a:endParaRPr lang="en-US" sz="2400"/>
          </a:p>
          <a:p>
            <a:r>
              <a:rPr lang="en-US" sz="2400"/>
              <a:t>She visits </a:t>
            </a:r>
            <a:r>
              <a:rPr lang="en-US" sz="2400" b="1" u="sng">
                <a:latin typeface="Aptos"/>
                <a:ea typeface="Calibri"/>
                <a:cs typeface="Calibri"/>
                <a:hlinkClick r:id="rId4"/>
              </a:rPr>
              <a:t>register.bodleian.ox.ac.uk</a:t>
            </a:r>
            <a:r>
              <a:rPr lang="en-US" sz="2400">
                <a:latin typeface="Aptos"/>
                <a:ea typeface="Calibri"/>
                <a:cs typeface="Calibri"/>
              </a:rPr>
              <a:t> and enters her University Card barcode number to create a password for accessing the PCAS service.</a:t>
            </a:r>
          </a:p>
          <a:p>
            <a:endParaRPr lang="en-US" sz="2400">
              <a:latin typeface="Aptos"/>
              <a:ea typeface="Calibri"/>
              <a:cs typeface="Calibri"/>
            </a:endParaRPr>
          </a:p>
          <a:p>
            <a:pPr marL="342900" indent="-342900">
              <a:buFont typeface="Arial"/>
              <a:buChar char="•"/>
            </a:pPr>
            <a:r>
              <a:rPr lang="en-US" sz="2400">
                <a:latin typeface="Aptos"/>
                <a:ea typeface="Calibri"/>
                <a:cs typeface="Calibri"/>
              </a:rPr>
              <a:t>Scanning is </a:t>
            </a:r>
            <a:r>
              <a:rPr lang="en-US" sz="2400" b="1">
                <a:latin typeface="Aptos"/>
                <a:ea typeface="Calibri"/>
                <a:cs typeface="Calibri"/>
              </a:rPr>
              <a:t>free of charge</a:t>
            </a:r>
          </a:p>
          <a:p>
            <a:pPr marL="342900" indent="-342900">
              <a:buFont typeface="Arial"/>
              <a:buChar char="•"/>
            </a:pPr>
            <a:r>
              <a:rPr lang="en-US" sz="2400">
                <a:latin typeface="Aptos"/>
                <a:ea typeface="Calibri"/>
                <a:cs typeface="Calibri"/>
              </a:rPr>
              <a:t>Add credit for copying and scanning at </a:t>
            </a:r>
            <a:br>
              <a:rPr lang="en-US" sz="2400">
                <a:ea typeface="Calibri"/>
                <a:cs typeface="Calibri"/>
              </a:rPr>
            </a:br>
            <a:r>
              <a:rPr lang="en-US" sz="2400" u="sng">
                <a:ea typeface="+mn-lt"/>
                <a:cs typeface="+mn-lt"/>
                <a:hlinkClick r:id="rId5"/>
              </a:rPr>
              <a:t>https://pcas.bodleian.ox.ac.uk</a:t>
            </a:r>
            <a:r>
              <a:rPr lang="en-US" sz="2400" u="sng">
                <a:ea typeface="+mn-lt"/>
                <a:cs typeface="+mn-lt"/>
              </a:rPr>
              <a:t> </a:t>
            </a:r>
            <a:endParaRPr lang="en-US" sz="2400">
              <a:latin typeface="Aptos"/>
              <a:ea typeface="Calibri"/>
              <a:cs typeface="Calibri"/>
            </a:endParaRPr>
          </a:p>
        </p:txBody>
      </p:sp>
    </p:spTree>
    <p:extLst>
      <p:ext uri="{BB962C8B-B14F-4D97-AF65-F5344CB8AC3E}">
        <p14:creationId xmlns:p14="http://schemas.microsoft.com/office/powerpoint/2010/main" val="4195498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9482-3D32-7A3D-132A-96A9F6ED7C9D}"/>
              </a:ext>
            </a:extLst>
          </p:cNvPr>
          <p:cNvSpPr>
            <a:spLocks noGrp="1"/>
          </p:cNvSpPr>
          <p:nvPr>
            <p:ph type="title"/>
          </p:nvPr>
        </p:nvSpPr>
        <p:spPr>
          <a:xfrm>
            <a:off x="838200" y="365125"/>
            <a:ext cx="5698211" cy="1338478"/>
          </a:xfrm>
        </p:spPr>
        <p:txBody>
          <a:bodyPr/>
          <a:lstStyle/>
          <a:p>
            <a:r>
              <a:rPr lang="en-US">
                <a:solidFill>
                  <a:schemeClr val="bg1"/>
                </a:solidFill>
                <a:ea typeface="+mj-lt"/>
                <a:cs typeface="+mj-lt"/>
              </a:rPr>
              <a:t>Your online reading list</a:t>
            </a:r>
          </a:p>
        </p:txBody>
      </p:sp>
      <p:sp>
        <p:nvSpPr>
          <p:cNvPr id="4" name="Text Placeholder 3">
            <a:extLst>
              <a:ext uri="{FF2B5EF4-FFF2-40B4-BE49-F238E27FC236}">
                <a16:creationId xmlns:a16="http://schemas.microsoft.com/office/drawing/2014/main" id="{7B1779D7-14E5-DD08-6226-2EBEC530ED02}"/>
              </a:ext>
            </a:extLst>
          </p:cNvPr>
          <p:cNvSpPr>
            <a:spLocks noGrp="1"/>
          </p:cNvSpPr>
          <p:nvPr>
            <p:ph idx="1"/>
          </p:nvPr>
        </p:nvSpPr>
        <p:spPr>
          <a:xfrm>
            <a:off x="838200" y="2277659"/>
            <a:ext cx="6731431" cy="4402999"/>
          </a:xfrm>
        </p:spPr>
        <p:txBody>
          <a:bodyPr vert="horz" lIns="91440" tIns="45720" rIns="91440" bIns="45720" rtlCol="0" anchor="t">
            <a:normAutofit/>
          </a:bodyPr>
          <a:lstStyle/>
          <a:p>
            <a:pPr marL="0" indent="0">
              <a:buNone/>
            </a:pPr>
            <a:r>
              <a:rPr lang="en-US" sz="3000" dirty="0">
                <a:solidFill>
                  <a:schemeClr val="bg1"/>
                </a:solidFill>
                <a:ea typeface="+mn-lt"/>
                <a:cs typeface="+mn-lt"/>
              </a:rPr>
              <a:t>The Faculty of Philosophy has published an online reading list and Amy needs to read a chapter in an </a:t>
            </a:r>
            <a:r>
              <a:rPr lang="en-US" sz="3000" dirty="0" err="1">
                <a:solidFill>
                  <a:schemeClr val="bg1"/>
                </a:solidFill>
                <a:ea typeface="+mn-lt"/>
                <a:cs typeface="+mn-lt"/>
              </a:rPr>
              <a:t>ebook</a:t>
            </a:r>
            <a:r>
              <a:rPr lang="en-US" sz="3000" dirty="0">
                <a:solidFill>
                  <a:schemeClr val="bg1"/>
                </a:solidFill>
                <a:ea typeface="+mn-lt"/>
                <a:cs typeface="+mn-lt"/>
              </a:rPr>
              <a:t>. </a:t>
            </a:r>
            <a:endParaRPr lang="en-US" sz="3000" dirty="0">
              <a:solidFill>
                <a:schemeClr val="bg1"/>
              </a:solidFill>
            </a:endParaRPr>
          </a:p>
        </p:txBody>
      </p:sp>
    </p:spTree>
    <p:extLst>
      <p:ext uri="{BB962C8B-B14F-4D97-AF65-F5344CB8AC3E}">
        <p14:creationId xmlns:p14="http://schemas.microsoft.com/office/powerpoint/2010/main" val="97841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CF7D5-F6D5-85C7-24D1-0608C182E96D}"/>
              </a:ext>
            </a:extLst>
          </p:cNvPr>
          <p:cNvSpPr>
            <a:spLocks noGrp="1"/>
          </p:cNvSpPr>
          <p:nvPr>
            <p:ph type="title"/>
          </p:nvPr>
        </p:nvSpPr>
        <p:spPr>
          <a:xfrm>
            <a:off x="696673" y="489189"/>
            <a:ext cx="6942736" cy="1230612"/>
          </a:xfrm>
        </p:spPr>
        <p:txBody>
          <a:bodyPr vert="horz" lIns="91440" tIns="45720" rIns="91440" bIns="45720" rtlCol="0" anchor="ctr">
            <a:normAutofit/>
          </a:bodyPr>
          <a:lstStyle/>
          <a:p>
            <a:r>
              <a:rPr lang="en-US"/>
              <a:t>Print, copy, scan</a:t>
            </a:r>
          </a:p>
        </p:txBody>
      </p:sp>
      <p:sp>
        <p:nvSpPr>
          <p:cNvPr id="6" name="TextBox 5">
            <a:extLst>
              <a:ext uri="{FF2B5EF4-FFF2-40B4-BE49-F238E27FC236}">
                <a16:creationId xmlns:a16="http://schemas.microsoft.com/office/drawing/2014/main" id="{5FF630F8-7324-BB54-2BA7-9A69FCB2F480}"/>
              </a:ext>
            </a:extLst>
          </p:cNvPr>
          <p:cNvSpPr txBox="1"/>
          <p:nvPr/>
        </p:nvSpPr>
        <p:spPr>
          <a:xfrm>
            <a:off x="702146" y="2178735"/>
            <a:ext cx="11482318" cy="393355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Aft>
                <a:spcPts val="600"/>
              </a:spcAft>
            </a:pPr>
            <a:r>
              <a:rPr lang="en-US" sz="2800"/>
              <a:t>Amy taps her card on the card reader and enters her username and password; her card is now linked to her account.</a:t>
            </a:r>
            <a:endParaRPr lang="en-US"/>
          </a:p>
          <a:p>
            <a:pPr>
              <a:lnSpc>
                <a:spcPct val="90000"/>
              </a:lnSpc>
              <a:spcAft>
                <a:spcPts val="600"/>
              </a:spcAft>
            </a:pPr>
            <a:endParaRPr lang="en-US" sz="2800"/>
          </a:p>
          <a:p>
            <a:pPr>
              <a:lnSpc>
                <a:spcPct val="90000"/>
              </a:lnSpc>
              <a:spcAft>
                <a:spcPts val="600"/>
              </a:spcAft>
            </a:pPr>
            <a:r>
              <a:rPr lang="en-US" sz="2800"/>
              <a:t>She scans the pages she needs and receives the PDF by email.</a:t>
            </a:r>
            <a:endParaRPr lang="en-US"/>
          </a:p>
          <a:p>
            <a:pPr>
              <a:lnSpc>
                <a:spcPct val="90000"/>
              </a:lnSpc>
              <a:spcAft>
                <a:spcPts val="600"/>
              </a:spcAft>
            </a:pPr>
            <a:endParaRPr lang="en-US" sz="2800"/>
          </a:p>
          <a:p>
            <a:pPr>
              <a:lnSpc>
                <a:spcPct val="90000"/>
              </a:lnSpc>
              <a:spcAft>
                <a:spcPts val="600"/>
              </a:spcAft>
            </a:pPr>
            <a:r>
              <a:rPr lang="en-US" sz="2800"/>
              <a:t>She notices that she is allowed to scan one chapter per book.</a:t>
            </a:r>
          </a:p>
          <a:p>
            <a:pPr>
              <a:lnSpc>
                <a:spcPct val="90000"/>
              </a:lnSpc>
              <a:spcAft>
                <a:spcPts val="600"/>
              </a:spcAft>
            </a:pPr>
            <a:endParaRPr lang="en-US" sz="2800"/>
          </a:p>
          <a:p>
            <a:pPr>
              <a:lnSpc>
                <a:spcPct val="90000"/>
              </a:lnSpc>
              <a:spcAft>
                <a:spcPts val="600"/>
              </a:spcAft>
            </a:pPr>
            <a:r>
              <a:rPr lang="en-US" sz="2800"/>
              <a:t>She adds credit for printing at </a:t>
            </a:r>
            <a:r>
              <a:rPr lang="en-US" sz="2800" b="1" u="sng">
                <a:latin typeface="Aptos"/>
                <a:ea typeface="Calibri"/>
                <a:cs typeface="Calibri"/>
                <a:hlinkClick r:id="rId3"/>
              </a:rPr>
              <a:t>pcas.bodleian.ox.ac.uk</a:t>
            </a:r>
            <a:r>
              <a:rPr lang="en-US" sz="2800">
                <a:latin typeface="Aptos"/>
                <a:ea typeface="Calibri"/>
                <a:cs typeface="Calibri"/>
              </a:rPr>
              <a:t> </a:t>
            </a:r>
          </a:p>
        </p:txBody>
      </p:sp>
      <p:pic>
        <p:nvPicPr>
          <p:cNvPr id="4" name="Content Placeholder 4" descr="A logo with blue and yellow squares&#10;&#10;Description automatically generated">
            <a:extLst>
              <a:ext uri="{FF2B5EF4-FFF2-40B4-BE49-F238E27FC236}">
                <a16:creationId xmlns:a16="http://schemas.microsoft.com/office/drawing/2014/main" id="{5342DD49-2682-FC92-C4B6-BA61152B36B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0150055" y="492768"/>
            <a:ext cx="1754757" cy="1697427"/>
          </a:xfrm>
        </p:spPr>
      </p:pic>
    </p:spTree>
    <p:extLst>
      <p:ext uri="{BB962C8B-B14F-4D97-AF65-F5344CB8AC3E}">
        <p14:creationId xmlns:p14="http://schemas.microsoft.com/office/powerpoint/2010/main" val="1550600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EA9BD0-67CB-BEBE-4A4C-942035F6CDFC}"/>
              </a:ext>
            </a:extLst>
          </p:cNvPr>
          <p:cNvSpPr>
            <a:spLocks noGrp="1"/>
          </p:cNvSpPr>
          <p:nvPr>
            <p:ph type="title"/>
          </p:nvPr>
        </p:nvSpPr>
        <p:spPr>
          <a:xfrm>
            <a:off x="-914" y="3804617"/>
            <a:ext cx="3130160" cy="2398713"/>
          </a:xfrm>
        </p:spPr>
        <p:txBody>
          <a:bodyPr>
            <a:normAutofit/>
          </a:bodyPr>
          <a:lstStyle/>
          <a:p>
            <a:pPr algn="ctr"/>
            <a:r>
              <a:rPr lang="en-GB" sz="4000"/>
              <a:t>Wi-Fi</a:t>
            </a:r>
          </a:p>
        </p:txBody>
      </p:sp>
      <p:pic>
        <p:nvPicPr>
          <p:cNvPr id="4" name="Content Placeholder 3" descr="A long wooden desk across a room with bookshelves on either side">
            <a:extLst>
              <a:ext uri="{FF2B5EF4-FFF2-40B4-BE49-F238E27FC236}">
                <a16:creationId xmlns:a16="http://schemas.microsoft.com/office/drawing/2014/main" id="{099CAA03-EA4E-9D9A-D1DB-F684C738F4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10"/>
            <a:ext cx="12191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17" name="Content Placeholder 7">
            <a:extLst>
              <a:ext uri="{FF2B5EF4-FFF2-40B4-BE49-F238E27FC236}">
                <a16:creationId xmlns:a16="http://schemas.microsoft.com/office/drawing/2014/main" id="{D6F7E1A3-AAFA-C28A-0137-BCFDD8D2611B}"/>
              </a:ext>
            </a:extLst>
          </p:cNvPr>
          <p:cNvSpPr>
            <a:spLocks noGrp="1"/>
          </p:cNvSpPr>
          <p:nvPr>
            <p:ph idx="1"/>
          </p:nvPr>
        </p:nvSpPr>
        <p:spPr>
          <a:xfrm>
            <a:off x="3364304" y="3430805"/>
            <a:ext cx="8823382" cy="3160713"/>
          </a:xfrm>
        </p:spPr>
        <p:txBody>
          <a:bodyPr anchor="ctr">
            <a:normAutofit/>
          </a:bodyPr>
          <a:lstStyle/>
          <a:p>
            <a:pPr marL="0" indent="0">
              <a:buNone/>
            </a:pPr>
            <a:r>
              <a:rPr lang="en-US" sz="2400"/>
              <a:t>Amy has brought her laptop to the library and wants to work on her essay and download some online articles.</a:t>
            </a:r>
          </a:p>
          <a:p>
            <a:pPr marL="0" indent="0">
              <a:buNone/>
            </a:pPr>
            <a:endParaRPr lang="en-US" sz="2400"/>
          </a:p>
          <a:p>
            <a:pPr marL="0" indent="0">
              <a:buNone/>
            </a:pPr>
            <a:r>
              <a:rPr lang="en-US" sz="2400"/>
              <a:t>She connects to the network using </a:t>
            </a:r>
            <a:r>
              <a:rPr lang="en-US" sz="2400" b="1" err="1"/>
              <a:t>Eduroam</a:t>
            </a:r>
            <a:r>
              <a:rPr lang="en-US" sz="2400"/>
              <a:t>.</a:t>
            </a:r>
          </a:p>
          <a:p>
            <a:pPr marL="0" indent="0">
              <a:buNone/>
            </a:pPr>
            <a:endParaRPr lang="en-US" sz="2400"/>
          </a:p>
          <a:p>
            <a:pPr marL="0" indent="0">
              <a:buNone/>
            </a:pPr>
            <a:r>
              <a:rPr lang="en-US" sz="2400"/>
              <a:t>Her laptop unfortunately runs out of battery, and she has forgotten her charger, so she uses a library PC to finish the essay.</a:t>
            </a:r>
          </a:p>
        </p:txBody>
      </p:sp>
    </p:spTree>
    <p:extLst>
      <p:ext uri="{BB962C8B-B14F-4D97-AF65-F5344CB8AC3E}">
        <p14:creationId xmlns:p14="http://schemas.microsoft.com/office/powerpoint/2010/main" val="1585591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4B910-1CD3-BF44-BEF6-D7E886ECBBA7}"/>
              </a:ext>
            </a:extLst>
          </p:cNvPr>
          <p:cNvSpPr>
            <a:spLocks noGrp="1"/>
          </p:cNvSpPr>
          <p:nvPr>
            <p:ph type="title"/>
          </p:nvPr>
        </p:nvSpPr>
        <p:spPr>
          <a:xfrm>
            <a:off x="838200" y="365125"/>
            <a:ext cx="10515600" cy="1325563"/>
          </a:xfrm>
        </p:spPr>
        <p:txBody>
          <a:bodyPr>
            <a:normAutofit/>
          </a:bodyPr>
          <a:lstStyle/>
          <a:p>
            <a:r>
              <a:rPr lang="en-US" sz="4600"/>
              <a:t>Wi-Fi, PCs, Printing and Passwords</a:t>
            </a:r>
          </a:p>
        </p:txBody>
      </p:sp>
      <p:sp>
        <p:nvSpPr>
          <p:cNvPr id="3" name="Content Placeholder 2">
            <a:extLst>
              <a:ext uri="{FF2B5EF4-FFF2-40B4-BE49-F238E27FC236}">
                <a16:creationId xmlns:a16="http://schemas.microsoft.com/office/drawing/2014/main" id="{476BB159-CDB2-7141-8BF5-B9678956C34B}"/>
              </a:ext>
            </a:extLst>
          </p:cNvPr>
          <p:cNvSpPr>
            <a:spLocks noGrp="1"/>
          </p:cNvSpPr>
          <p:nvPr>
            <p:ph idx="1"/>
          </p:nvPr>
        </p:nvSpPr>
        <p:spPr>
          <a:xfrm>
            <a:off x="838200" y="2438400"/>
            <a:ext cx="10515600" cy="3738562"/>
          </a:xfrm>
        </p:spPr>
        <p:txBody>
          <a:bodyPr vert="horz" lIns="91440" tIns="45720" rIns="91440" bIns="45720" rtlCol="0" anchor="t">
            <a:normAutofit/>
          </a:bodyPr>
          <a:lstStyle/>
          <a:p>
            <a:r>
              <a:rPr lang="en-US"/>
              <a:t>Use your </a:t>
            </a:r>
            <a:r>
              <a:rPr lang="en-US" b="1"/>
              <a:t>Bodleian Libraries username and password</a:t>
            </a:r>
            <a:r>
              <a:rPr lang="en-US"/>
              <a:t> to access:</a:t>
            </a:r>
          </a:p>
          <a:p>
            <a:pPr lvl="1"/>
            <a:r>
              <a:rPr lang="en-US"/>
              <a:t>Bodleian Libraries Wi-Fi</a:t>
            </a:r>
            <a:endParaRPr lang="en-US">
              <a:cs typeface="Calibri"/>
            </a:endParaRPr>
          </a:p>
          <a:p>
            <a:pPr lvl="1"/>
            <a:r>
              <a:rPr lang="en-US"/>
              <a:t>Library PCs</a:t>
            </a:r>
            <a:endParaRPr lang="en-US">
              <a:cs typeface="Calibri"/>
            </a:endParaRPr>
          </a:p>
          <a:p>
            <a:pPr lvl="1"/>
            <a:r>
              <a:rPr lang="en-US"/>
              <a:t>Print, Copy and Scan (PCAS)</a:t>
            </a:r>
            <a:endParaRPr lang="en-US">
              <a:cs typeface="Calibri"/>
            </a:endParaRPr>
          </a:p>
          <a:p>
            <a:r>
              <a:rPr lang="en-US"/>
              <a:t>Set password </a:t>
            </a:r>
            <a:r>
              <a:rPr lang="en-US">
                <a:hlinkClick r:id="rId3"/>
              </a:rPr>
              <a:t>www.bodleian.ox.ac.uk/services/library-account</a:t>
            </a:r>
          </a:p>
          <a:p>
            <a:r>
              <a:rPr lang="en-US"/>
              <a:t>It is different to the Oxford Single Sign On (abcd1234)</a:t>
            </a:r>
            <a:endParaRPr lang="en-US">
              <a:cs typeface="Calibri"/>
            </a:endParaRPr>
          </a:p>
        </p:txBody>
      </p:sp>
      <p:sp>
        <p:nvSpPr>
          <p:cNvPr id="4" name="Slide Number Placeholder 3">
            <a:extLst>
              <a:ext uri="{FF2B5EF4-FFF2-40B4-BE49-F238E27FC236}">
                <a16:creationId xmlns:a16="http://schemas.microsoft.com/office/drawing/2014/main" id="{29ADA7B1-0764-AA44-8856-86F9141AC3A0}"/>
              </a:ext>
            </a:extLst>
          </p:cNvPr>
          <p:cNvSpPr>
            <a:spLocks noGrp="1"/>
          </p:cNvSpPr>
          <p:nvPr>
            <p:ph type="sldNum" sz="quarter" idx="12"/>
          </p:nvPr>
        </p:nvSpPr>
        <p:spPr/>
        <p:txBody>
          <a:bodyPr/>
          <a:lstStyle/>
          <a:p>
            <a:fld id="{DCFEA9EF-E723-4846-99E5-3D67113C4F4A}" type="slidenum">
              <a:rPr lang="en-US" smtClean="0"/>
              <a:t>42</a:t>
            </a:fld>
            <a:endParaRPr lang="en-US"/>
          </a:p>
        </p:txBody>
      </p:sp>
    </p:spTree>
    <p:extLst>
      <p:ext uri="{BB962C8B-B14F-4D97-AF65-F5344CB8AC3E}">
        <p14:creationId xmlns:p14="http://schemas.microsoft.com/office/powerpoint/2010/main" val="3001462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CB86-BF6A-5743-F5B8-CF4027C5C931}"/>
              </a:ext>
            </a:extLst>
          </p:cNvPr>
          <p:cNvSpPr>
            <a:spLocks noGrp="1"/>
          </p:cNvSpPr>
          <p:nvPr>
            <p:ph type="title"/>
          </p:nvPr>
        </p:nvSpPr>
        <p:spPr/>
        <p:txBody>
          <a:bodyPr/>
          <a:lstStyle/>
          <a:p>
            <a:r>
              <a:rPr lang="en-GB"/>
              <a:t>Disability</a:t>
            </a:r>
          </a:p>
        </p:txBody>
      </p:sp>
      <p:sp>
        <p:nvSpPr>
          <p:cNvPr id="3" name="Content Placeholder 2">
            <a:extLst>
              <a:ext uri="{FF2B5EF4-FFF2-40B4-BE49-F238E27FC236}">
                <a16:creationId xmlns:a16="http://schemas.microsoft.com/office/drawing/2014/main" id="{08B4C068-B21A-4D0C-5212-D82ABA9CF56A}"/>
              </a:ext>
            </a:extLst>
          </p:cNvPr>
          <p:cNvSpPr>
            <a:spLocks noGrp="1"/>
          </p:cNvSpPr>
          <p:nvPr>
            <p:ph idx="1"/>
          </p:nvPr>
        </p:nvSpPr>
        <p:spPr/>
        <p:txBody>
          <a:bodyPr vert="horz" lIns="91440" tIns="45720" rIns="91440" bIns="45720" rtlCol="0" anchor="t">
            <a:normAutofit/>
          </a:bodyPr>
          <a:lstStyle/>
          <a:p>
            <a:r>
              <a:rPr lang="en-GB"/>
              <a:t>Amy has dyslexia and is worried she won't be able to read her books by their due date.</a:t>
            </a:r>
          </a:p>
          <a:p>
            <a:r>
              <a:rPr lang="en-GB"/>
              <a:t>She mentions this to a member of staff at the Philosophy and Theology Faculties Library and explains she is also very tired with fatigue from long covid.</a:t>
            </a:r>
          </a:p>
        </p:txBody>
      </p:sp>
    </p:spTree>
    <p:extLst>
      <p:ext uri="{BB962C8B-B14F-4D97-AF65-F5344CB8AC3E}">
        <p14:creationId xmlns:p14="http://schemas.microsoft.com/office/powerpoint/2010/main" val="2813022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2D8D0443-E68F-F971-C25C-2B2D0A634902}"/>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798371D-7B77-862E-BAE9-2444C60AD76D}"/>
              </a:ext>
            </a:extLst>
          </p:cNvPr>
          <p:cNvSpPr>
            <a:spLocks noGrp="1"/>
          </p:cNvSpPr>
          <p:nvPr>
            <p:ph type="title"/>
          </p:nvPr>
        </p:nvSpPr>
        <p:spPr/>
        <p:txBody>
          <a:bodyPr/>
          <a:lstStyle/>
          <a:p>
            <a:r>
              <a:rPr lang="en-US"/>
              <a:t>Disability support</a:t>
            </a:r>
          </a:p>
        </p:txBody>
      </p:sp>
    </p:spTree>
    <p:extLst>
      <p:ext uri="{BB962C8B-B14F-4D97-AF65-F5344CB8AC3E}">
        <p14:creationId xmlns:p14="http://schemas.microsoft.com/office/powerpoint/2010/main" val="42088445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BA36D3-BF74-7334-0B7B-282A51D92101}"/>
              </a:ext>
            </a:extLst>
          </p:cNvPr>
          <p:cNvSpPr>
            <a:spLocks noGrp="1"/>
          </p:cNvSpPr>
          <p:nvPr>
            <p:ph type="title"/>
          </p:nvPr>
        </p:nvSpPr>
        <p:spPr>
          <a:xfrm>
            <a:off x="1371599" y="294538"/>
            <a:ext cx="9895951" cy="1033669"/>
          </a:xfrm>
        </p:spPr>
        <p:txBody>
          <a:bodyPr>
            <a:normAutofit/>
          </a:bodyPr>
          <a:lstStyle/>
          <a:p>
            <a:r>
              <a:rPr lang="en-US" sz="3400">
                <a:solidFill>
                  <a:srgbClr val="FFFFFF"/>
                </a:solidFill>
              </a:rPr>
              <a:t>Support available when referred from the Disability Advisory Service</a:t>
            </a:r>
          </a:p>
        </p:txBody>
      </p:sp>
      <p:sp>
        <p:nvSpPr>
          <p:cNvPr id="3" name="Content Placeholder 2">
            <a:extLst>
              <a:ext uri="{FF2B5EF4-FFF2-40B4-BE49-F238E27FC236}">
                <a16:creationId xmlns:a16="http://schemas.microsoft.com/office/drawing/2014/main" id="{C155852F-CE52-71AB-4FF6-F7ADC9F30843}"/>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en-US" sz="2000">
                <a:ea typeface="+mn-lt"/>
                <a:cs typeface="+mn-lt"/>
              </a:rPr>
              <a:t>Disability Advisory Service </a:t>
            </a:r>
            <a:r>
              <a:rPr lang="en-US" sz="2000">
                <a:ea typeface="+mn-lt"/>
                <a:cs typeface="+mn-lt"/>
                <a:hlinkClick r:id="rId3"/>
              </a:rPr>
              <a:t>ox.ac.uk/students/welfare/disability</a:t>
            </a:r>
            <a:endParaRPr lang="en-US" sz="2000">
              <a:ea typeface="+mn-lt"/>
              <a:cs typeface="+mn-lt"/>
            </a:endParaRPr>
          </a:p>
          <a:p>
            <a:r>
              <a:rPr lang="en-US" sz="2000">
                <a:ea typeface="+mn-lt"/>
                <a:cs typeface="+mn-lt"/>
              </a:rPr>
              <a:t>Extended loan allowance</a:t>
            </a:r>
            <a:endParaRPr lang="en-US" sz="2000"/>
          </a:p>
          <a:p>
            <a:r>
              <a:rPr lang="en-US" sz="2000">
                <a:latin typeface="Aptos"/>
                <a:ea typeface="Calibri"/>
                <a:cs typeface="Calibri"/>
              </a:rPr>
              <a:t>Increased loan limit</a:t>
            </a:r>
            <a:endParaRPr lang="en-US" sz="2000">
              <a:ea typeface="Calibri"/>
              <a:cs typeface="Calibri"/>
            </a:endParaRPr>
          </a:p>
          <a:p>
            <a:r>
              <a:rPr lang="en-US" sz="2000">
                <a:ea typeface="+mn-lt"/>
                <a:cs typeface="+mn-lt"/>
              </a:rPr>
              <a:t>Proxy borrowers</a:t>
            </a:r>
          </a:p>
          <a:p>
            <a:r>
              <a:rPr lang="en-US" sz="2000">
                <a:latin typeface="Aptos"/>
                <a:ea typeface="Calibri"/>
                <a:cs typeface="Calibri"/>
              </a:rPr>
              <a:t>RNIB Bookshare membership</a:t>
            </a:r>
            <a:endParaRPr lang="en-US" sz="2000"/>
          </a:p>
          <a:p>
            <a:r>
              <a:rPr lang="en-US" sz="2000">
                <a:latin typeface="Aptos"/>
                <a:ea typeface="Calibri"/>
                <a:cs typeface="Calibri"/>
              </a:rPr>
              <a:t>ARACU support</a:t>
            </a:r>
            <a:endParaRPr lang="en-US" sz="2000"/>
          </a:p>
          <a:p>
            <a:endParaRPr lang="en-US" sz="2000"/>
          </a:p>
        </p:txBody>
      </p:sp>
    </p:spTree>
    <p:extLst>
      <p:ext uri="{BB962C8B-B14F-4D97-AF65-F5344CB8AC3E}">
        <p14:creationId xmlns:p14="http://schemas.microsoft.com/office/powerpoint/2010/main" val="3803605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23C00-626A-7F75-FFA4-8D69102194D7}"/>
              </a:ext>
            </a:extLst>
          </p:cNvPr>
          <p:cNvSpPr>
            <a:spLocks noGrp="1"/>
          </p:cNvSpPr>
          <p:nvPr>
            <p:ph type="title"/>
          </p:nvPr>
        </p:nvSpPr>
        <p:spPr>
          <a:xfrm>
            <a:off x="841248" y="256032"/>
            <a:ext cx="10506456" cy="1014984"/>
          </a:xfrm>
        </p:spPr>
        <p:txBody>
          <a:bodyPr anchor="b">
            <a:normAutofit/>
          </a:bodyPr>
          <a:lstStyle/>
          <a:p>
            <a:r>
              <a:rPr lang="en-GB"/>
              <a:t>Support with finding material</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40E6ABA9-A6A3-19B7-0530-B8691D4F71BB}"/>
              </a:ext>
            </a:extLst>
          </p:cNvPr>
          <p:cNvGraphicFramePr>
            <a:graphicFrameLocks noGrp="1"/>
          </p:cNvGraphicFramePr>
          <p:nvPr>
            <p:ph idx="1"/>
            <p:extLst>
              <p:ext uri="{D42A27DB-BD31-4B8C-83A1-F6EECF244321}">
                <p14:modId xmlns:p14="http://schemas.microsoft.com/office/powerpoint/2010/main" val="383105129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78121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9002C-E721-BFC5-FEFD-EB90B0AE388F}"/>
              </a:ext>
            </a:extLst>
          </p:cNvPr>
          <p:cNvSpPr>
            <a:spLocks noGrp="1"/>
          </p:cNvSpPr>
          <p:nvPr>
            <p:ph type="title"/>
          </p:nvPr>
        </p:nvSpPr>
        <p:spPr>
          <a:xfrm>
            <a:off x="1043631" y="809898"/>
            <a:ext cx="9942716" cy="1554480"/>
          </a:xfrm>
        </p:spPr>
        <p:txBody>
          <a:bodyPr anchor="ctr">
            <a:normAutofit/>
          </a:bodyPr>
          <a:lstStyle/>
          <a:p>
            <a:r>
              <a:rPr lang="en-US" sz="4800"/>
              <a:t>Further help</a:t>
            </a:r>
          </a:p>
        </p:txBody>
      </p:sp>
      <p:sp>
        <p:nvSpPr>
          <p:cNvPr id="3" name="Content Placeholder 2">
            <a:extLst>
              <a:ext uri="{FF2B5EF4-FFF2-40B4-BE49-F238E27FC236}">
                <a16:creationId xmlns:a16="http://schemas.microsoft.com/office/drawing/2014/main" id="{AFB31E50-B9A5-C3B0-8D20-79A77D23E86A}"/>
              </a:ext>
            </a:extLst>
          </p:cNvPr>
          <p:cNvSpPr>
            <a:spLocks noGrp="1"/>
          </p:cNvSpPr>
          <p:nvPr>
            <p:ph idx="1"/>
          </p:nvPr>
        </p:nvSpPr>
        <p:spPr>
          <a:xfrm>
            <a:off x="1045028" y="3017522"/>
            <a:ext cx="9941319" cy="3124658"/>
          </a:xfrm>
        </p:spPr>
        <p:txBody>
          <a:bodyPr vert="horz" lIns="91440" tIns="45720" rIns="91440" bIns="45720" rtlCol="0" anchor="ctr">
            <a:normAutofit/>
          </a:bodyPr>
          <a:lstStyle/>
          <a:p>
            <a:r>
              <a:rPr lang="en-US" sz="2400"/>
              <a:t>Ask library staff in-person</a:t>
            </a:r>
          </a:p>
          <a:p>
            <a:r>
              <a:rPr lang="en-US" sz="2400"/>
              <a:t>Live Chat</a:t>
            </a:r>
          </a:p>
          <a:p>
            <a:r>
              <a:rPr lang="en-US" sz="2400"/>
              <a:t>Email the subject library</a:t>
            </a:r>
          </a:p>
          <a:p>
            <a:r>
              <a:rPr lang="en-US" sz="2400"/>
              <a:t>Email your subject librarian</a:t>
            </a:r>
          </a:p>
          <a:p>
            <a:r>
              <a:rPr lang="en-US" sz="2400"/>
              <a:t>Email </a:t>
            </a:r>
            <a:r>
              <a:rPr lang="en-US" sz="2400">
                <a:hlinkClick r:id="rId3"/>
              </a:rPr>
              <a:t>reader.services@bodleian.ox.ac.uk</a:t>
            </a:r>
            <a:endParaRPr lang="en-US" sz="240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693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8419A-E35F-4971-3642-80D01A7FC91A}"/>
              </a:ext>
            </a:extLst>
          </p:cNvPr>
          <p:cNvSpPr>
            <a:spLocks noGrp="1"/>
          </p:cNvSpPr>
          <p:nvPr>
            <p:ph type="title"/>
          </p:nvPr>
        </p:nvSpPr>
        <p:spPr/>
        <p:txBody>
          <a:bodyPr/>
          <a:lstStyle/>
          <a:p>
            <a:r>
              <a:rPr lang="en-US"/>
              <a:t>Summary of Welcome webinar</a:t>
            </a:r>
          </a:p>
        </p:txBody>
      </p:sp>
      <p:graphicFrame>
        <p:nvGraphicFramePr>
          <p:cNvPr id="5" name="Content Placeholder 2">
            <a:extLst>
              <a:ext uri="{FF2B5EF4-FFF2-40B4-BE49-F238E27FC236}">
                <a16:creationId xmlns:a16="http://schemas.microsoft.com/office/drawing/2014/main" id="{D29AB6D4-F81C-1C9D-5AF4-CDECFCF5F85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39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 name="Rectangle 18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8506D4-AB82-DD29-C8E5-2CE26984138B}"/>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Accessing your online reading list</a:t>
            </a:r>
          </a:p>
        </p:txBody>
      </p:sp>
      <p:graphicFrame>
        <p:nvGraphicFramePr>
          <p:cNvPr id="179" name="Diagram 178">
            <a:extLst>
              <a:ext uri="{FF2B5EF4-FFF2-40B4-BE49-F238E27FC236}">
                <a16:creationId xmlns:a16="http://schemas.microsoft.com/office/drawing/2014/main" id="{FE38B1B2-E74C-59CE-A44A-51872ED466D4}"/>
              </a:ext>
            </a:extLst>
          </p:cNvPr>
          <p:cNvGraphicFramePr/>
          <p:nvPr>
            <p:extLst>
              <p:ext uri="{D42A27DB-BD31-4B8C-83A1-F6EECF244321}">
                <p14:modId xmlns:p14="http://schemas.microsoft.com/office/powerpoint/2010/main" val="333263980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09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F1B97F-8291-7106-8FDD-32C382ED744D}"/>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Find items in your online reading list: book chapters</a:t>
            </a:r>
          </a:p>
        </p:txBody>
      </p:sp>
      <p:sp>
        <p:nvSpPr>
          <p:cNvPr id="3" name="Content Placeholder 2">
            <a:extLst>
              <a:ext uri="{FF2B5EF4-FFF2-40B4-BE49-F238E27FC236}">
                <a16:creationId xmlns:a16="http://schemas.microsoft.com/office/drawing/2014/main" id="{F81C97A1-265D-C134-8668-857689CD159E}"/>
              </a:ext>
            </a:extLst>
          </p:cNvPr>
          <p:cNvSpPr>
            <a:spLocks/>
          </p:cNvSpPr>
          <p:nvPr/>
        </p:nvSpPr>
        <p:spPr>
          <a:xfrm>
            <a:off x="1194110" y="2112579"/>
            <a:ext cx="9827721" cy="4066695"/>
          </a:xfrm>
          <a:prstGeom prst="rect">
            <a:avLst/>
          </a:prstGeom>
        </p:spPr>
        <p:txBody>
          <a:bodyPr vert="horz" lIns="91440" tIns="45720" rIns="91440" bIns="45720" rtlCol="0" anchor="t">
            <a:normAutofit/>
          </a:bodyPr>
          <a:lstStyle/>
          <a:p>
            <a:pPr algn="just" defTabSz="850392">
              <a:spcAft>
                <a:spcPts val="600"/>
              </a:spcAft>
            </a:pPr>
            <a:r>
              <a:rPr lang="en-GB" kern="1200">
                <a:latin typeface="Arial"/>
                <a:ea typeface="+mn-ea"/>
                <a:cs typeface="Arial"/>
              </a:rPr>
              <a:t>Amy's online reading list shows live availability for books in libraries.</a:t>
            </a:r>
            <a:endParaRPr lang="en-US" kern="1200">
              <a:latin typeface="Arial"/>
              <a:cs typeface="Arial"/>
            </a:endParaRPr>
          </a:p>
          <a:p>
            <a:pPr defTabSz="850392">
              <a:spcAft>
                <a:spcPts val="600"/>
              </a:spcAft>
            </a:pPr>
            <a:r>
              <a:rPr lang="en-GB" kern="1200">
                <a:latin typeface="Arial"/>
                <a:ea typeface="+mn-ea"/>
                <a:cs typeface="Arial"/>
              </a:rPr>
              <a:t>The chapter on her online reading list has a 'View Online' option.</a:t>
            </a:r>
            <a:endParaRPr lang="en-GB" kern="1200">
              <a:latin typeface="Arial"/>
              <a:cs typeface="Arial"/>
            </a:endParaRPr>
          </a:p>
          <a:p>
            <a:pPr defTabSz="850392">
              <a:spcAft>
                <a:spcPts val="600"/>
              </a:spcAft>
            </a:pPr>
            <a:endParaRPr lang="en-GB" sz="1674" kern="1200">
              <a:solidFill>
                <a:schemeClr val="tx1"/>
              </a:solidFill>
              <a:latin typeface="Arial"/>
              <a:ea typeface="+mn-ea"/>
              <a:cs typeface="Arial"/>
            </a:endParaRPr>
          </a:p>
          <a:p>
            <a:pPr defTabSz="850392">
              <a:spcAft>
                <a:spcPts val="600"/>
              </a:spcAft>
            </a:pPr>
            <a:endParaRPr lang="en-GB" sz="1674" kern="1200">
              <a:solidFill>
                <a:schemeClr val="tx1"/>
              </a:solidFill>
              <a:latin typeface="Arial"/>
              <a:ea typeface="+mn-ea"/>
              <a:cs typeface="Arial"/>
            </a:endParaRPr>
          </a:p>
          <a:p>
            <a:pPr defTabSz="850392">
              <a:spcAft>
                <a:spcPts val="600"/>
              </a:spcAft>
            </a:pPr>
            <a:endParaRPr lang="en-GB" sz="1674" kern="1200">
              <a:solidFill>
                <a:schemeClr val="tx1"/>
              </a:solidFill>
              <a:latin typeface="Arial"/>
              <a:ea typeface="+mn-ea"/>
              <a:cs typeface="Arial"/>
            </a:endParaRPr>
          </a:p>
          <a:p>
            <a:pPr defTabSz="850392">
              <a:spcAft>
                <a:spcPts val="600"/>
              </a:spcAft>
            </a:pPr>
            <a:endParaRPr lang="en-GB" sz="1674" kern="1200">
              <a:solidFill>
                <a:schemeClr val="tx1"/>
              </a:solidFill>
              <a:latin typeface="Arial"/>
              <a:ea typeface="+mn-ea"/>
              <a:cs typeface="Arial"/>
            </a:endParaRPr>
          </a:p>
          <a:p>
            <a:pPr defTabSz="850392">
              <a:spcAft>
                <a:spcPts val="600"/>
              </a:spcAft>
            </a:pPr>
            <a:endParaRPr lang="en-GB" sz="1674" kern="1200">
              <a:solidFill>
                <a:schemeClr val="tx1"/>
              </a:solidFill>
              <a:latin typeface="Arial"/>
              <a:ea typeface="+mn-ea"/>
              <a:cs typeface="Arial"/>
            </a:endParaRPr>
          </a:p>
          <a:p>
            <a:pPr>
              <a:spcAft>
                <a:spcPts val="600"/>
              </a:spcAft>
            </a:pPr>
            <a:endParaRPr lang="en-GB">
              <a:latin typeface="Arial"/>
              <a:cs typeface="Arial"/>
            </a:endParaRPr>
          </a:p>
        </p:txBody>
      </p:sp>
      <p:pic>
        <p:nvPicPr>
          <p:cNvPr id="4" name="Picture 3">
            <a:extLst>
              <a:ext uri="{FF2B5EF4-FFF2-40B4-BE49-F238E27FC236}">
                <a16:creationId xmlns:a16="http://schemas.microsoft.com/office/drawing/2014/main" id="{A6287609-7C75-4A99-84A1-DD618AEFC054}"/>
              </a:ext>
            </a:extLst>
          </p:cNvPr>
          <p:cNvPicPr>
            <a:picLocks noChangeAspect="1"/>
          </p:cNvPicPr>
          <p:nvPr/>
        </p:nvPicPr>
        <p:blipFill>
          <a:blip r:embed="rId3"/>
          <a:stretch>
            <a:fillRect/>
          </a:stretch>
        </p:blipFill>
        <p:spPr>
          <a:xfrm>
            <a:off x="1485920" y="3474573"/>
            <a:ext cx="9400429" cy="2830811"/>
          </a:xfrm>
          <a:prstGeom prst="rect">
            <a:avLst/>
          </a:prstGeom>
          <a:ln w="12700">
            <a:solidFill>
              <a:schemeClr val="tx1"/>
            </a:solidFill>
          </a:ln>
          <a:effectLst>
            <a:outerShdw blurRad="50800" dist="50800" dir="5400000" algn="ctr" rotWithShape="0">
              <a:schemeClr val="tx1"/>
            </a:outerShdw>
          </a:effectLst>
        </p:spPr>
      </p:pic>
      <p:sp>
        <p:nvSpPr>
          <p:cNvPr id="5" name="Oval 4">
            <a:extLst>
              <a:ext uri="{FF2B5EF4-FFF2-40B4-BE49-F238E27FC236}">
                <a16:creationId xmlns:a16="http://schemas.microsoft.com/office/drawing/2014/main" id="{5E1BAEEE-6181-4AA7-AEAE-E90A51657997}"/>
              </a:ext>
            </a:extLst>
          </p:cNvPr>
          <p:cNvSpPr/>
          <p:nvPr/>
        </p:nvSpPr>
        <p:spPr>
          <a:xfrm>
            <a:off x="2265813" y="4577326"/>
            <a:ext cx="1073441" cy="312652"/>
          </a:xfrm>
          <a:prstGeom prst="ellipse">
            <a:avLst/>
          </a:prstGeom>
          <a:no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11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C8F4D-517E-4F55-B132-BF8D4632190E}"/>
              </a:ext>
            </a:extLst>
          </p:cNvPr>
          <p:cNvSpPr>
            <a:spLocks noGrp="1"/>
          </p:cNvSpPr>
          <p:nvPr>
            <p:ph type="title"/>
          </p:nvPr>
        </p:nvSpPr>
        <p:spPr>
          <a:xfrm>
            <a:off x="1371597" y="348865"/>
            <a:ext cx="10044023" cy="877729"/>
          </a:xfrm>
        </p:spPr>
        <p:txBody>
          <a:bodyPr anchor="ctr">
            <a:normAutofit/>
          </a:bodyPr>
          <a:lstStyle/>
          <a:p>
            <a:r>
              <a:rPr lang="en-US" sz="2800">
                <a:solidFill>
                  <a:srgbClr val="FFFFFF"/>
                </a:solidFill>
              </a:rPr>
              <a:t>Find items in your online reading list: full details of book chapters</a:t>
            </a:r>
            <a:endParaRPr lang="en-GB" sz="2800">
              <a:solidFill>
                <a:srgbClr val="FFFFFF"/>
              </a:solidFill>
            </a:endParaRPr>
          </a:p>
        </p:txBody>
      </p:sp>
      <p:sp>
        <p:nvSpPr>
          <p:cNvPr id="5" name="Content Placeholder 4">
            <a:extLst>
              <a:ext uri="{FF2B5EF4-FFF2-40B4-BE49-F238E27FC236}">
                <a16:creationId xmlns:a16="http://schemas.microsoft.com/office/drawing/2014/main" id="{C83596B6-DBF8-47BB-9A61-5A9F3E90A45A}"/>
              </a:ext>
            </a:extLst>
          </p:cNvPr>
          <p:cNvSpPr>
            <a:spLocks/>
          </p:cNvSpPr>
          <p:nvPr/>
        </p:nvSpPr>
        <p:spPr>
          <a:xfrm>
            <a:off x="1041729" y="2112579"/>
            <a:ext cx="10132483" cy="4192805"/>
          </a:xfrm>
          <a:prstGeom prst="rect">
            <a:avLst/>
          </a:prstGeom>
        </p:spPr>
        <p:txBody>
          <a:bodyPr lIns="91440" tIns="45720" rIns="91440" bIns="45720" anchor="t">
            <a:normAutofit/>
          </a:bodyPr>
          <a:lstStyle/>
          <a:p>
            <a:pPr defTabSz="877824">
              <a:spcAft>
                <a:spcPts val="600"/>
              </a:spcAft>
            </a:pPr>
            <a:r>
              <a:rPr lang="en-GB" kern="1200" dirty="0">
                <a:latin typeface="+mn-lt"/>
                <a:ea typeface="+mn-ea"/>
                <a:cs typeface="+mn-cs"/>
              </a:rPr>
              <a:t>Amy checks the author’s details on her online reading list</a:t>
            </a:r>
            <a:endParaRPr lang="en-GB" kern="1200" dirty="0">
              <a:latin typeface="+mn-lt"/>
            </a:endParaRPr>
          </a:p>
          <a:p>
            <a:pPr defTabSz="877824">
              <a:spcAft>
                <a:spcPts val="600"/>
              </a:spcAft>
            </a:pPr>
            <a:endParaRPr lang="en-GB" kern="1200">
              <a:latin typeface="+mn-lt"/>
            </a:endParaRPr>
          </a:p>
          <a:p>
            <a:pPr defTabSz="877824">
              <a:spcAft>
                <a:spcPts val="600"/>
              </a:spcAft>
            </a:pPr>
            <a:endParaRPr lang="en-GB" kern="1200">
              <a:latin typeface="+mn-lt"/>
            </a:endParaRPr>
          </a:p>
          <a:p>
            <a:pPr defTabSz="877824">
              <a:spcAft>
                <a:spcPts val="600"/>
              </a:spcAft>
            </a:pPr>
            <a:endParaRPr lang="en-GB" kern="1200">
              <a:latin typeface="+mn-lt"/>
            </a:endParaRPr>
          </a:p>
          <a:p>
            <a:pPr defTabSz="877824">
              <a:spcAft>
                <a:spcPts val="600"/>
              </a:spcAft>
            </a:pPr>
            <a:endParaRPr lang="en-GB" kern="1200">
              <a:latin typeface="+mn-lt"/>
            </a:endParaRPr>
          </a:p>
          <a:p>
            <a:pPr defTabSz="877824">
              <a:spcAft>
                <a:spcPts val="600"/>
              </a:spcAft>
            </a:pPr>
            <a:endParaRPr lang="en-GB" kern="1200">
              <a:latin typeface="+mn-lt"/>
            </a:endParaRPr>
          </a:p>
          <a:p>
            <a:pPr defTabSz="877824">
              <a:spcAft>
                <a:spcPts val="600"/>
              </a:spcAft>
            </a:pPr>
            <a:endParaRPr lang="en-GB" kern="1200">
              <a:latin typeface="+mn-lt"/>
            </a:endParaRPr>
          </a:p>
        </p:txBody>
      </p:sp>
      <p:pic>
        <p:nvPicPr>
          <p:cNvPr id="12" name="Picture 11">
            <a:extLst>
              <a:ext uri="{FF2B5EF4-FFF2-40B4-BE49-F238E27FC236}">
                <a16:creationId xmlns:a16="http://schemas.microsoft.com/office/drawing/2014/main" id="{32FF6C62-D525-41A2-85F9-DB795447D3A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41729" y="3458757"/>
            <a:ext cx="9582700" cy="1429078"/>
          </a:xfrm>
          <a:prstGeom prst="rect">
            <a:avLst/>
          </a:prstGeom>
          <a:ln w="12700">
            <a:solidFill>
              <a:schemeClr val="tx1"/>
            </a:solidFill>
          </a:ln>
          <a:effectLst>
            <a:outerShdw blurRad="50800" dist="50800" dir="5400000" algn="ctr" rotWithShape="0">
              <a:schemeClr val="tx1"/>
            </a:outerShdw>
          </a:effectLst>
        </p:spPr>
      </p:pic>
      <p:sp>
        <p:nvSpPr>
          <p:cNvPr id="13" name="Oval 12">
            <a:extLst>
              <a:ext uri="{FF2B5EF4-FFF2-40B4-BE49-F238E27FC236}">
                <a16:creationId xmlns:a16="http://schemas.microsoft.com/office/drawing/2014/main" id="{4A3FA347-11CE-4F03-817B-47F60F253704}"/>
              </a:ext>
            </a:extLst>
          </p:cNvPr>
          <p:cNvSpPr/>
          <p:nvPr/>
        </p:nvSpPr>
        <p:spPr>
          <a:xfrm>
            <a:off x="1985493" y="3845574"/>
            <a:ext cx="999280" cy="214899"/>
          </a:xfrm>
          <a:prstGeom prst="ellipse">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020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7A0F-BB41-4F98-AB1C-38C075625B60}"/>
              </a:ext>
            </a:extLst>
          </p:cNvPr>
          <p:cNvSpPr>
            <a:spLocks noGrp="1"/>
          </p:cNvSpPr>
          <p:nvPr>
            <p:ph type="title"/>
          </p:nvPr>
        </p:nvSpPr>
        <p:spPr>
          <a:xfrm>
            <a:off x="760141" y="320520"/>
            <a:ext cx="10515600" cy="1325563"/>
          </a:xfrm>
        </p:spPr>
        <p:txBody>
          <a:bodyPr>
            <a:normAutofit fontScale="90000"/>
          </a:bodyPr>
          <a:lstStyle/>
          <a:p>
            <a:pPr algn="ctr"/>
            <a:br>
              <a:rPr lang="en-GB"/>
            </a:br>
            <a:r>
              <a:rPr lang="en-GB"/>
              <a:t>Find items on your reading list: chapters in </a:t>
            </a:r>
            <a:r>
              <a:rPr lang="en-GB" err="1"/>
              <a:t>ebooks</a:t>
            </a:r>
            <a:br>
              <a:rPr lang="en-GB"/>
            </a:br>
            <a:endParaRPr lang="en-GB"/>
          </a:p>
        </p:txBody>
      </p:sp>
      <p:graphicFrame>
        <p:nvGraphicFramePr>
          <p:cNvPr id="17" name="Content Placeholder 2">
            <a:extLst>
              <a:ext uri="{FF2B5EF4-FFF2-40B4-BE49-F238E27FC236}">
                <a16:creationId xmlns:a16="http://schemas.microsoft.com/office/drawing/2014/main" id="{57324DDD-A714-381F-03AC-16B54608D59B}"/>
              </a:ext>
            </a:extLst>
          </p:cNvPr>
          <p:cNvGraphicFramePr>
            <a:graphicFrameLocks noGrp="1"/>
          </p:cNvGraphicFramePr>
          <p:nvPr>
            <p:ph idx="1"/>
          </p:nvPr>
        </p:nvGraphicFramePr>
        <p:xfrm>
          <a:off x="838200" y="2107425"/>
          <a:ext cx="10515600" cy="3014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442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4" name="Rectangle 1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5DD01C-1F9D-DBF0-1F92-7D8FAE3529A9}"/>
              </a:ext>
            </a:extLst>
          </p:cNvPr>
          <p:cNvSpPr>
            <a:spLocks noGrp="1"/>
          </p:cNvSpPr>
          <p:nvPr>
            <p:ph type="title"/>
          </p:nvPr>
        </p:nvSpPr>
        <p:spPr>
          <a:xfrm>
            <a:off x="761803" y="350196"/>
            <a:ext cx="4646904" cy="1624520"/>
          </a:xfrm>
        </p:spPr>
        <p:txBody>
          <a:bodyPr anchor="ctr">
            <a:normAutofit/>
          </a:bodyPr>
          <a:lstStyle/>
          <a:p>
            <a:r>
              <a:rPr lang="en-US" sz="3700">
                <a:ea typeface="+mj-lt"/>
                <a:cs typeface="+mj-lt"/>
              </a:rPr>
              <a:t>Find items on your Word or PDF reading list: book chapter</a:t>
            </a:r>
          </a:p>
        </p:txBody>
      </p:sp>
      <p:sp>
        <p:nvSpPr>
          <p:cNvPr id="6" name="Content Placeholder 5">
            <a:extLst>
              <a:ext uri="{FF2B5EF4-FFF2-40B4-BE49-F238E27FC236}">
                <a16:creationId xmlns:a16="http://schemas.microsoft.com/office/drawing/2014/main" id="{330798EF-1228-4450-A1EE-58FF9992F2DC}"/>
              </a:ext>
            </a:extLst>
          </p:cNvPr>
          <p:cNvSpPr>
            <a:spLocks noGrp="1"/>
          </p:cNvSpPr>
          <p:nvPr>
            <p:ph idx="1"/>
          </p:nvPr>
        </p:nvSpPr>
        <p:spPr>
          <a:xfrm>
            <a:off x="761802" y="2743200"/>
            <a:ext cx="4646905" cy="3613149"/>
          </a:xfrm>
        </p:spPr>
        <p:txBody>
          <a:bodyPr vert="horz" lIns="91440" tIns="45720" rIns="91440" bIns="45720" rtlCol="0" anchor="ctr">
            <a:normAutofit/>
          </a:bodyPr>
          <a:lstStyle/>
          <a:p>
            <a:r>
              <a:rPr lang="en-GB" sz="2000"/>
              <a:t>Amy has been given another reading list for maths in PDF format.</a:t>
            </a:r>
          </a:p>
          <a:p>
            <a:r>
              <a:rPr lang="en-GB" sz="2000"/>
              <a:t>The reading list has a book chapter she needs to read.</a:t>
            </a:r>
          </a:p>
          <a:p>
            <a:endParaRPr lang="en-GB" sz="2000"/>
          </a:p>
        </p:txBody>
      </p:sp>
      <p:pic>
        <p:nvPicPr>
          <p:cNvPr id="8" name="Picture 7" descr="Open book">
            <a:extLst>
              <a:ext uri="{FF2B5EF4-FFF2-40B4-BE49-F238E27FC236}">
                <a16:creationId xmlns:a16="http://schemas.microsoft.com/office/drawing/2014/main" id="{AF08B5E1-2108-65A3-94DE-6CC93043A9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
            <a:ext cx="6102825" cy="6858000"/>
          </a:xfrm>
          <a:prstGeom prst="rect">
            <a:avLst/>
          </a:prstGeom>
        </p:spPr>
      </p:pic>
    </p:spTree>
    <p:extLst>
      <p:ext uri="{BB962C8B-B14F-4D97-AF65-F5344CB8AC3E}">
        <p14:creationId xmlns:p14="http://schemas.microsoft.com/office/powerpoint/2010/main" val="2866743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TotalTime>
  <Words>6486</Words>
  <Application>Microsoft Office PowerPoint</Application>
  <PresentationFormat>Widescreen</PresentationFormat>
  <Paragraphs>442</Paragraphs>
  <Slides>48</Slides>
  <Notes>48</Notes>
  <HiddenSlides>23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Aptos</vt:lpstr>
      <vt:lpstr>Aptos Display</vt:lpstr>
      <vt:lpstr>Arial</vt:lpstr>
      <vt:lpstr>Arial,Sans-Serif</vt:lpstr>
      <vt:lpstr>Calibri</vt:lpstr>
      <vt:lpstr>Symbol</vt:lpstr>
      <vt:lpstr>office theme</vt:lpstr>
      <vt:lpstr>Bodleian Libraries Welcome  The presentation will begin shortly</vt:lpstr>
      <vt:lpstr>Learning outcomes</vt:lpstr>
      <vt:lpstr>Meet Amy</vt:lpstr>
      <vt:lpstr>Your online reading list</vt:lpstr>
      <vt:lpstr>Accessing your online reading list</vt:lpstr>
      <vt:lpstr>Find items in your online reading list: book chapters</vt:lpstr>
      <vt:lpstr>Find items in your online reading list: full details of book chapters</vt:lpstr>
      <vt:lpstr> Find items on your reading list: chapters in ebooks </vt:lpstr>
      <vt:lpstr>Find items on your Word or PDF reading list: book chapter</vt:lpstr>
      <vt:lpstr>Understanding your reading list: book chapters</vt:lpstr>
      <vt:lpstr>Where to search for books: SOLO</vt:lpstr>
      <vt:lpstr>Signing in to SOLO</vt:lpstr>
      <vt:lpstr>Demonstration: SOLO</vt:lpstr>
      <vt:lpstr>SOLO: simple search</vt:lpstr>
      <vt:lpstr>SOLO: ebook search results</vt:lpstr>
      <vt:lpstr>SOLO: online access to ebook</vt:lpstr>
      <vt:lpstr>SOLO: link to ebook provider</vt:lpstr>
      <vt:lpstr>Find items on your Word or PDF reading list: book</vt:lpstr>
      <vt:lpstr>Understanding your reading list: book</vt:lpstr>
      <vt:lpstr>SOLO: searching for a print book</vt:lpstr>
      <vt:lpstr>SOLO: Sort &amp; Filter options</vt:lpstr>
      <vt:lpstr>SOLO: print book results</vt:lpstr>
      <vt:lpstr>SOLO: Find &amp; Request</vt:lpstr>
      <vt:lpstr>SOLO: which libraries have copies of the book?</vt:lpstr>
      <vt:lpstr>SOLO: library details for the print book</vt:lpstr>
      <vt:lpstr>SOLO: request options</vt:lpstr>
      <vt:lpstr>SOLO: Offsite storage</vt:lpstr>
      <vt:lpstr>SOLO: request options</vt:lpstr>
      <vt:lpstr>Summary of finding books on your reading list</vt:lpstr>
      <vt:lpstr>Summary of placing requests</vt:lpstr>
      <vt:lpstr>From SOLO to the library</vt:lpstr>
      <vt:lpstr>Information about the library</vt:lpstr>
      <vt:lpstr>Finding a study space</vt:lpstr>
      <vt:lpstr>Borrowing permissions</vt:lpstr>
      <vt:lpstr>Study rooms</vt:lpstr>
      <vt:lpstr>Accessible spaces</vt:lpstr>
      <vt:lpstr>Booking a study space</vt:lpstr>
      <vt:lpstr>Accessing the Bodleian Libraries</vt:lpstr>
      <vt:lpstr>Print, copy, scan</vt:lpstr>
      <vt:lpstr>Print, copy, scan</vt:lpstr>
      <vt:lpstr>Wi-Fi</vt:lpstr>
      <vt:lpstr>Wi-Fi, PCs, Printing and Passwords</vt:lpstr>
      <vt:lpstr>Disability</vt:lpstr>
      <vt:lpstr>Disability support</vt:lpstr>
      <vt:lpstr>Support available when referred from the Disability Advisory Service</vt:lpstr>
      <vt:lpstr>Support with finding material</vt:lpstr>
      <vt:lpstr>Further help</vt:lpstr>
      <vt:lpstr>Summary of Welcome webinar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Bond</dc:creator>
  <cp:lastModifiedBy>Helen Bond</cp:lastModifiedBy>
  <cp:revision>205</cp:revision>
  <dcterms:created xsi:type="dcterms:W3CDTF">2024-04-22T11:17:57Z</dcterms:created>
  <dcterms:modified xsi:type="dcterms:W3CDTF">2024-09-30T14:53:51Z</dcterms:modified>
</cp:coreProperties>
</file>