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33.xml" ContentType="application/vnd.openxmlformats-officedocument.presentationml.notesSlide+xml"/>
  <Override PartName="/ppt/tags/tag42.xml" ContentType="application/vnd.openxmlformats-officedocument.presentationml.tags+xml"/>
  <Override PartName="/ppt/notesSlides/notesSlide3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35.xml" ContentType="application/vnd.openxmlformats-officedocument.presentationml.notesSlide+xml"/>
  <Override PartName="/ppt/tags/tag47.xml" ContentType="application/vnd.openxmlformats-officedocument.presentationml.tags+xml"/>
  <Override PartName="/ppt/notesSlides/notesSlide36.xml" ContentType="application/vnd.openxmlformats-officedocument.presentationml.notesSlide+xml"/>
  <Override PartName="/ppt/tags/tag48.xml" ContentType="application/vnd.openxmlformats-officedocument.presentationml.tags+xml"/>
  <Override PartName="/ppt/notesSlides/notesSlide37.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38.xml" ContentType="application/vnd.openxmlformats-officedocument.presentationml.notesSlide+xml"/>
  <Override PartName="/ppt/tags/tag51.xml" ContentType="application/vnd.openxmlformats-officedocument.presentationml.tags+xml"/>
  <Override PartName="/ppt/notesSlides/notesSlide39.xml" ContentType="application/vnd.openxmlformats-officedocument.presentationml.notesSlide+xml"/>
  <Override PartName="/ppt/tags/tag52.xml" ContentType="application/vnd.openxmlformats-officedocument.presentationml.tags+xml"/>
  <Override PartName="/ppt/notesSlides/notesSlide40.xml" ContentType="application/vnd.openxmlformats-officedocument.presentationml.notesSlide+xml"/>
  <Override PartName="/ppt/tags/tag53.xml" ContentType="application/vnd.openxmlformats-officedocument.presentationml.tags+xml"/>
  <Override PartName="/ppt/notesSlides/notesSlide41.xml" ContentType="application/vnd.openxmlformats-officedocument.presentationml.notesSlide+xml"/>
  <Override PartName="/ppt/tags/tag54.xml" ContentType="application/vnd.openxmlformats-officedocument.presentationml.tags+xml"/>
  <Override PartName="/ppt/notesSlides/notesSlide42.xml" ContentType="application/vnd.openxmlformats-officedocument.presentationml.notesSlide+xml"/>
  <Override PartName="/ppt/tags/tag55.xml" ContentType="application/vnd.openxmlformats-officedocument.presentationml.tags+xml"/>
  <Override PartName="/ppt/notesSlides/notesSlide43.xml" ContentType="application/vnd.openxmlformats-officedocument.presentationml.notesSlide+xml"/>
  <Override PartName="/ppt/tags/tag56.xml" ContentType="application/vnd.openxmlformats-officedocument.presentationml.tags+xml"/>
  <Override PartName="/ppt/notesSlides/notesSlide44.xml" ContentType="application/vnd.openxmlformats-officedocument.presentationml.notesSlide+xml"/>
  <Override PartName="/ppt/tags/tag57.xml" ContentType="application/vnd.openxmlformats-officedocument.presentationml.tags+xml"/>
  <Override PartName="/ppt/notesSlides/notesSlide45.xml" ContentType="application/vnd.openxmlformats-officedocument.presentationml.notesSlide+xml"/>
  <Override PartName="/ppt/tags/tag58.xml" ContentType="application/vnd.openxmlformats-officedocument.presentationml.tags+xml"/>
  <Override PartName="/ppt/notesSlides/notesSlide46.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47.xml" ContentType="application/vnd.openxmlformats-officedocument.presentationml.notesSlide+xml"/>
  <Override PartName="/ppt/tags/tag61.xml" ContentType="application/vnd.openxmlformats-officedocument.presentationml.tags+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4"/>
  </p:sldMasterIdLst>
  <p:notesMasterIdLst>
    <p:notesMasterId r:id="rId87"/>
  </p:notesMasterIdLst>
  <p:handoutMasterIdLst>
    <p:handoutMasterId r:id="rId88"/>
  </p:handoutMasterIdLst>
  <p:sldIdLst>
    <p:sldId id="579" r:id="rId5"/>
    <p:sldId id="600" r:id="rId6"/>
    <p:sldId id="601" r:id="rId7"/>
    <p:sldId id="747" r:id="rId8"/>
    <p:sldId id="748" r:id="rId9"/>
    <p:sldId id="674" r:id="rId10"/>
    <p:sldId id="750" r:id="rId11"/>
    <p:sldId id="751" r:id="rId12"/>
    <p:sldId id="609" r:id="rId13"/>
    <p:sldId id="620" r:id="rId14"/>
    <p:sldId id="611" r:id="rId15"/>
    <p:sldId id="256" r:id="rId16"/>
    <p:sldId id="752" r:id="rId17"/>
    <p:sldId id="753" r:id="rId18"/>
    <p:sldId id="754" r:id="rId19"/>
    <p:sldId id="755" r:id="rId20"/>
    <p:sldId id="756" r:id="rId21"/>
    <p:sldId id="257" r:id="rId22"/>
    <p:sldId id="740" r:id="rId23"/>
    <p:sldId id="742" r:id="rId24"/>
    <p:sldId id="743" r:id="rId25"/>
    <p:sldId id="744" r:id="rId26"/>
    <p:sldId id="758" r:id="rId27"/>
    <p:sldId id="258" r:id="rId28"/>
    <p:sldId id="745" r:id="rId29"/>
    <p:sldId id="760" r:id="rId30"/>
    <p:sldId id="761" r:id="rId31"/>
    <p:sldId id="762" r:id="rId32"/>
    <p:sldId id="763" r:id="rId33"/>
    <p:sldId id="764" r:id="rId34"/>
    <p:sldId id="746" r:id="rId35"/>
    <p:sldId id="584" r:id="rId36"/>
    <p:sldId id="682" r:id="rId37"/>
    <p:sldId id="683" r:id="rId38"/>
    <p:sldId id="684" r:id="rId39"/>
    <p:sldId id="685" r:id="rId40"/>
    <p:sldId id="686" r:id="rId41"/>
    <p:sldId id="487" r:id="rId42"/>
    <p:sldId id="488" r:id="rId43"/>
    <p:sldId id="489" r:id="rId44"/>
    <p:sldId id="490" r:id="rId45"/>
    <p:sldId id="540" r:id="rId46"/>
    <p:sldId id="492" r:id="rId47"/>
    <p:sldId id="765" r:id="rId48"/>
    <p:sldId id="671" r:id="rId49"/>
    <p:sldId id="708" r:id="rId50"/>
    <p:sldId id="709" r:id="rId51"/>
    <p:sldId id="710" r:id="rId52"/>
    <p:sldId id="711" r:id="rId53"/>
    <p:sldId id="722" r:id="rId54"/>
    <p:sldId id="723" r:id="rId55"/>
    <p:sldId id="716" r:id="rId56"/>
    <p:sldId id="724" r:id="rId57"/>
    <p:sldId id="734" r:id="rId58"/>
    <p:sldId id="735" r:id="rId59"/>
    <p:sldId id="717" r:id="rId60"/>
    <p:sldId id="718" r:id="rId61"/>
    <p:sldId id="719" r:id="rId62"/>
    <p:sldId id="720" r:id="rId63"/>
    <p:sldId id="623" r:id="rId64"/>
    <p:sldId id="543" r:id="rId65"/>
    <p:sldId id="546" r:id="rId66"/>
    <p:sldId id="544" r:id="rId67"/>
    <p:sldId id="545" r:id="rId68"/>
    <p:sldId id="547" r:id="rId69"/>
    <p:sldId id="548" r:id="rId70"/>
    <p:sldId id="549" r:id="rId71"/>
    <p:sldId id="550" r:id="rId72"/>
    <p:sldId id="551" r:id="rId73"/>
    <p:sldId id="725" r:id="rId74"/>
    <p:sldId id="726" r:id="rId75"/>
    <p:sldId id="727" r:id="rId76"/>
    <p:sldId id="728" r:id="rId77"/>
    <p:sldId id="729" r:id="rId78"/>
    <p:sldId id="730" r:id="rId79"/>
    <p:sldId id="731" r:id="rId80"/>
    <p:sldId id="732" r:id="rId81"/>
    <p:sldId id="733" r:id="rId82"/>
    <p:sldId id="633" r:id="rId83"/>
    <p:sldId id="736" r:id="rId84"/>
    <p:sldId id="738" r:id="rId85"/>
    <p:sldId id="766" r:id="rId86"/>
  </p:sldIdLst>
  <p:sldSz cx="9144000" cy="6858000" type="screen4x3"/>
  <p:notesSz cx="9874250" cy="6797675"/>
  <p:custDataLst>
    <p:tags r:id="rId89"/>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FEF"/>
    <a:srgbClr val="FF6600"/>
    <a:srgbClr val="26345B"/>
    <a:srgbClr val="1020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F52BCF-48A6-FEF4-D848-2EBFEEF05F30}" v="1" dt="2022-05-11T13:58:52.295"/>
    <p1510:client id="{49D6C2BF-1230-03BA-E5A7-D12AA1AF00AE}" v="106" dt="2021-10-18T09:40:20.784"/>
    <p1510:client id="{5363A979-9A0A-9DDC-19A1-CBDFF7F79647}" v="4" dt="2022-01-27T14:08:22.411"/>
    <p1510:client id="{5CA5E2CE-E92F-0D81-4793-2DBFC43AC61F}" v="11" dt="2022-01-28T11:00:49.300"/>
    <p1510:client id="{674DCE65-C8E4-B1E4-616A-7937EDB13994}" v="33" dt="2021-10-18T15:04:28.451"/>
    <p1510:client id="{924217BF-E66C-7EA5-499E-DB4E2E2E99C8}" v="14" dt="2021-06-05T10:36:17.064"/>
    <p1510:client id="{939A0050-AEE6-4623-88B9-8D4C618E6DAE}" v="17" dt="2021-10-18T11:43:05.138"/>
    <p1510:client id="{AD57641C-B3E7-4A4E-B6AD-D6471B7B4C32}" v="1" dt="2021-05-07T15:35:12.182"/>
    <p1510:client id="{B590E87D-08AD-A9D6-E6E1-14A07A5698E6}" v="1" dt="2021-10-19T10:21:53.2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471" autoAdjust="0"/>
  </p:normalViewPr>
  <p:slideViewPr>
    <p:cSldViewPr snapToGrid="0">
      <p:cViewPr varScale="1">
        <p:scale>
          <a:sx n="65" d="100"/>
          <a:sy n="65" d="100"/>
        </p:scale>
        <p:origin x="66" y="194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141"/>
        <p:guide pos="311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ags" Target="tags/tag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presProps" Target="presProps.xml"/><Relationship Id="rId95" Type="http://schemas.microsoft.com/office/2015/10/relationships/revisionInfo" Target="revisionInfo.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gi Horsfield" userId="S::rsly0012@ox.ac.uk::9a711fd5-6ef6-4c2a-82af-49630edfdfa7" providerId="AD" clId="Web-{21F52BCF-48A6-FEF4-D848-2EBFEEF05F30}"/>
    <pc:docChg chg="sldOrd">
      <pc:chgData name="Gigi Horsfield" userId="S::rsly0012@ox.ac.uk::9a711fd5-6ef6-4c2a-82af-49630edfdfa7" providerId="AD" clId="Web-{21F52BCF-48A6-FEF4-D848-2EBFEEF05F30}" dt="2022-05-11T13:58:52.295" v="0"/>
      <pc:docMkLst>
        <pc:docMk/>
      </pc:docMkLst>
      <pc:sldChg chg="ord">
        <pc:chgData name="Gigi Horsfield" userId="S::rsly0012@ox.ac.uk::9a711fd5-6ef6-4c2a-82af-49630edfdfa7" providerId="AD" clId="Web-{21F52BCF-48A6-FEF4-D848-2EBFEEF05F30}" dt="2022-05-11T13:58:52.295" v="0"/>
        <pc:sldMkLst>
          <pc:docMk/>
          <pc:sldMk cId="833468137" sldId="766"/>
        </pc:sldMkLst>
      </pc:sldChg>
    </pc:docChg>
  </pc:docChgLst>
  <pc:docChgLst>
    <pc:chgData name="Gigi Horsfield" userId="S::rsly0012@ox.ac.uk::9a711fd5-6ef6-4c2a-82af-49630edfdfa7" providerId="AD" clId="Web-{5363A979-9A0A-9DDC-19A1-CBDFF7F79647}"/>
    <pc:docChg chg="modSld">
      <pc:chgData name="Gigi Horsfield" userId="S::rsly0012@ox.ac.uk::9a711fd5-6ef6-4c2a-82af-49630edfdfa7" providerId="AD" clId="Web-{5363A979-9A0A-9DDC-19A1-CBDFF7F79647}" dt="2022-01-27T14:08:22.411" v="3" actId="20577"/>
      <pc:docMkLst>
        <pc:docMk/>
      </pc:docMkLst>
      <pc:sldChg chg="modSp">
        <pc:chgData name="Gigi Horsfield" userId="S::rsly0012@ox.ac.uk::9a711fd5-6ef6-4c2a-82af-49630edfdfa7" providerId="AD" clId="Web-{5363A979-9A0A-9DDC-19A1-CBDFF7F79647}" dt="2022-01-27T14:08:22.411" v="3" actId="20577"/>
        <pc:sldMkLst>
          <pc:docMk/>
          <pc:sldMk cId="841810114" sldId="733"/>
        </pc:sldMkLst>
        <pc:spChg chg="mod">
          <ac:chgData name="Gigi Horsfield" userId="S::rsly0012@ox.ac.uk::9a711fd5-6ef6-4c2a-82af-49630edfdfa7" providerId="AD" clId="Web-{5363A979-9A0A-9DDC-19A1-CBDFF7F79647}" dt="2022-01-27T14:08:22.411" v="3" actId="20577"/>
          <ac:spMkLst>
            <pc:docMk/>
            <pc:sldMk cId="841810114" sldId="733"/>
            <ac:spMk id="3" creationId="{00000000-0000-0000-0000-000000000000}"/>
          </ac:spMkLst>
        </pc:spChg>
      </pc:sldChg>
    </pc:docChg>
  </pc:docChgLst>
  <pc:docChgLst>
    <pc:chgData name="Gigi Horsfield" userId="S::rsly0012@ox.ac.uk::9a711fd5-6ef6-4c2a-82af-49630edfdfa7" providerId="AD" clId="Web-{5CA5E2CE-E92F-0D81-4793-2DBFC43AC61F}"/>
    <pc:docChg chg="modSld">
      <pc:chgData name="Gigi Horsfield" userId="S::rsly0012@ox.ac.uk::9a711fd5-6ef6-4c2a-82af-49630edfdfa7" providerId="AD" clId="Web-{5CA5E2CE-E92F-0D81-4793-2DBFC43AC61F}" dt="2022-01-28T11:00:49.300" v="10" actId="20577"/>
      <pc:docMkLst>
        <pc:docMk/>
      </pc:docMkLst>
      <pc:sldChg chg="modSp">
        <pc:chgData name="Gigi Horsfield" userId="S::rsly0012@ox.ac.uk::9a711fd5-6ef6-4c2a-82af-49630edfdfa7" providerId="AD" clId="Web-{5CA5E2CE-E92F-0D81-4793-2DBFC43AC61F}" dt="2022-01-28T11:00:49.300" v="10" actId="20577"/>
        <pc:sldMkLst>
          <pc:docMk/>
          <pc:sldMk cId="841810114" sldId="733"/>
        </pc:sldMkLst>
        <pc:spChg chg="mod">
          <ac:chgData name="Gigi Horsfield" userId="S::rsly0012@ox.ac.uk::9a711fd5-6ef6-4c2a-82af-49630edfdfa7" providerId="AD" clId="Web-{5CA5E2CE-E92F-0D81-4793-2DBFC43AC61F}" dt="2022-01-28T11:00:49.300" v="10" actId="20577"/>
          <ac:spMkLst>
            <pc:docMk/>
            <pc:sldMk cId="841810114" sldId="733"/>
            <ac:spMk id="3" creationId="{00000000-0000-0000-0000-000000000000}"/>
          </ac:spMkLst>
        </pc:spChg>
      </pc:sldChg>
    </pc:docChg>
  </pc:docChgLst>
  <pc:docChgLst>
    <pc:chgData name="Elizabeth Paton" userId="S::sslb0025@ox.ac.uk::c01f8abd-25d4-4007-92ed-73250ba37fcb" providerId="AD" clId="Web-{B590E87D-08AD-A9D6-E6E1-14A07A5698E6}"/>
    <pc:docChg chg="delSld">
      <pc:chgData name="Elizabeth Paton" userId="S::sslb0025@ox.ac.uk::c01f8abd-25d4-4007-92ed-73250ba37fcb" providerId="AD" clId="Web-{B590E87D-08AD-A9D6-E6E1-14A07A5698E6}" dt="2021-10-19T10:21:53.293" v="0"/>
      <pc:docMkLst>
        <pc:docMk/>
      </pc:docMkLst>
      <pc:sldChg chg="del">
        <pc:chgData name="Elizabeth Paton" userId="S::sslb0025@ox.ac.uk::c01f8abd-25d4-4007-92ed-73250ba37fcb" providerId="AD" clId="Web-{B590E87D-08AD-A9D6-E6E1-14A07A5698E6}" dt="2021-10-19T10:21:53.293" v="0"/>
        <pc:sldMkLst>
          <pc:docMk/>
          <pc:sldMk cId="4069887188" sldId="602"/>
        </pc:sldMkLst>
      </pc:sldChg>
    </pc:docChg>
  </pc:docChgLst>
  <pc:docChgLst>
    <pc:chgData name="Gigi Horsfield" userId="S::rsly0012@ox.ac.uk::9a711fd5-6ef6-4c2a-82af-49630edfdfa7" providerId="AD" clId="Web-{674DCE65-C8E4-B1E4-616A-7937EDB13994}"/>
    <pc:docChg chg="addSld delSld modSld">
      <pc:chgData name="Gigi Horsfield" userId="S::rsly0012@ox.ac.uk::9a711fd5-6ef6-4c2a-82af-49630edfdfa7" providerId="AD" clId="Web-{674DCE65-C8E4-B1E4-616A-7937EDB13994}" dt="2021-10-18T15:04:28.451" v="23"/>
      <pc:docMkLst>
        <pc:docMk/>
      </pc:docMkLst>
      <pc:sldChg chg="addSp delSp modSp addAnim modAnim">
        <pc:chgData name="Gigi Horsfield" userId="S::rsly0012@ox.ac.uk::9a711fd5-6ef6-4c2a-82af-49630edfdfa7" providerId="AD" clId="Web-{674DCE65-C8E4-B1E4-616A-7937EDB13994}" dt="2021-10-18T15:04:28.451" v="23"/>
        <pc:sldMkLst>
          <pc:docMk/>
          <pc:sldMk cId="510147994" sldId="710"/>
        </pc:sldMkLst>
        <pc:picChg chg="add del mod">
          <ac:chgData name="Gigi Horsfield" userId="S::rsly0012@ox.ac.uk::9a711fd5-6ef6-4c2a-82af-49630edfdfa7" providerId="AD" clId="Web-{674DCE65-C8E4-B1E4-616A-7937EDB13994}" dt="2021-10-18T15:00:20.233" v="7"/>
          <ac:picMkLst>
            <pc:docMk/>
            <pc:sldMk cId="510147994" sldId="710"/>
            <ac:picMk id="4" creationId="{432C7D4E-80DE-40A9-81F8-656EE5D2442C}"/>
          </ac:picMkLst>
        </pc:picChg>
        <pc:picChg chg="add del mod">
          <ac:chgData name="Gigi Horsfield" userId="S::rsly0012@ox.ac.uk::9a711fd5-6ef6-4c2a-82af-49630edfdfa7" providerId="AD" clId="Web-{674DCE65-C8E4-B1E4-616A-7937EDB13994}" dt="2021-10-18T15:01:10.611" v="13"/>
          <ac:picMkLst>
            <pc:docMk/>
            <pc:sldMk cId="510147994" sldId="710"/>
            <ac:picMk id="11" creationId="{DCF8AB1C-0DF7-42DC-A65D-68F455A517FC}"/>
          </ac:picMkLst>
        </pc:picChg>
      </pc:sldChg>
      <pc:sldChg chg="new del">
        <pc:chgData name="Gigi Horsfield" userId="S::rsly0012@ox.ac.uk::9a711fd5-6ef6-4c2a-82af-49630edfdfa7" providerId="AD" clId="Web-{674DCE65-C8E4-B1E4-616A-7937EDB13994}" dt="2021-10-18T14:58:27.570" v="1"/>
        <pc:sldMkLst>
          <pc:docMk/>
          <pc:sldMk cId="108442757" sldId="747"/>
        </pc:sldMkLst>
      </pc:sldChg>
      <pc:sldChg chg="addSp delSp modSp new del">
        <pc:chgData name="Gigi Horsfield" userId="S::rsly0012@ox.ac.uk::9a711fd5-6ef6-4c2a-82af-49630edfdfa7" providerId="AD" clId="Web-{674DCE65-C8E4-B1E4-616A-7937EDB13994}" dt="2021-10-18T15:00:45.422" v="11"/>
        <pc:sldMkLst>
          <pc:docMk/>
          <pc:sldMk cId="1944896423" sldId="747"/>
        </pc:sldMkLst>
        <pc:picChg chg="add mod">
          <ac:chgData name="Gigi Horsfield" userId="S::rsly0012@ox.ac.uk::9a711fd5-6ef6-4c2a-82af-49630edfdfa7" providerId="AD" clId="Web-{674DCE65-C8E4-B1E4-616A-7937EDB13994}" dt="2021-10-18T14:59:13.885" v="3"/>
          <ac:picMkLst>
            <pc:docMk/>
            <pc:sldMk cId="1944896423" sldId="747"/>
            <ac:picMk id="5" creationId="{927526DD-AD9E-4A93-84F2-122CB44799B6}"/>
          </ac:picMkLst>
        </pc:picChg>
        <pc:picChg chg="add mod">
          <ac:chgData name="Gigi Horsfield" userId="S::rsly0012@ox.ac.uk::9a711fd5-6ef6-4c2a-82af-49630edfdfa7" providerId="AD" clId="Web-{674DCE65-C8E4-B1E4-616A-7937EDB13994}" dt="2021-10-18T14:59:36.183" v="4"/>
          <ac:picMkLst>
            <pc:docMk/>
            <pc:sldMk cId="1944896423" sldId="747"/>
            <ac:picMk id="6" creationId="{28DE9841-4319-4177-84FA-FCD0C83666B4}"/>
          </ac:picMkLst>
        </pc:picChg>
        <pc:picChg chg="add del mod">
          <ac:chgData name="Gigi Horsfield" userId="S::rsly0012@ox.ac.uk::9a711fd5-6ef6-4c2a-82af-49630edfdfa7" providerId="AD" clId="Web-{674DCE65-C8E4-B1E4-616A-7937EDB13994}" dt="2021-10-18T15:00:21.514" v="8"/>
          <ac:picMkLst>
            <pc:docMk/>
            <pc:sldMk cId="1944896423" sldId="747"/>
            <ac:picMk id="7" creationId="{F2658377-6FF0-4D5F-98D1-094D3FB72C90}"/>
          </ac:picMkLst>
        </pc:picChg>
        <pc:picChg chg="add del mod">
          <ac:chgData name="Gigi Horsfield" userId="S::rsly0012@ox.ac.uk::9a711fd5-6ef6-4c2a-82af-49630edfdfa7" providerId="AD" clId="Web-{674DCE65-C8E4-B1E4-616A-7937EDB13994}" dt="2021-10-18T15:00:39.843" v="10"/>
          <ac:picMkLst>
            <pc:docMk/>
            <pc:sldMk cId="1944896423" sldId="747"/>
            <ac:picMk id="8" creationId="{3FA8B72C-8E3B-4A11-9132-C422C03227DE}"/>
          </ac:picMkLst>
        </pc:picChg>
      </pc:sldChg>
      <pc:sldChg chg="addSp modSp new del">
        <pc:chgData name="Gigi Horsfield" userId="S::rsly0012@ox.ac.uk::9a711fd5-6ef6-4c2a-82af-49630edfdfa7" providerId="AD" clId="Web-{674DCE65-C8E4-B1E4-616A-7937EDB13994}" dt="2021-10-18T15:02:28.741" v="19"/>
        <pc:sldMkLst>
          <pc:docMk/>
          <pc:sldMk cId="2277451824" sldId="747"/>
        </pc:sldMkLst>
        <pc:picChg chg="add mod">
          <ac:chgData name="Gigi Horsfield" userId="S::rsly0012@ox.ac.uk::9a711fd5-6ef6-4c2a-82af-49630edfdfa7" providerId="AD" clId="Web-{674DCE65-C8E4-B1E4-616A-7937EDB13994}" dt="2021-10-18T15:01:47.363" v="18" actId="14100"/>
          <ac:picMkLst>
            <pc:docMk/>
            <pc:sldMk cId="2277451824" sldId="747"/>
            <ac:picMk id="5" creationId="{CD951905-290C-4DD0-87A9-F074E277B28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2" y="1"/>
            <a:ext cx="4278736" cy="340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2467" name="Rectangle 3"/>
          <p:cNvSpPr>
            <a:spLocks noGrp="1" noChangeArrowheads="1"/>
          </p:cNvSpPr>
          <p:nvPr>
            <p:ph type="dt" sz="quarter" idx="1"/>
          </p:nvPr>
        </p:nvSpPr>
        <p:spPr bwMode="auto">
          <a:xfrm>
            <a:off x="5592343" y="1"/>
            <a:ext cx="4280322" cy="340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2468" name="Rectangle 4"/>
          <p:cNvSpPr>
            <a:spLocks noGrp="1" noChangeArrowheads="1"/>
          </p:cNvSpPr>
          <p:nvPr>
            <p:ph type="ftr" sz="quarter" idx="2"/>
          </p:nvPr>
        </p:nvSpPr>
        <p:spPr bwMode="auto">
          <a:xfrm>
            <a:off x="2" y="6457155"/>
            <a:ext cx="4278736" cy="33893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2469" name="Rectangle 5"/>
          <p:cNvSpPr>
            <a:spLocks noGrp="1" noChangeArrowheads="1"/>
          </p:cNvSpPr>
          <p:nvPr>
            <p:ph type="sldNum" sz="quarter" idx="3"/>
          </p:nvPr>
        </p:nvSpPr>
        <p:spPr bwMode="auto">
          <a:xfrm>
            <a:off x="5592343" y="6457155"/>
            <a:ext cx="4280322" cy="33893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A092E20-0220-4598-B7E3-30E6FA4BB52E}" type="slidenum">
              <a:rPr lang="en-US"/>
              <a:pPr>
                <a:defRPr/>
              </a:pPr>
              <a:t>‹#›</a:t>
            </a:fld>
            <a:endParaRPr lang="en-US"/>
          </a:p>
        </p:txBody>
      </p:sp>
    </p:spTree>
    <p:extLst>
      <p:ext uri="{BB962C8B-B14F-4D97-AF65-F5344CB8AC3E}">
        <p14:creationId xmlns:p14="http://schemas.microsoft.com/office/powerpoint/2010/main" val="411868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1"/>
            <a:ext cx="4278736" cy="340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5592343" y="1"/>
            <a:ext cx="4280322" cy="340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3238500" y="509588"/>
            <a:ext cx="3397250" cy="254793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86792" y="3228578"/>
            <a:ext cx="7900669" cy="30599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2" y="6457155"/>
            <a:ext cx="4278736" cy="33893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5592343" y="6457155"/>
            <a:ext cx="4280322" cy="33893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DBD31EE-48B1-4F1F-B0D2-C27C775C7C8C}" type="slidenum">
              <a:rPr lang="en-US"/>
              <a:pPr>
                <a:defRPr/>
              </a:pPr>
              <a:t>‹#›</a:t>
            </a:fld>
            <a:endParaRPr lang="en-US"/>
          </a:p>
        </p:txBody>
      </p:sp>
    </p:spTree>
    <p:extLst>
      <p:ext uri="{BB962C8B-B14F-4D97-AF65-F5344CB8AC3E}">
        <p14:creationId xmlns:p14="http://schemas.microsoft.com/office/powerpoint/2010/main" val="27528892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olo.bodleian.ox.ac.uk/"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libguides.bodleian.ox.ac.uk/az.php"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olo.bodleian.ox.ac.uk/"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eblearn.ox.ac.uk/access/content/group/82aead10-bd39-4bc2-b2a5-e2495bf358b8/Worksheets/Installing%20word%20processor%20plugs%20in.docx" TargetMode="External"/><Relationship Id="rId2" Type="http://schemas.openxmlformats.org/officeDocument/2006/relationships/slide" Target="../slides/slide82.xml"/><Relationship Id="rId1" Type="http://schemas.openxmlformats.org/officeDocument/2006/relationships/notesMaster" Target="../notesMasters/notesMaster1.xml"/><Relationship Id="rId6" Type="http://schemas.openxmlformats.org/officeDocument/2006/relationships/hyperlink" Target="https://weblearn.ox.ac.uk/access/content/group/82aead10-bd39-4bc2-b2a5-e2495bf358b8/Worksheets/Creating%20a%20bibliography.docx" TargetMode="External"/><Relationship Id="rId5" Type="http://schemas.openxmlformats.org/officeDocument/2006/relationships/hyperlink" Target="https://weblearn.ox.ac.uk/access/content/group/82aead10-bd39-4bc2-b2a5-e2495bf358b8/Worksheets/RefWorks%20Using%20Quick%20Cite.docx" TargetMode="External"/><Relationship Id="rId4" Type="http://schemas.openxmlformats.org/officeDocument/2006/relationships/hyperlink" Target="https://weblearn.ox.ac.uk/access/content/group/82aead10-bd39-4bc2-b2a5-e2495bf358b8/Worksheets/using%20write%20n%20cite.doc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AF45C10C-AC16-4D8C-A109-B6005F94BB51}" type="slidenum">
              <a:rPr lang="en-US" smtClean="0"/>
              <a:pPr/>
              <a:t>1</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a:latin typeface="Arial"/>
              <a:cs typeface="Arial"/>
            </a:endParaRPr>
          </a:p>
        </p:txBody>
      </p:sp>
    </p:spTree>
    <p:extLst>
      <p:ext uri="{BB962C8B-B14F-4D97-AF65-F5344CB8AC3E}">
        <p14:creationId xmlns:p14="http://schemas.microsoft.com/office/powerpoint/2010/main" val="1404847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FB451655-7E2F-4E1D-9204-4ABA224C9555}" type="slidenum">
              <a:rPr lang="en-US" smtClean="0"/>
              <a:pPr/>
              <a:t>16</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a:t>Click on the dropdown menu for the material type (which </a:t>
            </a:r>
            <a:r>
              <a:rPr lang="en-GB" sz="1200" dirty="0" err="1"/>
              <a:t>autofills</a:t>
            </a:r>
            <a:r>
              <a:rPr lang="en-GB" sz="1200" dirty="0"/>
              <a:t> initially to be “Journal Article”) and scroll down to find the type of material you want to enter, e.g. Book, Thesis, Conference Proceedings, Newspaper Article, and select that. </a:t>
            </a:r>
            <a:r>
              <a:rPr lang="en-GB" sz="1200" b="1" dirty="0"/>
              <a:t>Note! </a:t>
            </a:r>
            <a:r>
              <a:rPr lang="en-GB" sz="1200" dirty="0"/>
              <a:t>There are several different types of ‘Book’ – make sure you select the appropriate heading. “Book” = single-author work, “Book, Edited Collection” = multi-author works, and so on.</a:t>
            </a:r>
            <a:endParaRPr lang="en-GB" sz="1200" b="1" dirty="0"/>
          </a:p>
          <a:p>
            <a:pPr eaLnBrk="1" hangingPunct="1"/>
            <a:endParaRPr lang="en-GB"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dirty="0"/>
              <a:t>Be sure you have the correct information regarding whether the</a:t>
            </a:r>
            <a:r>
              <a:rPr lang="en-GB" sz="1200" baseline="0" dirty="0"/>
              <a:t> item </a:t>
            </a:r>
            <a:r>
              <a:rPr lang="en-GB" sz="1200" dirty="0"/>
              <a:t>is either print or electronic.  This will determine if certain fields of information print in your bibliography as specified by your citation style.  An example would be printing a DOI number.  If the electronic source type is not set, this will not print. If the required field</a:t>
            </a:r>
            <a:r>
              <a:rPr lang="en-GB" sz="1200" baseline="0" dirty="0"/>
              <a:t> is not offered you can add it (</a:t>
            </a:r>
            <a:r>
              <a:rPr lang="en-GB" sz="1200" baseline="0" dirty="0" err="1"/>
              <a:t>eg</a:t>
            </a:r>
            <a:r>
              <a:rPr lang="en-GB" sz="1200" baseline="0" dirty="0"/>
              <a:t> URL for e-book etc.)</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b="1"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0" baseline="0" dirty="0"/>
              <a:t>DEMO – add in manually Laura </a:t>
            </a:r>
            <a:r>
              <a:rPr lang="en-GB" sz="1200" b="0" baseline="0" dirty="0" err="1"/>
              <a:t>Mulvey</a:t>
            </a:r>
            <a:r>
              <a:rPr lang="en-GB" sz="1200" b="0" baseline="0" dirty="0"/>
              <a:t> / Visual and Other Pleasures (</a:t>
            </a:r>
            <a:r>
              <a:rPr lang="en-GB" sz="1200" b="0" baseline="0" dirty="0" err="1"/>
              <a:t>Basinstoke</a:t>
            </a:r>
            <a:r>
              <a:rPr lang="en-GB" sz="1200" b="0" baseline="0" dirty="0"/>
              <a:t>: Palgrave Macmillan, 2009) 2</a:t>
            </a:r>
            <a:r>
              <a:rPr lang="en-GB" sz="1200" b="0" baseline="30000" dirty="0"/>
              <a:t>nd</a:t>
            </a:r>
            <a:r>
              <a:rPr lang="en-GB" sz="1200" b="0" baseline="0" dirty="0"/>
              <a:t> ed. Tags – basically like subject headings (</a:t>
            </a:r>
            <a:r>
              <a:rPr lang="en-GB" sz="1200" b="0" baseline="0" dirty="0" err="1"/>
              <a:t>eg</a:t>
            </a:r>
            <a:r>
              <a:rPr lang="en-GB" sz="1200" b="0" baseline="0" dirty="0"/>
              <a:t> if you import from SOLO this is where subject headings go)</a:t>
            </a:r>
            <a:endParaRPr lang="en-GB" sz="1200" b="0" dirty="0"/>
          </a:p>
          <a:p>
            <a:pPr eaLnBrk="1" hangingPunct="1"/>
            <a:endParaRPr lang="en-GB" dirty="0"/>
          </a:p>
        </p:txBody>
      </p:sp>
    </p:spTree>
    <p:extLst>
      <p:ext uri="{BB962C8B-B14F-4D97-AF65-F5344CB8AC3E}">
        <p14:creationId xmlns:p14="http://schemas.microsoft.com/office/powerpoint/2010/main" val="4014848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FB451655-7E2F-4E1D-9204-4ABA224C9555}" type="slidenum">
              <a:rPr lang="en-US" smtClean="0"/>
              <a:pPr/>
              <a:t>17</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r>
              <a:rPr lang="en-GB" sz="1200" dirty="0"/>
              <a:t>Start filling in the title, author etc. One option in New RefWorks is autofill for titles, using the lightning symbol   - suggestions through which to scroll will appear on the bottom, and if one matches the material you wish to fill in, you can select it. It is doubly important to check all the fields in your reference if you do this, as there is no guarantee of the quality of the data entered! (e.g. I had to remove authors’ titles from one automatic suggestion, and change the ref type). If you don’t want these suggestions, click on the X on the right of the blue suggestions bar at the bottom</a:t>
            </a:r>
          </a:p>
          <a:p>
            <a:pPr eaLnBrk="1" hangingPunct="1"/>
            <a:endParaRPr lang="en-GB" sz="1200" dirty="0"/>
          </a:p>
          <a:p>
            <a:pPr eaLnBrk="1" hangingPunct="1"/>
            <a:r>
              <a:rPr lang="en-GB" sz="1200" dirty="0"/>
              <a:t>DEMO – </a:t>
            </a:r>
            <a:r>
              <a:rPr lang="en-GB" sz="1200" dirty="0" err="1"/>
              <a:t>eg</a:t>
            </a:r>
            <a:r>
              <a:rPr lang="en-GB" sz="1200" dirty="0"/>
              <a:t> Home is Where the Heart</a:t>
            </a:r>
            <a:r>
              <a:rPr lang="en-GB" sz="1200" baseline="0" dirty="0"/>
              <a:t> Is: studies in melodrama and the women’s film / Christine Gledhill</a:t>
            </a:r>
            <a:endParaRPr lang="en-GB" dirty="0"/>
          </a:p>
        </p:txBody>
      </p:sp>
    </p:spTree>
    <p:extLst>
      <p:ext uri="{BB962C8B-B14F-4D97-AF65-F5344CB8AC3E}">
        <p14:creationId xmlns:p14="http://schemas.microsoft.com/office/powerpoint/2010/main" val="4121171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Arial" charset="0"/>
                <a:ea typeface="+mn-ea"/>
                <a:cs typeface="Arial" charset="0"/>
              </a:rPr>
              <a:t>Scopus is a bibliographic database for science, medicine and some social sciences. Access Scopus by searching for Scopus in SOLO (</a:t>
            </a:r>
            <a:r>
              <a:rPr lang="en-GB" sz="1200" b="0" i="0" u="sng" strike="noStrike" kern="1200" dirty="0">
                <a:solidFill>
                  <a:schemeClr val="tx1"/>
                </a:solidFill>
                <a:effectLst/>
                <a:latin typeface="Arial" charset="0"/>
                <a:ea typeface="+mn-ea"/>
                <a:cs typeface="Arial" charset="0"/>
                <a:hlinkClick r:id="rId3"/>
              </a:rPr>
              <a:t>http://solo.bodleian.ox.ac.uk/</a:t>
            </a:r>
            <a:r>
              <a:rPr lang="en-GB" sz="1200" b="0" i="0" kern="1200" dirty="0">
                <a:solidFill>
                  <a:schemeClr val="tx1"/>
                </a:solidFill>
                <a:effectLst/>
                <a:latin typeface="Arial" charset="0"/>
                <a:ea typeface="+mn-ea"/>
                <a:cs typeface="Arial" charset="0"/>
              </a:rPr>
              <a:t> ) and then following the Online access link.  Alternatively, search for Scopus on Databases A-Z (</a:t>
            </a:r>
            <a:r>
              <a:rPr lang="en-GB" sz="1200" b="0" i="0" u="sng" strike="noStrike" kern="1200" dirty="0">
                <a:solidFill>
                  <a:schemeClr val="tx1"/>
                </a:solidFill>
                <a:effectLst/>
                <a:latin typeface="Arial" charset="0"/>
                <a:ea typeface="+mn-ea"/>
                <a:cs typeface="Arial" charset="0"/>
                <a:hlinkClick r:id="rId4"/>
              </a:rPr>
              <a:t>https://libguides.bodleian.ox.ac.uk/az.php</a:t>
            </a:r>
            <a:r>
              <a:rPr lang="en-GB" sz="1200" b="0" i="0" kern="1200" dirty="0">
                <a:solidFill>
                  <a:schemeClr val="tx1"/>
                </a:solidFill>
                <a:effectLst/>
                <a:latin typeface="Arial" charset="0"/>
                <a:ea typeface="+mn-ea"/>
                <a:cs typeface="Arial" charset="0"/>
              </a:rPr>
              <a:t> ). If you are off campus, you will need to use your Oxford Single Sign On (SSO) credentials to use it.  </a:t>
            </a:r>
          </a:p>
          <a:p>
            <a:pPr rtl="0" fontAlgn="base"/>
            <a:r>
              <a:rPr lang="en-GB" sz="1200" b="1" i="0" kern="1200" dirty="0">
                <a:solidFill>
                  <a:schemeClr val="tx1"/>
                </a:solidFill>
                <a:effectLst/>
                <a:latin typeface="Arial" charset="0"/>
                <a:ea typeface="+mn-ea"/>
                <a:cs typeface="Arial" charset="0"/>
              </a:rPr>
              <a:t>Running a Basic Search </a:t>
            </a:r>
            <a:r>
              <a:rPr lang="en-GB" sz="1200" b="0" i="0" kern="1200" dirty="0">
                <a:solidFill>
                  <a:schemeClr val="tx1"/>
                </a:solidFill>
                <a:effectLst/>
                <a:latin typeface="Arial" charset="0"/>
                <a:ea typeface="+mn-ea"/>
                <a:cs typeface="Arial" charset="0"/>
              </a:rPr>
              <a:t> </a:t>
            </a:r>
          </a:p>
          <a:p>
            <a:pPr rtl="0" fontAlgn="base"/>
            <a:r>
              <a:rPr lang="en-GB" sz="1200" b="0" i="0" kern="1200" dirty="0">
                <a:solidFill>
                  <a:schemeClr val="tx1"/>
                </a:solidFill>
                <a:effectLst/>
                <a:latin typeface="Arial" charset="0"/>
                <a:ea typeface="+mn-ea"/>
                <a:cs typeface="Arial" charset="0"/>
              </a:rPr>
              <a:t>When you enter Scopus, you will land on the main search page.  </a:t>
            </a:r>
          </a:p>
          <a:p>
            <a:pPr rtl="0" fontAlgn="base"/>
            <a:r>
              <a:rPr lang="en-GB" sz="1200" b="0" i="0" kern="1200" dirty="0">
                <a:solidFill>
                  <a:schemeClr val="tx1"/>
                </a:solidFill>
                <a:effectLst/>
                <a:latin typeface="Arial" charset="0"/>
                <a:ea typeface="+mn-ea"/>
                <a:cs typeface="Arial" charset="0"/>
              </a:rPr>
              <a:t>Enter your keywords into the search box and select ‘</a:t>
            </a:r>
            <a:r>
              <a:rPr lang="en-GB" sz="1200" b="1" i="0" kern="1200" dirty="0">
                <a:solidFill>
                  <a:schemeClr val="tx1"/>
                </a:solidFill>
                <a:effectLst/>
                <a:latin typeface="Arial" charset="0"/>
                <a:ea typeface="+mn-ea"/>
                <a:cs typeface="Arial" charset="0"/>
              </a:rPr>
              <a:t>Article Title, Abstract, Keywords</a:t>
            </a:r>
            <a:r>
              <a:rPr lang="en-GB" sz="1200" b="0" i="0" kern="1200" dirty="0">
                <a:solidFill>
                  <a:schemeClr val="tx1"/>
                </a:solidFill>
                <a:effectLst/>
                <a:latin typeface="Arial" charset="0"/>
                <a:ea typeface="+mn-ea"/>
                <a:cs typeface="Arial" charset="0"/>
              </a:rPr>
              <a:t>’ from the adjacent dropdown menu. Click the </a:t>
            </a:r>
            <a:r>
              <a:rPr lang="en-GB" sz="1200" b="1" i="0" kern="1200" dirty="0">
                <a:solidFill>
                  <a:schemeClr val="tx1"/>
                </a:solidFill>
                <a:effectLst/>
                <a:latin typeface="Arial" charset="0"/>
                <a:ea typeface="+mn-ea"/>
                <a:cs typeface="Arial" charset="0"/>
              </a:rPr>
              <a:t>Search</a:t>
            </a:r>
            <a:r>
              <a:rPr lang="en-GB" sz="1200" b="0" i="0" kern="1200" dirty="0">
                <a:solidFill>
                  <a:schemeClr val="tx1"/>
                </a:solidFill>
                <a:effectLst/>
                <a:latin typeface="Arial" charset="0"/>
                <a:ea typeface="+mn-ea"/>
                <a:cs typeface="Arial" charset="0"/>
              </a:rPr>
              <a:t> button.  After a few minutes your search results will appear on screen </a:t>
            </a:r>
          </a:p>
          <a:p>
            <a:pPr rtl="0" fontAlgn="base"/>
            <a:r>
              <a:rPr lang="en-GB" sz="1200" b="1" i="0" kern="1200" dirty="0">
                <a:solidFill>
                  <a:schemeClr val="tx1"/>
                </a:solidFill>
                <a:effectLst/>
                <a:latin typeface="Arial" charset="0"/>
                <a:ea typeface="+mn-ea"/>
                <a:cs typeface="Arial" charset="0"/>
              </a:rPr>
              <a:t>Selecting records for export</a:t>
            </a:r>
            <a:r>
              <a:rPr lang="en-GB" sz="1200" b="0" i="0" kern="1200" dirty="0">
                <a:solidFill>
                  <a:schemeClr val="tx1"/>
                </a:solidFill>
                <a:effectLst/>
                <a:latin typeface="Arial" charset="0"/>
                <a:ea typeface="+mn-ea"/>
                <a:cs typeface="Arial" charset="0"/>
              </a:rPr>
              <a:t> </a:t>
            </a:r>
          </a:p>
          <a:p>
            <a:pPr rtl="0" fontAlgn="base"/>
            <a:r>
              <a:rPr lang="en-GB" sz="1200" b="0" i="0" kern="1200" dirty="0">
                <a:solidFill>
                  <a:schemeClr val="tx1"/>
                </a:solidFill>
                <a:effectLst/>
                <a:latin typeface="Arial" charset="0"/>
                <a:ea typeface="+mn-ea"/>
                <a:cs typeface="Arial" charset="0"/>
              </a:rPr>
              <a:t>Choose records you wish to export to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a:t>
            </a:r>
          </a:p>
          <a:p>
            <a:pPr rtl="0" fontAlgn="base"/>
            <a:r>
              <a:rPr lang="en-GB" sz="1200" b="0" i="0" kern="1200" dirty="0">
                <a:solidFill>
                  <a:schemeClr val="tx1"/>
                </a:solidFill>
                <a:effectLst/>
                <a:latin typeface="Arial" charset="0"/>
                <a:ea typeface="+mn-ea"/>
                <a:cs typeface="Arial" charset="0"/>
              </a:rPr>
              <a:t>To select individual references, tick the checkbox adjacent to each record.  </a:t>
            </a:r>
          </a:p>
          <a:p>
            <a:pPr rtl="0" fontAlgn="base"/>
            <a:r>
              <a:rPr lang="en-GB" sz="1200" b="0" i="0" kern="1200" dirty="0">
                <a:solidFill>
                  <a:schemeClr val="tx1"/>
                </a:solidFill>
                <a:effectLst/>
                <a:latin typeface="Arial" charset="0"/>
                <a:ea typeface="+mn-ea"/>
                <a:cs typeface="Arial" charset="0"/>
              </a:rPr>
              <a:t>A whole set of results or whole page of results can be selected simultaneously by ticking the downward arrow next to ‘</a:t>
            </a:r>
            <a:r>
              <a:rPr lang="en-GB" sz="1200" b="1" i="0" kern="1200" dirty="0">
                <a:solidFill>
                  <a:schemeClr val="tx1"/>
                </a:solidFill>
                <a:effectLst/>
                <a:latin typeface="Arial" charset="0"/>
                <a:ea typeface="+mn-ea"/>
                <a:cs typeface="Arial" charset="0"/>
              </a:rPr>
              <a:t>All</a:t>
            </a:r>
            <a:r>
              <a:rPr lang="en-GB" sz="1200" b="0" i="0" kern="1200" dirty="0">
                <a:solidFill>
                  <a:schemeClr val="tx1"/>
                </a:solidFill>
                <a:effectLst/>
                <a:latin typeface="Arial" charset="0"/>
                <a:ea typeface="+mn-ea"/>
                <a:cs typeface="Arial" charset="0"/>
              </a:rPr>
              <a:t>’ at the top of the results list.  </a:t>
            </a:r>
          </a:p>
          <a:p>
            <a:pPr rtl="0" fontAlgn="base"/>
            <a:r>
              <a:rPr lang="en-GB" sz="1200" b="0" i="0" kern="1200" dirty="0">
                <a:solidFill>
                  <a:schemeClr val="tx1"/>
                </a:solidFill>
                <a:effectLst/>
                <a:latin typeface="Arial" charset="0"/>
                <a:ea typeface="+mn-ea"/>
                <a:cs typeface="Arial" charset="0"/>
              </a:rPr>
              <a:t>Once you’ve selected the required records click </a:t>
            </a:r>
            <a:r>
              <a:rPr lang="en-GB" sz="1200" b="1" i="0" kern="1200" dirty="0">
                <a:solidFill>
                  <a:schemeClr val="tx1"/>
                </a:solidFill>
                <a:effectLst/>
                <a:latin typeface="Arial" charset="0"/>
                <a:ea typeface="+mn-ea"/>
                <a:cs typeface="Arial" charset="0"/>
              </a:rPr>
              <a:t>Export</a:t>
            </a:r>
            <a:r>
              <a:rPr lang="en-GB" sz="1200" b="0" i="0" kern="1200" dirty="0">
                <a:solidFill>
                  <a:schemeClr val="tx1"/>
                </a:solidFill>
                <a:effectLst/>
                <a:latin typeface="Arial" charset="0"/>
                <a:ea typeface="+mn-ea"/>
                <a:cs typeface="Arial" charset="0"/>
              </a:rPr>
              <a:t> </a:t>
            </a:r>
          </a:p>
          <a:p>
            <a:pPr rtl="0" fontAlgn="base"/>
            <a:r>
              <a:rPr lang="en-GB" sz="1200" b="0" i="0" kern="1200" dirty="0">
                <a:solidFill>
                  <a:schemeClr val="tx1"/>
                </a:solidFill>
                <a:effectLst/>
                <a:latin typeface="Arial" charset="0"/>
                <a:ea typeface="+mn-ea"/>
                <a:cs typeface="Arial" charset="0"/>
              </a:rPr>
              <a:t>Select </a:t>
            </a:r>
            <a:r>
              <a:rPr lang="en-GB" sz="1200" b="0" i="0" kern="1200" dirty="0" err="1">
                <a:solidFill>
                  <a:schemeClr val="tx1"/>
                </a:solidFill>
                <a:effectLst/>
                <a:latin typeface="Arial" charset="0"/>
                <a:ea typeface="+mn-ea"/>
                <a:cs typeface="Arial" charset="0"/>
              </a:rPr>
              <a:t>ExLibris</a:t>
            </a:r>
            <a:r>
              <a:rPr lang="en-GB" sz="1200" b="0" i="0" kern="1200" dirty="0">
                <a:solidFill>
                  <a:schemeClr val="tx1"/>
                </a:solidFill>
                <a:effectLst/>
                <a:latin typeface="Arial" charset="0"/>
                <a:ea typeface="+mn-ea"/>
                <a:cs typeface="Arial" charset="0"/>
              </a:rPr>
              <a:t>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as your method of export </a:t>
            </a:r>
          </a:p>
          <a:p>
            <a:pPr rtl="0" fontAlgn="base"/>
            <a:r>
              <a:rPr lang="en-GB" sz="1200" b="0" i="0" kern="1200" dirty="0">
                <a:solidFill>
                  <a:schemeClr val="tx1"/>
                </a:solidFill>
                <a:effectLst/>
                <a:latin typeface="Arial" charset="0"/>
                <a:ea typeface="+mn-ea"/>
                <a:cs typeface="Arial" charset="0"/>
              </a:rPr>
              <a:t>Click on Export </a:t>
            </a:r>
          </a:p>
          <a:p>
            <a:pPr rtl="0" fontAlgn="base"/>
            <a:r>
              <a:rPr lang="en-GB" sz="1200" b="0" i="0" kern="1200" dirty="0">
                <a:solidFill>
                  <a:schemeClr val="tx1"/>
                </a:solidFill>
                <a:effectLst/>
                <a:latin typeface="Arial" charset="0"/>
                <a:ea typeface="+mn-ea"/>
                <a:cs typeface="Arial" charset="0"/>
              </a:rPr>
              <a:t>You will then be asked if you wish to export to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Select Yes, export to the newest version of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a:t>
            </a:r>
          </a:p>
          <a:p>
            <a:pPr rtl="0" fontAlgn="base"/>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will open in your browser. If you’re not logged in, you’ll be prompted for your username and password. </a:t>
            </a:r>
          </a:p>
          <a:p>
            <a:pPr rtl="0" fontAlgn="base"/>
            <a:r>
              <a:rPr lang="en-GB" sz="1200" b="0" i="0" kern="1200" dirty="0">
                <a:solidFill>
                  <a:schemeClr val="tx1"/>
                </a:solidFill>
                <a:effectLst/>
                <a:latin typeface="Arial" charset="0"/>
                <a:ea typeface="+mn-ea"/>
                <a:cs typeface="Arial" charset="0"/>
              </a:rPr>
              <a:t>Click on Import – you can choose to import into a Folder at this stage or do so at a later stage. Click on OK to view the record in your “last Imported” folder. </a:t>
            </a:r>
          </a:p>
          <a:p>
            <a:endParaRPr lang="en-GB" dirty="0"/>
          </a:p>
        </p:txBody>
      </p:sp>
      <p:sp>
        <p:nvSpPr>
          <p:cNvPr id="4" name="Slide Number Placeholder 3"/>
          <p:cNvSpPr>
            <a:spLocks noGrp="1"/>
          </p:cNvSpPr>
          <p:nvPr>
            <p:ph type="sldNum" sz="quarter" idx="10"/>
          </p:nvPr>
        </p:nvSpPr>
        <p:spPr/>
        <p:txBody>
          <a:bodyPr/>
          <a:lstStyle/>
          <a:p>
            <a:pPr>
              <a:defRPr/>
            </a:pPr>
            <a:fld id="{0DBD31EE-48B1-4F1F-B0D2-C27C775C7C8C}" type="slidenum">
              <a:rPr lang="en-US" smtClean="0"/>
              <a:pPr>
                <a:defRPr/>
              </a:pPr>
              <a:t>19</a:t>
            </a:fld>
            <a:endParaRPr lang="en-US"/>
          </a:p>
        </p:txBody>
      </p:sp>
    </p:spTree>
    <p:extLst>
      <p:ext uri="{BB962C8B-B14F-4D97-AF65-F5344CB8AC3E}">
        <p14:creationId xmlns:p14="http://schemas.microsoft.com/office/powerpoint/2010/main" val="281415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Arial" charset="0"/>
                <a:ea typeface="+mn-ea"/>
                <a:cs typeface="Arial" charset="0"/>
              </a:rPr>
              <a:t>Once you’ve selected the required records click </a:t>
            </a:r>
            <a:r>
              <a:rPr lang="en-GB" sz="1200" b="1" i="0" kern="1200" dirty="0">
                <a:solidFill>
                  <a:schemeClr val="tx1"/>
                </a:solidFill>
                <a:effectLst/>
                <a:latin typeface="Arial" charset="0"/>
                <a:ea typeface="+mn-ea"/>
                <a:cs typeface="Arial" charset="0"/>
              </a:rPr>
              <a:t>Export</a:t>
            </a:r>
            <a:r>
              <a:rPr lang="en-GB" sz="1200" b="0" i="0" kern="1200" dirty="0">
                <a:solidFill>
                  <a:schemeClr val="tx1"/>
                </a:solidFill>
                <a:effectLst/>
                <a:latin typeface="Arial" charset="0"/>
                <a:ea typeface="+mn-ea"/>
                <a:cs typeface="Arial" charset="0"/>
              </a:rPr>
              <a:t> </a:t>
            </a:r>
          </a:p>
          <a:p>
            <a:pPr rtl="0" fontAlgn="base"/>
            <a:r>
              <a:rPr lang="en-GB" sz="1200" b="0" i="0" kern="1200" dirty="0">
                <a:solidFill>
                  <a:schemeClr val="tx1"/>
                </a:solidFill>
                <a:effectLst/>
                <a:latin typeface="Arial" charset="0"/>
                <a:ea typeface="+mn-ea"/>
                <a:cs typeface="Arial" charset="0"/>
              </a:rPr>
              <a:t>Select </a:t>
            </a:r>
            <a:r>
              <a:rPr lang="en-GB" sz="1200" b="0" i="0" kern="1200" dirty="0" err="1">
                <a:solidFill>
                  <a:schemeClr val="tx1"/>
                </a:solidFill>
                <a:effectLst/>
                <a:latin typeface="Arial" charset="0"/>
                <a:ea typeface="+mn-ea"/>
                <a:cs typeface="Arial" charset="0"/>
              </a:rPr>
              <a:t>ExLibris</a:t>
            </a:r>
            <a:r>
              <a:rPr lang="en-GB" sz="1200" b="0" i="0" kern="1200" dirty="0">
                <a:solidFill>
                  <a:schemeClr val="tx1"/>
                </a:solidFill>
                <a:effectLst/>
                <a:latin typeface="Arial" charset="0"/>
                <a:ea typeface="+mn-ea"/>
                <a:cs typeface="Arial" charset="0"/>
              </a:rPr>
              <a:t>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as your method of export </a:t>
            </a:r>
          </a:p>
          <a:p>
            <a:pPr rtl="0" fontAlgn="base"/>
            <a:r>
              <a:rPr lang="en-GB" sz="1200" b="0" i="0" kern="1200" dirty="0">
                <a:solidFill>
                  <a:schemeClr val="tx1"/>
                </a:solidFill>
                <a:effectLst/>
                <a:latin typeface="Arial" charset="0"/>
                <a:ea typeface="+mn-ea"/>
                <a:cs typeface="Arial" charset="0"/>
              </a:rPr>
              <a:t>Click on Export </a:t>
            </a:r>
          </a:p>
          <a:p>
            <a:pPr rtl="0" fontAlgn="base"/>
            <a:r>
              <a:rPr lang="en-GB" sz="1200" b="0" i="0" kern="1200" dirty="0">
                <a:solidFill>
                  <a:schemeClr val="tx1"/>
                </a:solidFill>
                <a:effectLst/>
                <a:latin typeface="Arial" charset="0"/>
                <a:ea typeface="+mn-ea"/>
                <a:cs typeface="Arial" charset="0"/>
              </a:rPr>
              <a:t>You will then be asked if you wish to export to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Select Yes, export to the newest version of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a:t>
            </a:r>
          </a:p>
          <a:p>
            <a:pPr rtl="0" fontAlgn="base"/>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will open in your browser. If you’re not logged in, you’ll be prompted for your username and password. </a:t>
            </a:r>
          </a:p>
          <a:p>
            <a:pPr rtl="0" fontAlgn="base"/>
            <a:r>
              <a:rPr lang="en-GB" sz="1200" b="0" i="0" kern="1200" dirty="0">
                <a:solidFill>
                  <a:schemeClr val="tx1"/>
                </a:solidFill>
                <a:effectLst/>
                <a:latin typeface="Arial" charset="0"/>
                <a:ea typeface="+mn-ea"/>
                <a:cs typeface="Arial" charset="0"/>
              </a:rPr>
              <a:t>Click on Import – you can choose to import into a Folder at this stage or do so at a later stage. Click on OK to view the record in your “last Imported” folder. </a:t>
            </a:r>
          </a:p>
          <a:p>
            <a:endParaRPr lang="en-GB" dirty="0"/>
          </a:p>
        </p:txBody>
      </p:sp>
      <p:sp>
        <p:nvSpPr>
          <p:cNvPr id="4" name="Slide Number Placeholder 3"/>
          <p:cNvSpPr>
            <a:spLocks noGrp="1"/>
          </p:cNvSpPr>
          <p:nvPr>
            <p:ph type="sldNum" sz="quarter" idx="10"/>
          </p:nvPr>
        </p:nvSpPr>
        <p:spPr/>
        <p:txBody>
          <a:bodyPr/>
          <a:lstStyle/>
          <a:p>
            <a:pPr>
              <a:defRPr/>
            </a:pPr>
            <a:fld id="{0DBD31EE-48B1-4F1F-B0D2-C27C775C7C8C}" type="slidenum">
              <a:rPr lang="en-US" smtClean="0"/>
              <a:pPr>
                <a:defRPr/>
              </a:pPr>
              <a:t>20</a:t>
            </a:fld>
            <a:endParaRPr lang="en-US"/>
          </a:p>
        </p:txBody>
      </p:sp>
    </p:spTree>
    <p:extLst>
      <p:ext uri="{BB962C8B-B14F-4D97-AF65-F5344CB8AC3E}">
        <p14:creationId xmlns:p14="http://schemas.microsoft.com/office/powerpoint/2010/main" val="1325733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i="0" kern="1200" dirty="0">
                <a:solidFill>
                  <a:schemeClr val="tx1"/>
                </a:solidFill>
                <a:effectLst/>
                <a:latin typeface="Arial" charset="0"/>
                <a:ea typeface="+mn-ea"/>
                <a:cs typeface="Arial" charset="0"/>
              </a:rPr>
              <a:t>SOLO</a:t>
            </a:r>
            <a:r>
              <a:rPr lang="en-GB" sz="1200" b="0" i="0" kern="1200" dirty="0">
                <a:solidFill>
                  <a:schemeClr val="tx1"/>
                </a:solidFill>
                <a:effectLst/>
                <a:latin typeface="Arial" charset="0"/>
                <a:ea typeface="+mn-ea"/>
                <a:cs typeface="Arial" charset="0"/>
              </a:rPr>
              <a:t> </a:t>
            </a:r>
          </a:p>
          <a:p>
            <a:pPr rtl="0" fontAlgn="base"/>
            <a:r>
              <a:rPr lang="en-GB" sz="1200" b="0" i="0" kern="1200" dirty="0">
                <a:solidFill>
                  <a:schemeClr val="tx1"/>
                </a:solidFill>
                <a:effectLst/>
                <a:latin typeface="Arial" charset="0"/>
                <a:ea typeface="+mn-ea"/>
                <a:cs typeface="Arial" charset="0"/>
              </a:rPr>
              <a:t>SOLO is the resource discovery tool for the major collections of the libraries of the University of Oxford. It covers physical holdings in the majority of the libraries which includes the Bodleian Libraries and most Faculty/Department and College libraries. It also provides access to electronic material including e-books, e-journals and databases. </a:t>
            </a:r>
          </a:p>
          <a:p>
            <a:pPr rtl="0" fontAlgn="base"/>
            <a:r>
              <a:rPr lang="en-GB" sz="1200" b="1" i="0" kern="1200" dirty="0">
                <a:solidFill>
                  <a:schemeClr val="tx1"/>
                </a:solidFill>
                <a:effectLst/>
                <a:latin typeface="Arial" charset="0"/>
                <a:ea typeface="+mn-ea"/>
                <a:cs typeface="Arial" charset="0"/>
              </a:rPr>
              <a:t>Accessing SOLO</a:t>
            </a:r>
            <a:r>
              <a:rPr lang="en-GB" sz="1200" b="0" i="0" kern="1200" dirty="0">
                <a:solidFill>
                  <a:schemeClr val="tx1"/>
                </a:solidFill>
                <a:effectLst/>
                <a:latin typeface="Arial" charset="0"/>
                <a:ea typeface="+mn-ea"/>
                <a:cs typeface="Arial" charset="0"/>
              </a:rPr>
              <a:t> </a:t>
            </a:r>
          </a:p>
          <a:p>
            <a:pPr rtl="0" fontAlgn="base"/>
            <a:r>
              <a:rPr lang="en-GB" sz="1200" b="0" i="0" kern="1200" dirty="0">
                <a:solidFill>
                  <a:schemeClr val="tx1"/>
                </a:solidFill>
                <a:effectLst/>
                <a:latin typeface="Arial" charset="0"/>
                <a:ea typeface="+mn-ea"/>
                <a:cs typeface="Arial" charset="0"/>
              </a:rPr>
              <a:t>To access SOLO go to </a:t>
            </a:r>
            <a:r>
              <a:rPr lang="en-GB" sz="1200" b="0" i="0" u="sng" strike="noStrike" kern="1200" dirty="0">
                <a:solidFill>
                  <a:schemeClr val="tx1"/>
                </a:solidFill>
                <a:effectLst/>
                <a:latin typeface="Arial" charset="0"/>
                <a:ea typeface="+mn-ea"/>
                <a:cs typeface="Arial" charset="0"/>
                <a:hlinkClick r:id="rId3"/>
              </a:rPr>
              <a:t>http://solo.bodleian.ox.ac.uk/</a:t>
            </a:r>
            <a:r>
              <a:rPr lang="en-GB" sz="1200" b="0" i="0" kern="1200" dirty="0">
                <a:solidFill>
                  <a:schemeClr val="tx1"/>
                </a:solidFill>
                <a:effectLst/>
                <a:latin typeface="Arial" charset="0"/>
                <a:ea typeface="+mn-ea"/>
                <a:cs typeface="Arial" charset="0"/>
              </a:rPr>
              <a:t> </a:t>
            </a:r>
          </a:p>
          <a:p>
            <a:pPr rtl="0" fontAlgn="base"/>
            <a:r>
              <a:rPr lang="en-GB" sz="1200" b="0" i="0" kern="1200" dirty="0">
                <a:solidFill>
                  <a:schemeClr val="tx1"/>
                </a:solidFill>
                <a:effectLst/>
                <a:latin typeface="Arial" charset="0"/>
                <a:ea typeface="+mn-ea"/>
                <a:cs typeface="Arial" charset="0"/>
              </a:rPr>
              <a:t>To access the full range of resources, Sign in using your Oxford Single Sign On (SSO). The sign in option is in the top right hand corner </a:t>
            </a:r>
          </a:p>
          <a:p>
            <a:pPr rtl="0" fontAlgn="base"/>
            <a:r>
              <a:rPr lang="en-GB" sz="1200" b="1" i="0" kern="1200" dirty="0">
                <a:solidFill>
                  <a:schemeClr val="tx1"/>
                </a:solidFill>
                <a:effectLst/>
                <a:latin typeface="Arial" charset="0"/>
                <a:ea typeface="+mn-ea"/>
                <a:cs typeface="Arial" charset="0"/>
              </a:rPr>
              <a:t>Searching</a:t>
            </a:r>
            <a:r>
              <a:rPr lang="en-GB" sz="1200" b="0" i="0" kern="1200" dirty="0">
                <a:solidFill>
                  <a:schemeClr val="tx1"/>
                </a:solidFill>
                <a:effectLst/>
                <a:latin typeface="Arial" charset="0"/>
                <a:ea typeface="+mn-ea"/>
                <a:cs typeface="Arial" charset="0"/>
              </a:rPr>
              <a:t> </a:t>
            </a:r>
          </a:p>
          <a:p>
            <a:pPr rtl="0" fontAlgn="base"/>
            <a:r>
              <a:rPr lang="en-GB" sz="1200" b="0" i="0" kern="1200" dirty="0">
                <a:solidFill>
                  <a:schemeClr val="tx1"/>
                </a:solidFill>
                <a:effectLst/>
                <a:latin typeface="Arial" charset="0"/>
                <a:ea typeface="+mn-ea"/>
                <a:cs typeface="Arial" charset="0"/>
              </a:rPr>
              <a:t>To submit a basic search query in SOLO, type your keywords into the search bar, for example Oxford history of Britain and click the search button. </a:t>
            </a:r>
          </a:p>
          <a:p>
            <a:pPr rtl="0" fontAlgn="base"/>
            <a:r>
              <a:rPr lang="en-GB" sz="1200" b="0" i="0" kern="1200" dirty="0">
                <a:solidFill>
                  <a:schemeClr val="tx1"/>
                </a:solidFill>
                <a:effectLst/>
                <a:latin typeface="Arial" charset="0"/>
                <a:ea typeface="+mn-ea"/>
                <a:cs typeface="Arial" charset="0"/>
              </a:rPr>
              <a:t>SOLO will return a list of search results matching your query including print and electronic resources. It is possible to export these records to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a:t>
            </a:r>
          </a:p>
          <a:p>
            <a:pPr rtl="0" fontAlgn="base"/>
            <a:r>
              <a:rPr lang="en-GB" sz="1200" b="0" i="0" kern="1200" dirty="0">
                <a:solidFill>
                  <a:schemeClr val="tx1"/>
                </a:solidFill>
                <a:effectLst/>
                <a:latin typeface="Arial" charset="0"/>
                <a:ea typeface="+mn-ea"/>
                <a:cs typeface="Arial" charset="0"/>
              </a:rPr>
              <a:t>There are two methods for exporting references to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a:t>
            </a:r>
          </a:p>
          <a:p>
            <a:pPr rtl="0" fontAlgn="base"/>
            <a:r>
              <a:rPr lang="en-GB" sz="1200" b="0" i="0" u="sng" kern="1200" dirty="0">
                <a:solidFill>
                  <a:schemeClr val="tx1"/>
                </a:solidFill>
                <a:effectLst/>
                <a:latin typeface="Arial" charset="0"/>
                <a:ea typeface="+mn-ea"/>
                <a:cs typeface="Arial" charset="0"/>
              </a:rPr>
              <a:t>Method 1 – For exporting multiple references in one go</a:t>
            </a:r>
            <a:r>
              <a:rPr lang="en-GB" sz="1200" b="0" i="0" kern="1200" dirty="0">
                <a:solidFill>
                  <a:schemeClr val="tx1"/>
                </a:solidFill>
                <a:effectLst/>
                <a:latin typeface="Arial" charset="0"/>
                <a:ea typeface="+mn-ea"/>
                <a:cs typeface="Arial" charset="0"/>
              </a:rPr>
              <a:t> </a:t>
            </a:r>
          </a:p>
          <a:p>
            <a:pPr rtl="0" fontAlgn="base"/>
            <a:r>
              <a:rPr lang="en-GB" sz="1200" b="0" i="0" kern="1200" dirty="0">
                <a:solidFill>
                  <a:schemeClr val="tx1"/>
                </a:solidFill>
                <a:effectLst/>
                <a:latin typeface="Arial" charset="0"/>
                <a:ea typeface="+mn-ea"/>
                <a:cs typeface="Arial" charset="0"/>
              </a:rPr>
              <a:t>Choose records to export by either by</a:t>
            </a:r>
            <a:r>
              <a:rPr lang="en-GB" sz="1200" b="0" i="0" kern="1200" baseline="0" dirty="0">
                <a:solidFill>
                  <a:schemeClr val="tx1"/>
                </a:solidFill>
                <a:effectLst/>
                <a:latin typeface="Arial" charset="0"/>
                <a:ea typeface="+mn-ea"/>
                <a:cs typeface="Arial" charset="0"/>
              </a:rPr>
              <a:t> clicking the </a:t>
            </a:r>
            <a:r>
              <a:rPr lang="en-GB" sz="1200" b="0" i="0" kern="1200" baseline="0" dirty="0" err="1">
                <a:solidFill>
                  <a:schemeClr val="tx1"/>
                </a:solidFill>
                <a:effectLst/>
                <a:latin typeface="Arial" charset="0"/>
                <a:ea typeface="+mn-ea"/>
                <a:cs typeface="Arial" charset="0"/>
              </a:rPr>
              <a:t>tickboxes</a:t>
            </a:r>
            <a:r>
              <a:rPr lang="en-GB" sz="1200" b="0" i="0" kern="1200" baseline="0" dirty="0">
                <a:solidFill>
                  <a:schemeClr val="tx1"/>
                </a:solidFill>
                <a:effectLst/>
                <a:latin typeface="Arial" charset="0"/>
                <a:ea typeface="+mn-ea"/>
                <a:cs typeface="Arial" charset="0"/>
              </a:rPr>
              <a:t>, or</a:t>
            </a:r>
            <a:r>
              <a:rPr lang="en-GB" sz="1200" b="0" i="0" kern="1200" dirty="0">
                <a:solidFill>
                  <a:schemeClr val="tx1"/>
                </a:solidFill>
                <a:effectLst/>
                <a:latin typeface="Arial" charset="0"/>
                <a:ea typeface="+mn-ea"/>
                <a:cs typeface="Arial" charset="0"/>
              </a:rPr>
              <a:t> clicking the pin shaped ‘Add to Favourites’ button which appears on the right of each title. </a:t>
            </a:r>
            <a:br>
              <a:rPr lang="en-GB" sz="1200" b="0" i="0" kern="1200" dirty="0">
                <a:solidFill>
                  <a:schemeClr val="tx1"/>
                </a:solidFill>
                <a:effectLst/>
                <a:latin typeface="Arial" charset="0"/>
                <a:ea typeface="+mn-ea"/>
                <a:cs typeface="Arial" charset="0"/>
              </a:rPr>
            </a:br>
            <a:r>
              <a:rPr lang="en-GB" sz="1200" b="0" i="0" kern="1200" dirty="0">
                <a:solidFill>
                  <a:schemeClr val="tx1"/>
                </a:solidFill>
                <a:effectLst/>
                <a:latin typeface="Arial" charset="0"/>
                <a:ea typeface="+mn-ea"/>
                <a:cs typeface="Arial" charset="0"/>
              </a:rPr>
              <a:t>Your selected records are now saved to ‘My Favourites’.  Note - If you are signed into SOLO they will stay in your favourites for future sessions (unless you remove them). If you are not signed in, they will sit temporarily in favourites for the duration of the session. </a:t>
            </a:r>
          </a:p>
          <a:p>
            <a:pPr rtl="0" fontAlgn="base"/>
            <a:r>
              <a:rPr lang="en-GB" sz="1200" b="0" i="0" kern="1200" dirty="0">
                <a:solidFill>
                  <a:schemeClr val="tx1"/>
                </a:solidFill>
                <a:effectLst/>
                <a:latin typeface="Arial" charset="0"/>
                <a:ea typeface="+mn-ea"/>
                <a:cs typeface="Arial" charset="0"/>
              </a:rPr>
              <a:t>Click the ‘My Favourites’ pin in the top right corner of SOLO. </a:t>
            </a:r>
          </a:p>
          <a:p>
            <a:pPr rtl="0" fontAlgn="base"/>
            <a:r>
              <a:rPr lang="en-GB" sz="1200" b="0" i="0" kern="1200" dirty="0">
                <a:solidFill>
                  <a:schemeClr val="tx1"/>
                </a:solidFill>
                <a:effectLst/>
                <a:latin typeface="Arial" charset="0"/>
                <a:ea typeface="+mn-ea"/>
                <a:cs typeface="Arial" charset="0"/>
              </a:rPr>
              <a:t>You will see the records that you added to My Favourites. Select the references you would like to export to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by ticking the boxes next to the titles. Click the three-dot ‘”Push to” actions’ button on the top right and select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a:t>
            </a:r>
          </a:p>
          <a:p>
            <a:pPr rtl="0" fontAlgn="base"/>
            <a:r>
              <a:rPr lang="en-GB" sz="1200" b="0" i="0" kern="1200" dirty="0">
                <a:solidFill>
                  <a:schemeClr val="tx1"/>
                </a:solidFill>
                <a:effectLst/>
                <a:latin typeface="Arial" charset="0"/>
                <a:ea typeface="+mn-ea"/>
                <a:cs typeface="Arial" charset="0"/>
              </a:rPr>
              <a:t>You will then be asked if you wish to export to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Select Yes, export to the newest version of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a:t>
            </a:r>
          </a:p>
          <a:p>
            <a:pPr rtl="0" fontAlgn="base"/>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will open in your browser. If you’re not logged in, you’ll be prompted for your username and password. </a:t>
            </a:r>
          </a:p>
          <a:p>
            <a:pPr rtl="0" fontAlgn="base"/>
            <a:r>
              <a:rPr lang="en-GB" sz="1200" b="0" i="0" kern="1200" dirty="0">
                <a:solidFill>
                  <a:schemeClr val="tx1"/>
                </a:solidFill>
                <a:effectLst/>
                <a:latin typeface="Arial" charset="0"/>
                <a:ea typeface="+mn-ea"/>
                <a:cs typeface="Arial" charset="0"/>
              </a:rPr>
              <a:t>Click on Import – you can choose to import into a Folder at this stage or do so at a later stage. Click on OK to view the record in your “last Imported” folder. </a:t>
            </a:r>
          </a:p>
          <a:p>
            <a:pPr rtl="0" fontAlgn="base"/>
            <a:r>
              <a:rPr lang="en-GB" sz="1200" b="0" i="0" u="sng" kern="1200" dirty="0">
                <a:solidFill>
                  <a:schemeClr val="tx1"/>
                </a:solidFill>
                <a:effectLst/>
                <a:latin typeface="Arial" charset="0"/>
                <a:ea typeface="+mn-ea"/>
                <a:cs typeface="Arial" charset="0"/>
              </a:rPr>
              <a:t>Method 2 – For exporting one reference at a time</a:t>
            </a:r>
            <a:r>
              <a:rPr lang="en-GB" sz="1200" b="0" i="0" kern="1200" dirty="0">
                <a:solidFill>
                  <a:schemeClr val="tx1"/>
                </a:solidFill>
                <a:effectLst/>
                <a:latin typeface="Arial" charset="0"/>
                <a:ea typeface="+mn-ea"/>
                <a:cs typeface="Arial" charset="0"/>
              </a:rPr>
              <a:t> </a:t>
            </a:r>
          </a:p>
          <a:p>
            <a:pPr rtl="0" fontAlgn="base"/>
            <a:r>
              <a:rPr lang="en-GB" sz="1200" b="0" i="0" kern="1200" dirty="0">
                <a:solidFill>
                  <a:schemeClr val="tx1"/>
                </a:solidFill>
                <a:effectLst/>
                <a:latin typeface="Arial" charset="0"/>
                <a:ea typeface="+mn-ea"/>
                <a:cs typeface="Arial" charset="0"/>
              </a:rPr>
              <a:t>Once you have identified a record you would like to export, click the ‘Display the Export options menu’ button (the button with three horizontal dots) for that title. </a:t>
            </a:r>
          </a:p>
          <a:p>
            <a:pPr rtl="0" fontAlgn="base"/>
            <a:r>
              <a:rPr lang="en-GB" sz="1200" b="0" i="0" kern="1200" dirty="0">
                <a:solidFill>
                  <a:schemeClr val="tx1"/>
                </a:solidFill>
                <a:effectLst/>
                <a:latin typeface="Arial" charset="0"/>
                <a:ea typeface="+mn-ea"/>
                <a:cs typeface="Arial" charset="0"/>
              </a:rPr>
              <a:t>Click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in the window that pops up. </a:t>
            </a:r>
          </a:p>
          <a:p>
            <a:pPr rtl="0" fontAlgn="base"/>
            <a:r>
              <a:rPr lang="en-GB" sz="1200" b="0" i="0" kern="1200" dirty="0">
                <a:solidFill>
                  <a:schemeClr val="tx1"/>
                </a:solidFill>
                <a:effectLst/>
                <a:latin typeface="Arial" charset="0"/>
                <a:ea typeface="+mn-ea"/>
                <a:cs typeface="Arial" charset="0"/>
              </a:rPr>
              <a:t>You will then be asked if you wish to export to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Select Yes, export to the newest version of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a:t>
            </a:r>
          </a:p>
          <a:p>
            <a:pPr rtl="0" fontAlgn="base"/>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will open in your browser. If you’re not logged in, you’ll be prompted for your username and password. </a:t>
            </a:r>
          </a:p>
          <a:p>
            <a:pPr rtl="0" fontAlgn="base"/>
            <a:r>
              <a:rPr lang="en-GB" sz="1200" b="0" i="0" kern="1200" dirty="0">
                <a:solidFill>
                  <a:schemeClr val="tx1"/>
                </a:solidFill>
                <a:effectLst/>
                <a:latin typeface="Arial" charset="0"/>
                <a:ea typeface="+mn-ea"/>
                <a:cs typeface="Arial" charset="0"/>
              </a:rPr>
              <a:t>Click on Import – you can choose to import into a Folder at this stage or do so at a later stage. Click on OK to view the record in your “last Imported” folder. </a:t>
            </a:r>
          </a:p>
          <a:p>
            <a:pPr rtl="0" fontAlgn="base"/>
            <a:r>
              <a:rPr lang="en-GB" sz="1200" b="1" i="0" kern="1200" dirty="0">
                <a:solidFill>
                  <a:schemeClr val="tx1"/>
                </a:solidFill>
                <a:effectLst/>
                <a:latin typeface="Arial" charset="0"/>
                <a:ea typeface="+mn-ea"/>
                <a:cs typeface="Arial" charset="0"/>
              </a:rPr>
              <a:t>Notes</a:t>
            </a:r>
            <a:r>
              <a:rPr lang="en-GB" sz="1200" b="0" i="0" kern="1200" dirty="0">
                <a:solidFill>
                  <a:schemeClr val="tx1"/>
                </a:solidFill>
                <a:effectLst/>
                <a:latin typeface="Arial" charset="0"/>
                <a:ea typeface="+mn-ea"/>
                <a:cs typeface="Arial" charset="0"/>
              </a:rPr>
              <a:t> </a:t>
            </a:r>
          </a:p>
          <a:p>
            <a:pPr rtl="0" fontAlgn="base"/>
            <a:r>
              <a:rPr lang="en-GB" sz="1200" b="0" i="0" kern="1200" dirty="0">
                <a:solidFill>
                  <a:schemeClr val="tx1"/>
                </a:solidFill>
                <a:effectLst/>
                <a:latin typeface="Arial" charset="0"/>
                <a:ea typeface="+mn-ea"/>
                <a:cs typeface="Arial" charset="0"/>
              </a:rPr>
              <a:t>Sometimes there are errors in records exported from SOLO because the “fields” in SOLO records do not match up very well with the fields used by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It is advisable to check the records that you have exported into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and edit them if necessary. </a:t>
            </a:r>
          </a:p>
          <a:p>
            <a:pPr rtl="0" fontAlgn="base"/>
            <a:r>
              <a:rPr lang="en-GB" sz="1200" b="0" i="0" kern="1200" dirty="0">
                <a:solidFill>
                  <a:schemeClr val="tx1"/>
                </a:solidFill>
                <a:effectLst/>
                <a:latin typeface="Arial" charset="0"/>
                <a:ea typeface="+mn-ea"/>
                <a:cs typeface="Arial" charset="0"/>
              </a:rPr>
              <a:t>Authors: for works with more than one author, SOLO often only exports the first author to the author field in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Other authors are exported to the Editor field, even if they are not editors. You should correct this by adding the other authors to the Authors field. </a:t>
            </a:r>
          </a:p>
          <a:p>
            <a:pPr rtl="0" fontAlgn="base"/>
            <a:r>
              <a:rPr lang="en-GB" sz="1200" b="0" i="0" kern="1200" dirty="0">
                <a:solidFill>
                  <a:schemeClr val="tx1"/>
                </a:solidFill>
                <a:effectLst/>
                <a:latin typeface="Arial" charset="0"/>
                <a:ea typeface="+mn-ea"/>
                <a:cs typeface="Arial" charset="0"/>
              </a:rPr>
              <a:t>Authors: sometimes additional information such as birth/death dates for authors are exported from SOLO to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These are used in SOLO to differentiate between authors with the same name. However, they should not appear in your citations and bibliographies. If birth/death dates (or other additional information) are given alongside the author name you should delete them. </a:t>
            </a:r>
          </a:p>
          <a:p>
            <a:pPr rtl="0" fontAlgn="base"/>
            <a:r>
              <a:rPr lang="en-GB" sz="1200" b="0" i="0" kern="1200" dirty="0">
                <a:solidFill>
                  <a:schemeClr val="tx1"/>
                </a:solidFill>
                <a:effectLst/>
                <a:latin typeface="Arial" charset="0"/>
                <a:ea typeface="+mn-ea"/>
                <a:cs typeface="Arial" charset="0"/>
              </a:rPr>
              <a:t>Edition: SOLO exports the word ‘</a:t>
            </a:r>
            <a:r>
              <a:rPr lang="en-GB" sz="1200" b="0" i="0" kern="1200" dirty="0" err="1">
                <a:solidFill>
                  <a:schemeClr val="tx1"/>
                </a:solidFill>
                <a:effectLst/>
                <a:latin typeface="Arial" charset="0"/>
                <a:ea typeface="+mn-ea"/>
                <a:cs typeface="Arial" charset="0"/>
              </a:rPr>
              <a:t>ed</a:t>
            </a:r>
            <a:r>
              <a:rPr lang="en-GB" sz="1200" b="0" i="0" kern="1200" dirty="0">
                <a:solidFill>
                  <a:schemeClr val="tx1"/>
                </a:solidFill>
                <a:effectLst/>
                <a:latin typeface="Arial" charset="0"/>
                <a:ea typeface="+mn-ea"/>
                <a:cs typeface="Arial" charset="0"/>
              </a:rPr>
              <a:t>’ into the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Edition field. i.e. the field reads 3rd </a:t>
            </a:r>
            <a:r>
              <a:rPr lang="en-GB" sz="1200" b="0" i="0" kern="1200" dirty="0" err="1">
                <a:solidFill>
                  <a:schemeClr val="tx1"/>
                </a:solidFill>
                <a:effectLst/>
                <a:latin typeface="Arial" charset="0"/>
                <a:ea typeface="+mn-ea"/>
                <a:cs typeface="Arial" charset="0"/>
              </a:rPr>
              <a:t>ed</a:t>
            </a:r>
            <a:r>
              <a:rPr lang="en-GB" sz="1200" b="0" i="0" kern="1200" dirty="0">
                <a:solidFill>
                  <a:schemeClr val="tx1"/>
                </a:solidFill>
                <a:effectLst/>
                <a:latin typeface="Arial" charset="0"/>
                <a:ea typeface="+mn-ea"/>
                <a:cs typeface="Arial" charset="0"/>
              </a:rPr>
              <a:t> (rather than 3rd). When you use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to make citations or bibliographies in Word, it will automatically add the abbreviation ‘</a:t>
            </a:r>
            <a:r>
              <a:rPr lang="en-GB" sz="1200" b="0" i="0" kern="1200" dirty="0" err="1">
                <a:solidFill>
                  <a:schemeClr val="tx1"/>
                </a:solidFill>
                <a:effectLst/>
                <a:latin typeface="Arial" charset="0"/>
                <a:ea typeface="+mn-ea"/>
                <a:cs typeface="Arial" charset="0"/>
              </a:rPr>
              <a:t>ed</a:t>
            </a:r>
            <a:r>
              <a:rPr lang="en-GB" sz="1200" b="0" i="0" kern="1200" dirty="0">
                <a:solidFill>
                  <a:schemeClr val="tx1"/>
                </a:solidFill>
                <a:effectLst/>
                <a:latin typeface="Arial" charset="0"/>
                <a:ea typeface="+mn-ea"/>
                <a:cs typeface="Arial" charset="0"/>
              </a:rPr>
              <a:t>’ or ‘</a:t>
            </a:r>
            <a:r>
              <a:rPr lang="en-GB" sz="1200" b="0" i="0" kern="1200" dirty="0" err="1">
                <a:solidFill>
                  <a:schemeClr val="tx1"/>
                </a:solidFill>
                <a:effectLst/>
                <a:latin typeface="Arial" charset="0"/>
                <a:ea typeface="+mn-ea"/>
                <a:cs typeface="Arial" charset="0"/>
              </a:rPr>
              <a:t>edn</a:t>
            </a:r>
            <a:r>
              <a:rPr lang="en-GB" sz="1200" b="0" i="0" kern="1200" dirty="0">
                <a:solidFill>
                  <a:schemeClr val="tx1"/>
                </a:solidFill>
                <a:effectLst/>
                <a:latin typeface="Arial" charset="0"/>
                <a:ea typeface="+mn-ea"/>
                <a:cs typeface="Arial" charset="0"/>
              </a:rPr>
              <a:t>’ where appropriate. As a result, if the abbreviation is included in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a:t>
            </a:r>
            <a:r>
              <a:rPr lang="en-GB" sz="1200" b="0" i="0" kern="1200" dirty="0" err="1">
                <a:solidFill>
                  <a:schemeClr val="tx1"/>
                </a:solidFill>
                <a:effectLst/>
                <a:latin typeface="Arial" charset="0"/>
                <a:ea typeface="+mn-ea"/>
                <a:cs typeface="Arial" charset="0"/>
              </a:rPr>
              <a:t>ed</a:t>
            </a:r>
            <a:r>
              <a:rPr lang="en-GB" sz="1200" b="0" i="0" kern="1200" dirty="0">
                <a:solidFill>
                  <a:schemeClr val="tx1"/>
                </a:solidFill>
                <a:effectLst/>
                <a:latin typeface="Arial" charset="0"/>
                <a:ea typeface="+mn-ea"/>
                <a:cs typeface="Arial" charset="0"/>
              </a:rPr>
              <a:t>’ will be repeated in your citations e.g. they will read 3rd </a:t>
            </a:r>
            <a:r>
              <a:rPr lang="en-GB" sz="1200" b="0" i="0" kern="1200" dirty="0" err="1">
                <a:solidFill>
                  <a:schemeClr val="tx1"/>
                </a:solidFill>
                <a:effectLst/>
                <a:latin typeface="Arial" charset="0"/>
                <a:ea typeface="+mn-ea"/>
                <a:cs typeface="Arial" charset="0"/>
              </a:rPr>
              <a:t>ed</a:t>
            </a:r>
            <a:r>
              <a:rPr lang="en-GB" sz="1200" b="0" i="0" kern="1200" dirty="0">
                <a:solidFill>
                  <a:schemeClr val="tx1"/>
                </a:solidFill>
                <a:effectLst/>
                <a:latin typeface="Arial" charset="0"/>
                <a:ea typeface="+mn-ea"/>
                <a:cs typeface="Arial" charset="0"/>
              </a:rPr>
              <a:t> ed. It’s therefore best to delete ‘</a:t>
            </a:r>
            <a:r>
              <a:rPr lang="en-GB" sz="1200" b="0" i="0" kern="1200" dirty="0" err="1">
                <a:solidFill>
                  <a:schemeClr val="tx1"/>
                </a:solidFill>
                <a:effectLst/>
                <a:latin typeface="Arial" charset="0"/>
                <a:ea typeface="+mn-ea"/>
                <a:cs typeface="Arial" charset="0"/>
              </a:rPr>
              <a:t>ed</a:t>
            </a:r>
            <a:r>
              <a:rPr lang="en-GB" sz="1200" b="0" i="0" kern="1200" dirty="0">
                <a:solidFill>
                  <a:schemeClr val="tx1"/>
                </a:solidFill>
                <a:effectLst/>
                <a:latin typeface="Arial" charset="0"/>
                <a:ea typeface="+mn-ea"/>
                <a:cs typeface="Arial" charset="0"/>
              </a:rPr>
              <a:t>’ as soon as your export your records from SOLO to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a:t>
            </a:r>
          </a:p>
          <a:p>
            <a:pPr rtl="0" fontAlgn="base"/>
            <a:r>
              <a:rPr lang="en-GB" sz="1200" b="0" i="0" kern="1200" dirty="0">
                <a:solidFill>
                  <a:schemeClr val="tx1"/>
                </a:solidFill>
                <a:effectLst/>
                <a:latin typeface="Arial" charset="0"/>
                <a:ea typeface="+mn-ea"/>
                <a:cs typeface="Arial" charset="0"/>
              </a:rPr>
              <a:t>Publisher: SOLO gives the place of publication under both publisher and place of publication. You should remove it from the Publisher field, otherwise it will appear twice in your citations e.g. Philadelphia, Philadelphia. </a:t>
            </a:r>
          </a:p>
          <a:p>
            <a:pPr rtl="0" fontAlgn="base"/>
            <a:endParaRPr lang="en-GB" sz="1200" b="0" i="0" kern="1200" dirty="0">
              <a:solidFill>
                <a:schemeClr val="tx1"/>
              </a:solidFill>
              <a:effectLst/>
              <a:latin typeface="Arial" charset="0"/>
              <a:ea typeface="+mn-ea"/>
              <a:cs typeface="Arial" charset="0"/>
            </a:endParaRPr>
          </a:p>
          <a:p>
            <a:pPr rtl="0" fontAlgn="base"/>
            <a:endParaRPr lang="en-GB"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0DBD31EE-48B1-4F1F-B0D2-C27C775C7C8C}" type="slidenum">
              <a:rPr lang="en-US" smtClean="0"/>
              <a:pPr>
                <a:defRPr/>
              </a:pPr>
              <a:t>21</a:t>
            </a:fld>
            <a:endParaRPr lang="en-US"/>
          </a:p>
        </p:txBody>
      </p:sp>
    </p:spTree>
    <p:extLst>
      <p:ext uri="{BB962C8B-B14F-4D97-AF65-F5344CB8AC3E}">
        <p14:creationId xmlns:p14="http://schemas.microsoft.com/office/powerpoint/2010/main" val="624237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i="0" kern="1200" dirty="0">
                <a:solidFill>
                  <a:schemeClr val="tx1"/>
                </a:solidFill>
                <a:effectLst/>
                <a:latin typeface="Arial" charset="0"/>
                <a:ea typeface="+mn-ea"/>
                <a:cs typeface="Arial" charset="0"/>
              </a:rPr>
              <a:t>Configuring Google Scholar for </a:t>
            </a:r>
            <a:r>
              <a:rPr lang="en-GB" sz="1200" b="1"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a:t>
            </a:r>
          </a:p>
          <a:p>
            <a:pPr rtl="0" fontAlgn="base"/>
            <a:r>
              <a:rPr lang="en-GB" sz="1200" b="0" i="0" kern="1200" dirty="0">
                <a:solidFill>
                  <a:schemeClr val="tx1"/>
                </a:solidFill>
                <a:effectLst/>
                <a:latin typeface="Arial" charset="0"/>
                <a:ea typeface="+mn-ea"/>
                <a:cs typeface="Arial" charset="0"/>
              </a:rPr>
              <a:t>You can configure Google Scholar to link directly to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a:t>
            </a:r>
          </a:p>
          <a:p>
            <a:pPr rtl="0" fontAlgn="base"/>
            <a:r>
              <a:rPr lang="en-GB" sz="1200" b="0" i="0" kern="1200" dirty="0">
                <a:solidFill>
                  <a:schemeClr val="tx1"/>
                </a:solidFill>
                <a:effectLst/>
                <a:latin typeface="Arial" charset="0"/>
                <a:ea typeface="+mn-ea"/>
                <a:cs typeface="Arial" charset="0"/>
              </a:rPr>
              <a:t>At the top of the Google Scholar screen, click on the three-bar menu button then click </a:t>
            </a:r>
            <a:r>
              <a:rPr lang="en-GB" sz="1200" b="1" i="0" kern="1200" dirty="0">
                <a:solidFill>
                  <a:schemeClr val="tx1"/>
                </a:solidFill>
                <a:effectLst/>
                <a:latin typeface="Arial" charset="0"/>
                <a:ea typeface="+mn-ea"/>
                <a:cs typeface="Arial" charset="0"/>
              </a:rPr>
              <a:t>Settings</a:t>
            </a:r>
            <a:r>
              <a:rPr lang="en-GB" sz="1200" b="0" i="0" kern="1200" dirty="0">
                <a:solidFill>
                  <a:schemeClr val="tx1"/>
                </a:solidFill>
                <a:effectLst/>
                <a:latin typeface="Arial" charset="0"/>
                <a:ea typeface="+mn-ea"/>
                <a:cs typeface="Arial" charset="0"/>
              </a:rPr>
              <a:t>. Scroll down to Bibliography Manager and click on the drop down menu to choose to “Show links to import citations into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a:t>
            </a:r>
          </a:p>
          <a:p>
            <a:pPr rtl="0" fontAlgn="base"/>
            <a:r>
              <a:rPr lang="en-GB" sz="1200" b="0" i="0" kern="1200" dirty="0">
                <a:solidFill>
                  <a:schemeClr val="tx1"/>
                </a:solidFill>
                <a:effectLst/>
                <a:latin typeface="Arial" charset="0"/>
                <a:ea typeface="+mn-ea"/>
                <a:cs typeface="Arial" charset="0"/>
              </a:rPr>
              <a:t>Click “Save”. </a:t>
            </a:r>
          </a:p>
          <a:p>
            <a:pPr rtl="0" fontAlgn="base"/>
            <a:endParaRPr lang="en-GB" sz="1200" b="0" i="0" kern="1200" dirty="0">
              <a:solidFill>
                <a:schemeClr val="tx1"/>
              </a:solidFill>
              <a:effectLst/>
              <a:latin typeface="Arial" charset="0"/>
              <a:ea typeface="+mn-ea"/>
              <a:cs typeface="Arial" charset="0"/>
            </a:endParaRPr>
          </a:p>
          <a:p>
            <a:pPr rtl="0" fontAlgn="base"/>
            <a:r>
              <a:rPr lang="en-GB" sz="1200" b="1" i="0" kern="1200" dirty="0">
                <a:solidFill>
                  <a:schemeClr val="tx1"/>
                </a:solidFill>
                <a:effectLst/>
                <a:latin typeface="Arial" charset="0"/>
                <a:ea typeface="+mn-ea"/>
                <a:cs typeface="Arial" charset="0"/>
              </a:rPr>
              <a:t>Exporting to </a:t>
            </a:r>
            <a:r>
              <a:rPr lang="en-GB" sz="1200" b="1"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a:t>
            </a:r>
          </a:p>
          <a:p>
            <a:pPr rtl="0" fontAlgn="base"/>
            <a:r>
              <a:rPr lang="en-GB" sz="1200" b="0" i="0" kern="1200" dirty="0">
                <a:solidFill>
                  <a:schemeClr val="tx1"/>
                </a:solidFill>
                <a:effectLst/>
                <a:latin typeface="Arial" charset="0"/>
                <a:ea typeface="+mn-ea"/>
                <a:cs typeface="Arial" charset="0"/>
              </a:rPr>
              <a:t>Google Scholar allows you to export individual references into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a:t>
            </a:r>
          </a:p>
          <a:p>
            <a:pPr rtl="0" fontAlgn="base"/>
            <a:r>
              <a:rPr lang="en-GB" sz="1200" b="0" i="0" kern="1200" dirty="0">
                <a:solidFill>
                  <a:schemeClr val="tx1"/>
                </a:solidFill>
                <a:effectLst/>
                <a:latin typeface="Arial" charset="0"/>
                <a:ea typeface="+mn-ea"/>
                <a:cs typeface="Arial" charset="0"/>
              </a:rPr>
              <a:t>You will see a link to “Import into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beneath each reference – click on the link. In some browsers, the “Import into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isn’t visible – click on the “&gt;&gt;” link to access this option. </a:t>
            </a:r>
          </a:p>
          <a:p>
            <a:pPr rtl="0" fontAlgn="base"/>
            <a:r>
              <a:rPr lang="en-GB" sz="1200" b="0" i="0" kern="1200" dirty="0">
                <a:solidFill>
                  <a:schemeClr val="tx1"/>
                </a:solidFill>
                <a:effectLst/>
                <a:latin typeface="Arial" charset="0"/>
                <a:ea typeface="+mn-ea"/>
                <a:cs typeface="Arial" charset="0"/>
              </a:rPr>
              <a:t>You will then be asked if you wish to export to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Select Yes, export to the newest version of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a:t>
            </a:r>
          </a:p>
          <a:p>
            <a:pPr rtl="0" fontAlgn="base"/>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will open in your browser. If you’re not logged in, you’ll be prompted for your username and password. </a:t>
            </a:r>
          </a:p>
          <a:p>
            <a:pPr rtl="0" fontAlgn="base"/>
            <a:r>
              <a:rPr lang="en-GB" sz="1200" b="0" i="0" kern="1200" dirty="0">
                <a:solidFill>
                  <a:schemeClr val="tx1"/>
                </a:solidFill>
                <a:effectLst/>
                <a:latin typeface="Arial" charset="0"/>
                <a:ea typeface="+mn-ea"/>
                <a:cs typeface="Arial" charset="0"/>
              </a:rPr>
              <a:t>Click on Import – you can choose to import into a Folder at this stage or do so at a later stage. Click on OK to view the record in your “last Imported” folder. </a:t>
            </a:r>
          </a:p>
          <a:p>
            <a:pPr rtl="0" fontAlgn="base"/>
            <a:endParaRPr lang="en-GB"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0DBD31EE-48B1-4F1F-B0D2-C27C775C7C8C}" type="slidenum">
              <a:rPr lang="en-US" smtClean="0"/>
              <a:pPr>
                <a:defRPr/>
              </a:pPr>
              <a:t>22</a:t>
            </a:fld>
            <a:endParaRPr lang="en-US"/>
          </a:p>
        </p:txBody>
      </p:sp>
    </p:spTree>
    <p:extLst>
      <p:ext uri="{BB962C8B-B14F-4D97-AF65-F5344CB8AC3E}">
        <p14:creationId xmlns:p14="http://schemas.microsoft.com/office/powerpoint/2010/main" val="2274212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Arial" charset="0"/>
                <a:ea typeface="+mn-ea"/>
                <a:cs typeface="Arial" charset="0"/>
              </a:rPr>
              <a:t>You can install a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plug-in within your web browser</a:t>
            </a:r>
          </a:p>
          <a:p>
            <a:pPr rtl="0" fontAlgn="base"/>
            <a:r>
              <a:rPr lang="en-GB" sz="1200" b="1" i="0" kern="1200" dirty="0">
                <a:solidFill>
                  <a:schemeClr val="tx1"/>
                </a:solidFill>
                <a:effectLst/>
                <a:latin typeface="Arial" charset="0"/>
                <a:ea typeface="+mn-ea"/>
                <a:cs typeface="Arial" charset="0"/>
              </a:rPr>
              <a:t>Installing the Save to </a:t>
            </a:r>
            <a:r>
              <a:rPr lang="en-GB" sz="1200" b="1" i="0" kern="1200" dirty="0" err="1">
                <a:solidFill>
                  <a:schemeClr val="tx1"/>
                </a:solidFill>
                <a:effectLst/>
                <a:latin typeface="Arial" charset="0"/>
                <a:ea typeface="+mn-ea"/>
                <a:cs typeface="Arial" charset="0"/>
              </a:rPr>
              <a:t>RefWorks</a:t>
            </a:r>
            <a:r>
              <a:rPr lang="en-GB" sz="1200" b="1" i="0" kern="1200" dirty="0">
                <a:solidFill>
                  <a:schemeClr val="tx1"/>
                </a:solidFill>
                <a:effectLst/>
                <a:latin typeface="Arial" charset="0"/>
                <a:ea typeface="+mn-ea"/>
                <a:cs typeface="Arial" charset="0"/>
              </a:rPr>
              <a:t> plug-in</a:t>
            </a:r>
            <a:r>
              <a:rPr lang="en-GB" sz="1200" b="0" i="0" kern="1200" dirty="0">
                <a:solidFill>
                  <a:schemeClr val="tx1"/>
                </a:solidFill>
                <a:effectLst/>
                <a:latin typeface="Arial" charset="0"/>
                <a:ea typeface="+mn-ea"/>
                <a:cs typeface="Arial" charset="0"/>
              </a:rPr>
              <a:t> </a:t>
            </a:r>
          </a:p>
          <a:p>
            <a:pPr rtl="0" fontAlgn="base"/>
            <a:r>
              <a:rPr lang="en-GB" sz="1200" b="0" i="0" kern="1200" dirty="0">
                <a:solidFill>
                  <a:schemeClr val="tx1"/>
                </a:solidFill>
                <a:effectLst/>
                <a:latin typeface="Arial" charset="0"/>
                <a:ea typeface="+mn-ea"/>
                <a:cs typeface="Arial" charset="0"/>
              </a:rPr>
              <a:t>From the main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page, click on the spanner icon from the menu bar at the top of the page. </a:t>
            </a:r>
          </a:p>
          <a:p>
            <a:pPr rtl="0" fontAlgn="base"/>
            <a:r>
              <a:rPr lang="en-GB" sz="1200" b="0" i="0" kern="1200" dirty="0">
                <a:solidFill>
                  <a:schemeClr val="tx1"/>
                </a:solidFill>
                <a:effectLst/>
                <a:latin typeface="Arial" charset="0"/>
                <a:ea typeface="+mn-ea"/>
                <a:cs typeface="Arial" charset="0"/>
              </a:rPr>
              <a:t>Click the spanner icon and select ‘Tools’ from the drop down menu. </a:t>
            </a:r>
          </a:p>
          <a:p>
            <a:pPr rtl="0" fontAlgn="base"/>
            <a:r>
              <a:rPr lang="en-GB" sz="1200" b="0" i="0" kern="1200" dirty="0">
                <a:solidFill>
                  <a:schemeClr val="tx1"/>
                </a:solidFill>
                <a:effectLst/>
                <a:latin typeface="Arial" charset="0"/>
                <a:ea typeface="+mn-ea"/>
                <a:cs typeface="Arial" charset="0"/>
              </a:rPr>
              <a:t>Click on Install Save to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a:t>
            </a:r>
          </a:p>
          <a:p>
            <a:pPr rtl="0" fontAlgn="base"/>
            <a:r>
              <a:rPr lang="en-GB" sz="1200" b="0" i="0" kern="1200" dirty="0">
                <a:solidFill>
                  <a:schemeClr val="tx1"/>
                </a:solidFill>
                <a:effectLst/>
                <a:latin typeface="Arial" charset="0"/>
                <a:ea typeface="+mn-ea"/>
                <a:cs typeface="Arial" charset="0"/>
              </a:rPr>
              <a:t>Drag the Save to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button to your favourites/bookmarks bar as prompted.  </a:t>
            </a:r>
          </a:p>
          <a:p>
            <a:pPr rtl="0" fontAlgn="base"/>
            <a:r>
              <a:rPr lang="en-GB" sz="1200" b="0" i="0" kern="1200" dirty="0">
                <a:solidFill>
                  <a:schemeClr val="tx1"/>
                </a:solidFill>
                <a:effectLst/>
                <a:latin typeface="Arial" charset="0"/>
                <a:ea typeface="+mn-ea"/>
                <a:cs typeface="Arial" charset="0"/>
              </a:rPr>
              <a:t>The Save to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plug-in will display differently depending on the browser that you’re using.  </a:t>
            </a:r>
          </a:p>
          <a:p>
            <a:pPr rtl="0" fontAlgn="base"/>
            <a:r>
              <a:rPr lang="en-GB" sz="1200" b="0" i="0" kern="1200" dirty="0" err="1">
                <a:solidFill>
                  <a:schemeClr val="tx1"/>
                </a:solidFill>
                <a:effectLst/>
                <a:latin typeface="Arial" charset="0"/>
                <a:ea typeface="+mn-ea"/>
                <a:cs typeface="Arial" charset="0"/>
              </a:rPr>
              <a:t>ser</a:t>
            </a:r>
            <a:r>
              <a:rPr lang="en-GB" sz="1200" b="0" i="0" kern="1200" dirty="0">
                <a:solidFill>
                  <a:schemeClr val="tx1"/>
                </a:solidFill>
                <a:effectLst/>
                <a:latin typeface="Arial" charset="0"/>
                <a:ea typeface="+mn-ea"/>
                <a:cs typeface="Arial" charset="0"/>
              </a:rPr>
              <a:t> to add references and full-text from any website. You will need to display your favourites/bookmarks bar in order to do this.</a:t>
            </a:r>
          </a:p>
          <a:p>
            <a:pPr rtl="0" fontAlgn="base"/>
            <a:r>
              <a:rPr lang="en-GB" sz="1200" b="0" i="0" kern="1200" dirty="0">
                <a:solidFill>
                  <a:schemeClr val="tx1"/>
                </a:solidFill>
                <a:effectLst/>
                <a:latin typeface="Arial" charset="0"/>
                <a:ea typeface="+mn-ea"/>
                <a:cs typeface="Arial" charset="0"/>
              </a:rPr>
              <a:t>Using the Save to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plug-in from Firefox, Google Chrome &amp; Microsoft Edge </a:t>
            </a:r>
          </a:p>
          <a:p>
            <a:pPr rtl="0" fontAlgn="base"/>
            <a:r>
              <a:rPr lang="en-GB" sz="1200" b="0" i="0" kern="1200" dirty="0">
                <a:solidFill>
                  <a:schemeClr val="tx1"/>
                </a:solidFill>
                <a:effectLst/>
                <a:latin typeface="Arial" charset="0"/>
                <a:ea typeface="+mn-ea"/>
                <a:cs typeface="Arial" charset="0"/>
              </a:rPr>
              <a:t>Log into your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account. </a:t>
            </a:r>
          </a:p>
          <a:p>
            <a:pPr rtl="0" fontAlgn="base"/>
            <a:r>
              <a:rPr lang="en-GB" sz="1200" b="0" i="0" kern="1200" dirty="0">
                <a:solidFill>
                  <a:schemeClr val="tx1"/>
                </a:solidFill>
                <a:effectLst/>
                <a:latin typeface="Arial" charset="0"/>
                <a:ea typeface="+mn-ea"/>
                <a:cs typeface="Arial" charset="0"/>
              </a:rPr>
              <a:t>In a separate tab in your browser, open the website you want to add to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a:t>
            </a:r>
          </a:p>
          <a:p>
            <a:pPr rtl="0" fontAlgn="base"/>
            <a:r>
              <a:rPr lang="en-GB" sz="1200" b="0" i="0" kern="1200" dirty="0">
                <a:solidFill>
                  <a:schemeClr val="tx1"/>
                </a:solidFill>
                <a:effectLst/>
                <a:latin typeface="Arial" charset="0"/>
                <a:ea typeface="+mn-ea"/>
                <a:cs typeface="Arial" charset="0"/>
              </a:rPr>
              <a:t>Click on the Save to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link from your bookmarks/favourites menu below the URL box in your browser. </a:t>
            </a:r>
          </a:p>
          <a:p>
            <a:pPr rtl="0" fontAlgn="base"/>
            <a:r>
              <a:rPr lang="en-GB" sz="1200" b="0" i="0" kern="1200" dirty="0">
                <a:solidFill>
                  <a:schemeClr val="tx1"/>
                </a:solidFill>
                <a:effectLst/>
                <a:latin typeface="Arial" charset="0"/>
                <a:ea typeface="+mn-ea"/>
                <a:cs typeface="Arial" charset="0"/>
              </a:rPr>
              <a:t>A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preview pane will open up on your screen – this may take a little time </a:t>
            </a:r>
          </a:p>
          <a:p>
            <a:pPr rtl="0" fontAlgn="base"/>
            <a:r>
              <a:rPr lang="en-GB" sz="1200" b="0" i="0" kern="1200" dirty="0">
                <a:solidFill>
                  <a:schemeClr val="tx1"/>
                </a:solidFill>
                <a:effectLst/>
                <a:latin typeface="Arial" charset="0"/>
                <a:ea typeface="+mn-ea"/>
                <a:cs typeface="Arial" charset="0"/>
              </a:rPr>
              <a:t>This is your opportunity to amend the information or add supplementary details. </a:t>
            </a:r>
          </a:p>
          <a:p>
            <a:pPr rtl="0" fontAlgn="base"/>
            <a:r>
              <a:rPr lang="en-GB" sz="1200" b="0" i="0" kern="1200" dirty="0">
                <a:solidFill>
                  <a:schemeClr val="tx1"/>
                </a:solidFill>
                <a:effectLst/>
                <a:latin typeface="Arial" charset="0"/>
                <a:ea typeface="+mn-ea"/>
                <a:cs typeface="Arial" charset="0"/>
              </a:rPr>
              <a:t>Once you’re happy with the information, click on Save to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a:t>
            </a:r>
          </a:p>
          <a:p>
            <a:pPr rtl="0" fontAlgn="base"/>
            <a:r>
              <a:rPr lang="en-GB" sz="1200" b="0" i="0" kern="1200" dirty="0">
                <a:solidFill>
                  <a:schemeClr val="tx1"/>
                </a:solidFill>
                <a:effectLst/>
                <a:latin typeface="Arial" charset="0"/>
                <a:ea typeface="+mn-ea"/>
                <a:cs typeface="Arial" charset="0"/>
              </a:rPr>
              <a:t>You can decide to assign to a folder before clicking on Import </a:t>
            </a:r>
          </a:p>
          <a:p>
            <a:pPr rtl="0" fontAlgn="base"/>
            <a:r>
              <a:rPr lang="en-GB" sz="1200" b="0" i="0" kern="1200" dirty="0">
                <a:solidFill>
                  <a:schemeClr val="tx1"/>
                </a:solidFill>
                <a:effectLst/>
                <a:latin typeface="Arial" charset="0"/>
                <a:ea typeface="+mn-ea"/>
                <a:cs typeface="Arial" charset="0"/>
              </a:rPr>
              <a:t>You will receive confirmation that the reference has been added to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a:t>
            </a:r>
          </a:p>
          <a:p>
            <a:pPr rtl="0" fontAlgn="base"/>
            <a:endParaRPr lang="en-GB"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0DBD31EE-48B1-4F1F-B0D2-C27C775C7C8C}" type="slidenum">
              <a:rPr lang="en-US" smtClean="0"/>
              <a:pPr>
                <a:defRPr/>
              </a:pPr>
              <a:t>25</a:t>
            </a:fld>
            <a:endParaRPr lang="en-US"/>
          </a:p>
        </p:txBody>
      </p:sp>
    </p:spTree>
    <p:extLst>
      <p:ext uri="{BB962C8B-B14F-4D97-AF65-F5344CB8AC3E}">
        <p14:creationId xmlns:p14="http://schemas.microsoft.com/office/powerpoint/2010/main" val="465714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p:spPr>
        <p:txBody>
          <a:bodyPr/>
          <a:lstStyle/>
          <a:p>
            <a:endParaRPr lang="en-GB"/>
          </a:p>
        </p:txBody>
      </p:sp>
      <p:sp>
        <p:nvSpPr>
          <p:cNvPr id="57347" name="Slide Number Placeholder 3"/>
          <p:cNvSpPr>
            <a:spLocks noGrp="1"/>
          </p:cNvSpPr>
          <p:nvPr>
            <p:ph type="sldNum" sz="quarter" idx="5"/>
          </p:nvPr>
        </p:nvSpPr>
        <p:spPr>
          <a:noFill/>
        </p:spPr>
        <p:txBody>
          <a:bodyPr/>
          <a:lstStyle/>
          <a:p>
            <a:fld id="{9697EBCC-6F4F-48C2-B927-D13C178FEC97}" type="slidenum">
              <a:rPr lang="en-US" smtClean="0"/>
              <a:pPr/>
              <a:t>28</a:t>
            </a:fld>
            <a:endParaRPr lang="en-US"/>
          </a:p>
        </p:txBody>
      </p:sp>
    </p:spTree>
    <p:extLst>
      <p:ext uri="{BB962C8B-B14F-4D97-AF65-F5344CB8AC3E}">
        <p14:creationId xmlns:p14="http://schemas.microsoft.com/office/powerpoint/2010/main" val="652641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p:spPr>
        <p:txBody>
          <a:bodyPr/>
          <a:lstStyle/>
          <a:p>
            <a:endParaRPr lang="en-GB"/>
          </a:p>
        </p:txBody>
      </p:sp>
      <p:sp>
        <p:nvSpPr>
          <p:cNvPr id="57347" name="Slide Number Placeholder 3"/>
          <p:cNvSpPr>
            <a:spLocks noGrp="1"/>
          </p:cNvSpPr>
          <p:nvPr>
            <p:ph type="sldNum" sz="quarter" idx="5"/>
          </p:nvPr>
        </p:nvSpPr>
        <p:spPr>
          <a:noFill/>
        </p:spPr>
        <p:txBody>
          <a:bodyPr/>
          <a:lstStyle/>
          <a:p>
            <a:fld id="{9697EBCC-6F4F-48C2-B927-D13C178FEC97}" type="slidenum">
              <a:rPr lang="en-US" smtClean="0"/>
              <a:pPr/>
              <a:t>29</a:t>
            </a:fld>
            <a:endParaRPr lang="en-US"/>
          </a:p>
        </p:txBody>
      </p:sp>
    </p:spTree>
    <p:extLst>
      <p:ext uri="{BB962C8B-B14F-4D97-AF65-F5344CB8AC3E}">
        <p14:creationId xmlns:p14="http://schemas.microsoft.com/office/powerpoint/2010/main" val="147860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p:spPr>
        <p:txBody>
          <a:bodyPr/>
          <a:lstStyle/>
          <a:p>
            <a:endParaRPr lang="en-GB"/>
          </a:p>
        </p:txBody>
      </p:sp>
      <p:sp>
        <p:nvSpPr>
          <p:cNvPr id="57347" name="Slide Number Placeholder 3"/>
          <p:cNvSpPr>
            <a:spLocks noGrp="1"/>
          </p:cNvSpPr>
          <p:nvPr>
            <p:ph type="sldNum" sz="quarter" idx="5"/>
          </p:nvPr>
        </p:nvSpPr>
        <p:spPr>
          <a:noFill/>
        </p:spPr>
        <p:txBody>
          <a:bodyPr/>
          <a:lstStyle/>
          <a:p>
            <a:fld id="{9697EBCC-6F4F-48C2-B927-D13C178FEC97}" type="slidenum">
              <a:rPr lang="en-US" smtClean="0"/>
              <a:pPr/>
              <a:t>30</a:t>
            </a:fld>
            <a:endParaRPr lang="en-US"/>
          </a:p>
        </p:txBody>
      </p:sp>
    </p:spTree>
    <p:extLst>
      <p:ext uri="{BB962C8B-B14F-4D97-AF65-F5344CB8AC3E}">
        <p14:creationId xmlns:p14="http://schemas.microsoft.com/office/powerpoint/2010/main" val="3902463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91341D01-7625-476B-955C-2D1C1CF9CEE9}" type="slidenum">
              <a:rPr lang="en-US" smtClean="0"/>
              <a:pPr/>
              <a:t>2</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670911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dirty="0">
                <a:solidFill>
                  <a:schemeClr val="tx1"/>
                </a:solidFill>
                <a:effectLst/>
                <a:latin typeface="Arial" charset="0"/>
                <a:ea typeface="+mn-ea"/>
                <a:cs typeface="Arial" charset="0"/>
              </a:rPr>
              <a:t>If you have PDFs of journal articles saved onto your computer, you can add them to your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account and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will automatically find matching citation data where available. </a:t>
            </a:r>
          </a:p>
          <a:p>
            <a:pPr rtl="0" fontAlgn="base"/>
            <a:r>
              <a:rPr lang="en-GB" sz="1200" b="0" i="0" kern="1200" dirty="0">
                <a:solidFill>
                  <a:schemeClr val="tx1"/>
                </a:solidFill>
                <a:effectLst/>
                <a:latin typeface="Arial" charset="0"/>
                <a:ea typeface="+mn-ea"/>
                <a:cs typeface="Arial" charset="0"/>
              </a:rPr>
              <a:t>Open your file explorer and locate the PDF you want to add to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a:t>
            </a:r>
          </a:p>
          <a:p>
            <a:pPr rtl="0" fontAlgn="base"/>
            <a:r>
              <a:rPr lang="en-GB" sz="1200" b="0" i="0" kern="1200" dirty="0">
                <a:solidFill>
                  <a:schemeClr val="tx1"/>
                </a:solidFill>
                <a:effectLst/>
                <a:latin typeface="Arial" charset="0"/>
                <a:ea typeface="+mn-ea"/>
                <a:cs typeface="Arial" charset="0"/>
              </a:rPr>
              <a:t>Click on the relevant PDF and drag into the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page on your browser. </a:t>
            </a:r>
            <a:br>
              <a:rPr lang="en-GB" sz="1200" b="0" i="0" kern="1200" dirty="0">
                <a:solidFill>
                  <a:schemeClr val="tx1"/>
                </a:solidFill>
                <a:effectLst/>
                <a:latin typeface="Arial" charset="0"/>
                <a:ea typeface="+mn-ea"/>
                <a:cs typeface="Arial" charset="0"/>
              </a:rPr>
            </a:br>
            <a:r>
              <a:rPr lang="en-GB" sz="1200" b="0" i="0" kern="1200" dirty="0">
                <a:solidFill>
                  <a:schemeClr val="tx1"/>
                </a:solidFill>
                <a:effectLst/>
                <a:latin typeface="Arial" charset="0"/>
                <a:ea typeface="+mn-ea"/>
                <a:cs typeface="Arial" charset="0"/>
              </a:rPr>
              <a:t>Release the file when prompted to ‘</a:t>
            </a:r>
            <a:r>
              <a:rPr lang="en-GB" sz="1200" b="1" i="0" kern="1200" dirty="0">
                <a:solidFill>
                  <a:schemeClr val="tx1"/>
                </a:solidFill>
                <a:effectLst/>
                <a:latin typeface="Arial" charset="0"/>
                <a:ea typeface="+mn-ea"/>
                <a:cs typeface="Arial" charset="0"/>
              </a:rPr>
              <a:t>Drop files’</a:t>
            </a:r>
            <a:r>
              <a:rPr lang="en-GB" sz="1200" b="0" i="0" kern="1200" dirty="0">
                <a:solidFill>
                  <a:schemeClr val="tx1"/>
                </a:solidFill>
                <a:effectLst/>
                <a:latin typeface="Arial" charset="0"/>
                <a:ea typeface="+mn-ea"/>
                <a:cs typeface="Arial" charset="0"/>
              </a:rPr>
              <a:t> here. </a:t>
            </a:r>
          </a:p>
          <a:p>
            <a:pPr rtl="0" fontAlgn="base"/>
            <a:r>
              <a:rPr lang="en-GB" sz="1200" b="0" i="0" kern="1200" dirty="0">
                <a:solidFill>
                  <a:schemeClr val="tx1"/>
                </a:solidFill>
                <a:effectLst/>
                <a:latin typeface="Arial" charset="0"/>
                <a:ea typeface="+mn-ea"/>
                <a:cs typeface="Arial" charset="0"/>
              </a:rPr>
              <a:t>The automatic facility within </a:t>
            </a:r>
            <a:r>
              <a:rPr lang="en-GB" sz="1200" b="0" i="0" kern="1200" dirty="0" err="1">
                <a:solidFill>
                  <a:schemeClr val="tx1"/>
                </a:solidFill>
                <a:effectLst/>
                <a:latin typeface="Arial" charset="0"/>
                <a:ea typeface="+mn-ea"/>
                <a:cs typeface="Arial" charset="0"/>
              </a:rPr>
              <a:t>RefWorks</a:t>
            </a:r>
            <a:r>
              <a:rPr lang="en-GB" sz="1200" b="0" i="0" kern="1200" dirty="0">
                <a:solidFill>
                  <a:schemeClr val="tx1"/>
                </a:solidFill>
                <a:effectLst/>
                <a:latin typeface="Arial" charset="0"/>
                <a:ea typeface="+mn-ea"/>
                <a:cs typeface="Arial" charset="0"/>
              </a:rPr>
              <a:t> will find matching citation data (e.g. bibliographic details such as author, title, publication details) where available. </a:t>
            </a:r>
          </a:p>
          <a:p>
            <a:pPr rtl="0" fontAlgn="base"/>
            <a:r>
              <a:rPr lang="en-GB" sz="1200" b="0" i="0" kern="1200" dirty="0">
                <a:solidFill>
                  <a:schemeClr val="tx1"/>
                </a:solidFill>
                <a:effectLst/>
                <a:latin typeface="Arial" charset="0"/>
                <a:ea typeface="+mn-ea"/>
                <a:cs typeface="Arial" charset="0"/>
              </a:rPr>
              <a:t>To verify that the citation is correct, click on the newly added reference. </a:t>
            </a:r>
          </a:p>
          <a:p>
            <a:pPr rtl="0" fontAlgn="base"/>
            <a:r>
              <a:rPr lang="en-GB" sz="1200" b="0" i="0" kern="1200" dirty="0">
                <a:solidFill>
                  <a:schemeClr val="tx1"/>
                </a:solidFill>
                <a:effectLst/>
                <a:latin typeface="Arial" charset="0"/>
                <a:ea typeface="+mn-ea"/>
                <a:cs typeface="Arial" charset="0"/>
              </a:rPr>
              <a:t>The reference details will appear in the right-hand preview pane.  </a:t>
            </a:r>
          </a:p>
          <a:p>
            <a:pPr rtl="0" fontAlgn="base"/>
            <a:r>
              <a:rPr lang="en-GB" sz="1200" b="0" i="0" kern="1200" dirty="0">
                <a:solidFill>
                  <a:schemeClr val="tx1"/>
                </a:solidFill>
                <a:effectLst/>
                <a:latin typeface="Arial" charset="0"/>
                <a:ea typeface="+mn-ea"/>
                <a:cs typeface="Arial" charset="0"/>
              </a:rPr>
              <a:t>Click on the pencil icon if you need to amend the information.  </a:t>
            </a:r>
          </a:p>
          <a:p>
            <a:pPr rtl="0" fontAlgn="base"/>
            <a:endParaRPr lang="en-GB"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pPr>
              <a:defRPr/>
            </a:pPr>
            <a:fld id="{0DBD31EE-48B1-4F1F-B0D2-C27C775C7C8C}" type="slidenum">
              <a:rPr lang="en-US" smtClean="0"/>
              <a:pPr>
                <a:defRPr/>
              </a:pPr>
              <a:t>31</a:t>
            </a:fld>
            <a:endParaRPr lang="en-US"/>
          </a:p>
        </p:txBody>
      </p:sp>
    </p:spTree>
    <p:extLst>
      <p:ext uri="{BB962C8B-B14F-4D97-AF65-F5344CB8AC3E}">
        <p14:creationId xmlns:p14="http://schemas.microsoft.com/office/powerpoint/2010/main" val="1085281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Now you know how to get references from various catalogues and databases into RefWorks, it is important to learn how to manage and look after them in RefWorks. This is important because, if there are any issues with your references in RefWorks, those errors will come out in your essay or paper when you cite them in Word.</a:t>
            </a:r>
          </a:p>
          <a:p>
            <a:endParaRPr lang="en-GB"/>
          </a:p>
          <a:p>
            <a:r>
              <a:rPr lang="en-GB"/>
              <a:t>You may find but you need to edit references that you export from catalogues and databases. This is particularly the case for SOLO, which is the University’s resource discovery tool. This is not because the information on SOLO is bad. Quite the opposite. The bibliographic records on SOLO are created using cataloguing rules that ensure consistency in libraries across the world. If there is an author’s name that is very common, for instance John Smith, they will be distinguished by their date of birth and in some cases the date that they died. This helps people navigate and differentiate between people of the same name. But this information can get pulled through to reference in the author field of RefWorks.</a:t>
            </a:r>
          </a:p>
        </p:txBody>
      </p:sp>
      <p:sp>
        <p:nvSpPr>
          <p:cNvPr id="4" name="Slide Number Placeholder 3"/>
          <p:cNvSpPr>
            <a:spLocks noGrp="1"/>
          </p:cNvSpPr>
          <p:nvPr>
            <p:ph type="sldNum" sz="quarter" idx="10"/>
          </p:nvPr>
        </p:nvSpPr>
        <p:spPr/>
        <p:txBody>
          <a:bodyPr/>
          <a:lstStyle/>
          <a:p>
            <a:pPr>
              <a:defRPr/>
            </a:pPr>
            <a:fld id="{0DBD31EE-48B1-4F1F-B0D2-C27C775C7C8C}" type="slidenum">
              <a:rPr lang="en-US" smtClean="0"/>
              <a:pPr>
                <a:defRPr/>
              </a:pPr>
              <a:t>32</a:t>
            </a:fld>
            <a:endParaRPr lang="en-US"/>
          </a:p>
        </p:txBody>
      </p:sp>
    </p:spTree>
    <p:extLst>
      <p:ext uri="{BB962C8B-B14F-4D97-AF65-F5344CB8AC3E}">
        <p14:creationId xmlns:p14="http://schemas.microsoft.com/office/powerpoint/2010/main" val="776714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Moving onto the next slide and mentioning again my previous example. Any additional information like birth and death dates should be deleted if they appear in author field of the RefWorks record.</a:t>
            </a:r>
          </a:p>
          <a:p>
            <a:endParaRPr lang="en-US"/>
          </a:p>
          <a:p>
            <a:r>
              <a:rPr lang="en-US"/>
              <a:t>Works that have multiple authors: you may find that the additional authors are missing, so only the first author pulls through. In this case, you will need to add the other names manually. It’s important to note the formatting for entering names. The surname comes first followed by a comma, a space and their first name, or their initials if their first name is not available. You press return or enter on your keyboard to enter the name into the field and the cursor is ready for you to enter the next name.</a:t>
            </a:r>
          </a:p>
        </p:txBody>
      </p:sp>
      <p:sp>
        <p:nvSpPr>
          <p:cNvPr id="4" name="Slide Number Placeholder 3"/>
          <p:cNvSpPr>
            <a:spLocks noGrp="1"/>
          </p:cNvSpPr>
          <p:nvPr>
            <p:ph type="sldNum" sz="quarter" idx="5"/>
          </p:nvPr>
        </p:nvSpPr>
        <p:spPr/>
        <p:txBody>
          <a:bodyPr/>
          <a:lstStyle/>
          <a:p>
            <a:pPr>
              <a:defRPr/>
            </a:pPr>
            <a:fld id="{0DBD31EE-48B1-4F1F-B0D2-C27C775C7C8C}" type="slidenum">
              <a:rPr lang="en-US" smtClean="0"/>
              <a:pPr>
                <a:defRPr/>
              </a:pPr>
              <a:t>33</a:t>
            </a:fld>
            <a:endParaRPr lang="en-US"/>
          </a:p>
        </p:txBody>
      </p:sp>
    </p:spTree>
    <p:extLst>
      <p:ext uri="{BB962C8B-B14F-4D97-AF65-F5344CB8AC3E}">
        <p14:creationId xmlns:p14="http://schemas.microsoft.com/office/powerpoint/2010/main" val="3536719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[Demo.]</a:t>
            </a:r>
          </a:p>
          <a:p>
            <a:endParaRPr lang="en-US"/>
          </a:p>
          <a:p>
            <a:r>
              <a:rPr lang="en-US"/>
              <a:t>If you would like to cite an edited book, you need to change the reference type from ‘book’ to ‘book, edited collection’. If you don’t do this, RefWorks may give the editor as the author or even list the book as anonymous. This means the information will come out incorrectly when you cite this item in Word.</a:t>
            </a:r>
          </a:p>
        </p:txBody>
      </p:sp>
      <p:sp>
        <p:nvSpPr>
          <p:cNvPr id="4" name="Slide Number Placeholder 3"/>
          <p:cNvSpPr>
            <a:spLocks noGrp="1"/>
          </p:cNvSpPr>
          <p:nvPr>
            <p:ph type="sldNum" sz="quarter" idx="5"/>
          </p:nvPr>
        </p:nvSpPr>
        <p:spPr/>
        <p:txBody>
          <a:bodyPr/>
          <a:lstStyle/>
          <a:p>
            <a:pPr>
              <a:defRPr/>
            </a:pPr>
            <a:fld id="{0DBD31EE-48B1-4F1F-B0D2-C27C775C7C8C}" type="slidenum">
              <a:rPr lang="en-US" smtClean="0"/>
              <a:pPr>
                <a:defRPr/>
              </a:pPr>
              <a:t>34</a:t>
            </a:fld>
            <a:endParaRPr lang="en-US"/>
          </a:p>
        </p:txBody>
      </p:sp>
    </p:spTree>
    <p:extLst>
      <p:ext uri="{BB962C8B-B14F-4D97-AF65-F5344CB8AC3E}">
        <p14:creationId xmlns:p14="http://schemas.microsoft.com/office/powerpoint/2010/main" val="2648673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[Demo.]</a:t>
            </a:r>
          </a:p>
          <a:p>
            <a:endParaRPr lang="en-US"/>
          </a:p>
          <a:p>
            <a:r>
              <a:rPr lang="en-US"/>
              <a:t>If you want to cite a section of a book, like a chapter or introduction, you need to change the reference type to book ‘section’. The book record that you export from a catalogue or database will just have the title and author information for the book as a whole. To be able to cite a section of a book, make sure that you have the editing window open for your reference in RefWorks and change the reference type from ‘book’ to ‘book section’. You will need to enter the author and section title manually for the section that you want to cite.</a:t>
            </a:r>
          </a:p>
          <a:p>
            <a:endParaRPr lang="en-US"/>
          </a:p>
          <a:p>
            <a:r>
              <a:rPr lang="en-US"/>
              <a:t>You will be able to cut and paste the title and editor for the </a:t>
            </a:r>
            <a:r>
              <a:rPr lang="en-US" i="1"/>
              <a:t>book</a:t>
            </a:r>
            <a:r>
              <a:rPr lang="en-US"/>
              <a:t> itself into the correct fields of the RefWorks record, rather than having to type them manually.</a:t>
            </a:r>
          </a:p>
        </p:txBody>
      </p:sp>
      <p:sp>
        <p:nvSpPr>
          <p:cNvPr id="4" name="Slide Number Placeholder 3"/>
          <p:cNvSpPr>
            <a:spLocks noGrp="1"/>
          </p:cNvSpPr>
          <p:nvPr>
            <p:ph type="sldNum" sz="quarter" idx="5"/>
          </p:nvPr>
        </p:nvSpPr>
        <p:spPr/>
        <p:txBody>
          <a:bodyPr/>
          <a:lstStyle/>
          <a:p>
            <a:pPr>
              <a:defRPr/>
            </a:pPr>
            <a:fld id="{0DBD31EE-48B1-4F1F-B0D2-C27C775C7C8C}" type="slidenum">
              <a:rPr lang="en-US" smtClean="0"/>
              <a:pPr>
                <a:defRPr/>
              </a:pPr>
              <a:t>35</a:t>
            </a:fld>
            <a:endParaRPr lang="en-US"/>
          </a:p>
        </p:txBody>
      </p:sp>
    </p:spTree>
    <p:extLst>
      <p:ext uri="{BB962C8B-B14F-4D97-AF65-F5344CB8AC3E}">
        <p14:creationId xmlns:p14="http://schemas.microsoft.com/office/powerpoint/2010/main" val="3255617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[If previous slides have not been demoed, demo</a:t>
            </a:r>
            <a:r>
              <a:rPr lang="en-GB" baseline="0"/>
              <a:t> now how to edit a record. Stress checking references and editing as needed.]</a:t>
            </a:r>
          </a:p>
          <a:p>
            <a:endParaRPr lang="en-GB" baseline="0"/>
          </a:p>
          <a:p>
            <a:r>
              <a:rPr lang="en-GB"/>
              <a:t>To edit, click on the reference in the middle of the RefWorks screen. This will bring up a pane on the right hand side with a pencil icon in the top right, which is the edit button. Click this and you will be able to make edits to the record. Make sure you save any edits.</a:t>
            </a:r>
          </a:p>
        </p:txBody>
      </p:sp>
      <p:sp>
        <p:nvSpPr>
          <p:cNvPr id="4" name="Slide Number Placeholder 3"/>
          <p:cNvSpPr>
            <a:spLocks noGrp="1"/>
          </p:cNvSpPr>
          <p:nvPr>
            <p:ph type="sldNum" sz="quarter" idx="10"/>
          </p:nvPr>
        </p:nvSpPr>
        <p:spPr/>
        <p:txBody>
          <a:bodyPr/>
          <a:lstStyle/>
          <a:p>
            <a:pPr>
              <a:defRPr/>
            </a:pPr>
            <a:fld id="{0DBD31EE-48B1-4F1F-B0D2-C27C775C7C8C}" type="slidenum">
              <a:rPr lang="en-US" smtClean="0"/>
              <a:pPr>
                <a:defRPr/>
              </a:pPr>
              <a:t>36</a:t>
            </a:fld>
            <a:endParaRPr lang="en-US"/>
          </a:p>
        </p:txBody>
      </p:sp>
    </p:spTree>
    <p:extLst>
      <p:ext uri="{BB962C8B-B14F-4D97-AF65-F5344CB8AC3E}">
        <p14:creationId xmlns:p14="http://schemas.microsoft.com/office/powerpoint/2010/main" val="4231751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[Demo.]</a:t>
            </a:r>
          </a:p>
          <a:p>
            <a:endParaRPr lang="en-US"/>
          </a:p>
          <a:p>
            <a:r>
              <a:rPr lang="en-US"/>
              <a:t>You can also add documents to your reference in RefWorks. Some people like to do this because it means they have the full-text PDF of the article or book chapter, for instance, sat with the reference in RefWorks. It is not essential that you add full-text documents to your reference in RefWorks if you prefer to store them elsewhere, but the option is available.</a:t>
            </a:r>
          </a:p>
          <a:p>
            <a:endParaRPr lang="en-US"/>
          </a:p>
          <a:p>
            <a:r>
              <a:rPr lang="en-US"/>
              <a:t>To add a document to a reference, make sure that you are in the editing pane for the reference. You will find a button that says ‘add an attachment’. Find the file on your computer and add it to the reference. Alternatively, you can drag and drop the file.</a:t>
            </a:r>
          </a:p>
          <a:p>
            <a:endParaRPr lang="en-US"/>
          </a:p>
          <a:p>
            <a:r>
              <a:rPr lang="en-US"/>
              <a:t>You can also add a personal note to reference in RefWorks. This note won’t appear in Word when you cite the reference, it is just there for you to see in RefWorks. To add a note, again, make sure you are in the editing pane for the reference. You will find a field called ‘notes’. Type in your personal note here and make sure to save the edit.</a:t>
            </a:r>
          </a:p>
        </p:txBody>
      </p:sp>
      <p:sp>
        <p:nvSpPr>
          <p:cNvPr id="4" name="Slide Number Placeholder 3"/>
          <p:cNvSpPr>
            <a:spLocks noGrp="1"/>
          </p:cNvSpPr>
          <p:nvPr>
            <p:ph type="sldNum" sz="quarter" idx="5"/>
          </p:nvPr>
        </p:nvSpPr>
        <p:spPr/>
        <p:txBody>
          <a:bodyPr/>
          <a:lstStyle/>
          <a:p>
            <a:pPr>
              <a:defRPr/>
            </a:pPr>
            <a:fld id="{0DBD31EE-48B1-4F1F-B0D2-C27C775C7C8C}" type="slidenum">
              <a:rPr lang="en-US" smtClean="0"/>
              <a:pPr>
                <a:defRPr/>
              </a:pPr>
              <a:t>37</a:t>
            </a:fld>
            <a:endParaRPr lang="en-US"/>
          </a:p>
        </p:txBody>
      </p:sp>
    </p:spTree>
    <p:extLst>
      <p:ext uri="{BB962C8B-B14F-4D97-AF65-F5344CB8AC3E}">
        <p14:creationId xmlns:p14="http://schemas.microsoft.com/office/powerpoint/2010/main" val="261739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As well as making sure your references are accurate, it’s a good idea to keep them </a:t>
            </a:r>
            <a:r>
              <a:rPr lang="en-US" err="1">
                <a:latin typeface="Arial"/>
                <a:cs typeface="Arial"/>
              </a:rPr>
              <a:t>organised</a:t>
            </a:r>
            <a:r>
              <a:rPr lang="en-US">
                <a:latin typeface="Arial"/>
                <a:cs typeface="Arial"/>
              </a:rPr>
              <a:t> within RefWorks and also to find and remove duplicate entries.</a:t>
            </a:r>
          </a:p>
        </p:txBody>
      </p:sp>
      <p:sp>
        <p:nvSpPr>
          <p:cNvPr id="4" name="Slide Number Placeholder 3"/>
          <p:cNvSpPr>
            <a:spLocks noGrp="1"/>
          </p:cNvSpPr>
          <p:nvPr>
            <p:ph type="sldNum" sz="quarter" idx="5"/>
          </p:nvPr>
        </p:nvSpPr>
        <p:spPr/>
        <p:txBody>
          <a:bodyPr/>
          <a:lstStyle/>
          <a:p>
            <a:pPr>
              <a:defRPr/>
            </a:pPr>
            <a:fld id="{0DBD31EE-48B1-4F1F-B0D2-C27C775C7C8C}" type="slidenum">
              <a:rPr lang="en-US" smtClean="0"/>
              <a:pPr>
                <a:defRPr/>
              </a:pPr>
              <a:t>38</a:t>
            </a:fld>
            <a:endParaRPr lang="en-US"/>
          </a:p>
        </p:txBody>
      </p:sp>
    </p:spTree>
    <p:extLst>
      <p:ext uri="{BB962C8B-B14F-4D97-AF65-F5344CB8AC3E}">
        <p14:creationId xmlns:p14="http://schemas.microsoft.com/office/powerpoint/2010/main" val="4232625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[Demo.]</a:t>
            </a:r>
          </a:p>
          <a:p>
            <a:endParaRPr lang="en-US"/>
          </a:p>
          <a:p>
            <a:r>
              <a:rPr lang="en-US"/>
              <a:t>You may end up with hundreds or thousands of references and you can use folders to keep them </a:t>
            </a:r>
            <a:r>
              <a:rPr lang="en-US" err="1"/>
              <a:t>organised</a:t>
            </a:r>
            <a:r>
              <a:rPr lang="en-US"/>
              <a:t>. You can </a:t>
            </a:r>
            <a:r>
              <a:rPr lang="en-US" err="1"/>
              <a:t>organise</a:t>
            </a:r>
            <a:r>
              <a:rPr lang="en-US"/>
              <a:t> your references into folders in any way that you like: by module that you’re studying, by journal you are writing, and so on. To add a folder, click ’My folders’ in the column on the left and and ‘add folder’. A pop-up box will appear prompting you to type in the name for your folder. Once you have typed in your folder name, click ‘save’. The new folder will appear under ‘My folders’ on the left in the column.</a:t>
            </a:r>
          </a:p>
        </p:txBody>
      </p:sp>
      <p:sp>
        <p:nvSpPr>
          <p:cNvPr id="4" name="Slide Number Placeholder 3"/>
          <p:cNvSpPr>
            <a:spLocks noGrp="1"/>
          </p:cNvSpPr>
          <p:nvPr>
            <p:ph type="sldNum" sz="quarter" idx="5"/>
          </p:nvPr>
        </p:nvSpPr>
        <p:spPr/>
        <p:txBody>
          <a:bodyPr/>
          <a:lstStyle/>
          <a:p>
            <a:pPr>
              <a:defRPr/>
            </a:pPr>
            <a:fld id="{0DBD31EE-48B1-4F1F-B0D2-C27C775C7C8C}" type="slidenum">
              <a:rPr lang="en-US" smtClean="0"/>
              <a:pPr>
                <a:defRPr/>
              </a:pPr>
              <a:t>39</a:t>
            </a:fld>
            <a:endParaRPr lang="en-US"/>
          </a:p>
        </p:txBody>
      </p:sp>
    </p:spTree>
    <p:extLst>
      <p:ext uri="{BB962C8B-B14F-4D97-AF65-F5344CB8AC3E}">
        <p14:creationId xmlns:p14="http://schemas.microsoft.com/office/powerpoint/2010/main" val="3884679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[Demo.]</a:t>
            </a:r>
          </a:p>
          <a:p>
            <a:endParaRPr lang="en-US"/>
          </a:p>
          <a:p>
            <a:r>
              <a:rPr lang="en-US"/>
              <a:t>To add references to a folder, tick the box next to the relevant reference or references you want to move. Click ‘assign to folder’, or it may appear as a folder icon, at the top of the page and add the references to the folder you want to.</a:t>
            </a:r>
          </a:p>
        </p:txBody>
      </p:sp>
      <p:sp>
        <p:nvSpPr>
          <p:cNvPr id="4" name="Slide Number Placeholder 3"/>
          <p:cNvSpPr>
            <a:spLocks noGrp="1"/>
          </p:cNvSpPr>
          <p:nvPr>
            <p:ph type="sldNum" sz="quarter" idx="5"/>
          </p:nvPr>
        </p:nvSpPr>
        <p:spPr/>
        <p:txBody>
          <a:bodyPr/>
          <a:lstStyle/>
          <a:p>
            <a:pPr>
              <a:defRPr/>
            </a:pPr>
            <a:fld id="{0DBD31EE-48B1-4F1F-B0D2-C27C775C7C8C}" type="slidenum">
              <a:rPr lang="en-US" smtClean="0"/>
              <a:pPr>
                <a:defRPr/>
              </a:pPr>
              <a:t>40</a:t>
            </a:fld>
            <a:endParaRPr lang="en-US"/>
          </a:p>
        </p:txBody>
      </p:sp>
    </p:spTree>
    <p:extLst>
      <p:ext uri="{BB962C8B-B14F-4D97-AF65-F5344CB8AC3E}">
        <p14:creationId xmlns:p14="http://schemas.microsoft.com/office/powerpoint/2010/main" val="3848303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a:t>
            </a:r>
            <a:r>
              <a:rPr lang="en-GB" baseline="0"/>
              <a:t> are two main benefits to using reference management software</a:t>
            </a:r>
          </a:p>
          <a:p>
            <a:endParaRPr lang="en-GB" baseline="0"/>
          </a:p>
          <a:p>
            <a:pPr marL="228600" indent="-228600">
              <a:buAutoNum type="arabicPeriod"/>
            </a:pPr>
            <a:r>
              <a:rPr lang="en-GB" baseline="0"/>
              <a:t>It allows you to keep references to everything you’ve read in one place. This means that when you come to write a paper and you need to cite a book, article or other item, you have all the information you need to hand.    For example, if you need to cite a journal article, you’ll need the name of the author, the article title, the title of the journal, the volume and issue number and the page numbers. This kind of information is difficult to remember, but if its in your reference manager, you’ll have it when you need it.  </a:t>
            </a:r>
          </a:p>
          <a:p>
            <a:pPr marL="228600" indent="-228600">
              <a:buAutoNum type="arabicPeriod"/>
            </a:pPr>
            <a:r>
              <a:rPr lang="en-GB" baseline="0"/>
              <a:t>It also saves you time because it will format your references or citations for you according to the rules set down in your chosen citation style.  For example, it will put the different parts of the citation in the correct order and use the correct punctuation and capitalisation.     It will also change citation style for you easily. So for example, if you are writing in Harvard style but then submit an article to a journal which requires the MLA style, you can switch all your references over in a couple of minutes. </a:t>
            </a:r>
            <a:endParaRPr lang="en-GB"/>
          </a:p>
        </p:txBody>
      </p:sp>
      <p:sp>
        <p:nvSpPr>
          <p:cNvPr id="4" name="Slide Number Placeholder 3"/>
          <p:cNvSpPr>
            <a:spLocks noGrp="1"/>
          </p:cNvSpPr>
          <p:nvPr>
            <p:ph type="sldNum" sz="quarter" idx="10"/>
          </p:nvPr>
        </p:nvSpPr>
        <p:spPr/>
        <p:txBody>
          <a:bodyPr/>
          <a:lstStyle/>
          <a:p>
            <a:pPr>
              <a:defRPr/>
            </a:pPr>
            <a:fld id="{0DBD31EE-48B1-4F1F-B0D2-C27C775C7C8C}" type="slidenum">
              <a:rPr lang="en-US" smtClean="0"/>
              <a:pPr>
                <a:defRPr/>
              </a:pPr>
              <a:t>3</a:t>
            </a:fld>
            <a:endParaRPr lang="en-US"/>
          </a:p>
        </p:txBody>
      </p:sp>
    </p:spTree>
    <p:extLst>
      <p:ext uri="{BB962C8B-B14F-4D97-AF65-F5344CB8AC3E}">
        <p14:creationId xmlns:p14="http://schemas.microsoft.com/office/powerpoint/2010/main" val="1207304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[Demo.]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Or you can drag and drop them over into the folder in the left-hand column.</a:t>
            </a:r>
          </a:p>
          <a:p>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You can add references to multiple folders. Sometimes we get asked whether this will duplicate the reference. It does not. The reference will still just exist once, but it will be visible and accessible in multiple folders.</a:t>
            </a:r>
          </a:p>
        </p:txBody>
      </p:sp>
      <p:sp>
        <p:nvSpPr>
          <p:cNvPr id="4" name="Slide Number Placeholder 3"/>
          <p:cNvSpPr>
            <a:spLocks noGrp="1"/>
          </p:cNvSpPr>
          <p:nvPr>
            <p:ph type="sldNum" sz="quarter" idx="5"/>
          </p:nvPr>
        </p:nvSpPr>
        <p:spPr/>
        <p:txBody>
          <a:bodyPr/>
          <a:lstStyle/>
          <a:p>
            <a:pPr>
              <a:defRPr/>
            </a:pPr>
            <a:fld id="{0DBD31EE-48B1-4F1F-B0D2-C27C775C7C8C}" type="slidenum">
              <a:rPr lang="en-US" smtClean="0"/>
              <a:pPr>
                <a:defRPr/>
              </a:pPr>
              <a:t>41</a:t>
            </a:fld>
            <a:endParaRPr lang="en-US"/>
          </a:p>
        </p:txBody>
      </p:sp>
    </p:spTree>
    <p:extLst>
      <p:ext uri="{BB962C8B-B14F-4D97-AF65-F5344CB8AC3E}">
        <p14:creationId xmlns:p14="http://schemas.microsoft.com/office/powerpoint/2010/main" val="131717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[Demo.]</a:t>
            </a:r>
          </a:p>
          <a:p>
            <a:endParaRPr lang="en-US"/>
          </a:p>
          <a:p>
            <a:r>
              <a:rPr lang="en-US"/>
              <a:t>Moving on to duplicate references. It’s possible you may end up with duplicate entries for the same reference. This may happen when you export a reference and then a few weeks or a few months later you export it again not </a:t>
            </a:r>
            <a:r>
              <a:rPr lang="en-US" err="1"/>
              <a:t>realising</a:t>
            </a:r>
            <a:r>
              <a:rPr lang="en-US"/>
              <a:t> you’ve done it before. You may export the reference from one database and export it from another database at a later date too. It is important to find and remove duplicate references because there is a chance they will appear multiple times in your bibliography in your Word document, which wouldn’t be good.</a:t>
            </a:r>
          </a:p>
          <a:p>
            <a:endParaRPr lang="en-US"/>
          </a:p>
          <a:p>
            <a:r>
              <a:rPr lang="en-US"/>
              <a:t>To find a duplicate references, click the ‘tools’ button at the top of the page, or it may be a cog icon. Click ‘find duplicates’.</a:t>
            </a:r>
          </a:p>
        </p:txBody>
      </p:sp>
      <p:sp>
        <p:nvSpPr>
          <p:cNvPr id="4" name="Slide Number Placeholder 3"/>
          <p:cNvSpPr>
            <a:spLocks noGrp="1"/>
          </p:cNvSpPr>
          <p:nvPr>
            <p:ph type="sldNum" sz="quarter" idx="5"/>
          </p:nvPr>
        </p:nvSpPr>
        <p:spPr/>
        <p:txBody>
          <a:bodyPr/>
          <a:lstStyle/>
          <a:p>
            <a:pPr>
              <a:defRPr/>
            </a:pPr>
            <a:fld id="{0DBD31EE-48B1-4F1F-B0D2-C27C775C7C8C}" type="slidenum">
              <a:rPr lang="en-US" smtClean="0"/>
              <a:pPr>
                <a:defRPr/>
              </a:pPr>
              <a:t>42</a:t>
            </a:fld>
            <a:endParaRPr lang="en-US"/>
          </a:p>
        </p:txBody>
      </p:sp>
    </p:spTree>
    <p:extLst>
      <p:ext uri="{BB962C8B-B14F-4D97-AF65-F5344CB8AC3E}">
        <p14:creationId xmlns:p14="http://schemas.microsoft.com/office/powerpoint/2010/main" val="34639583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[Demo.]</a:t>
            </a:r>
          </a:p>
          <a:p>
            <a:endParaRPr lang="en-US"/>
          </a:p>
          <a:p>
            <a:r>
              <a:rPr lang="en-US"/>
              <a:t>A pop-up box will appear. You have a few options. You can search for an exact match, a close match, or a legacy close match.</a:t>
            </a:r>
          </a:p>
          <a:p>
            <a:endParaRPr lang="en-US"/>
          </a:p>
          <a:p>
            <a:r>
              <a:rPr lang="en-US"/>
              <a:t>An exact match is what it says. It will find references where every single detail is exactly the same.</a:t>
            </a:r>
          </a:p>
          <a:p>
            <a:endParaRPr lang="en-US"/>
          </a:p>
          <a:p>
            <a:r>
              <a:rPr lang="en-US"/>
              <a:t>A close match is where the references are very similar and RefWorks thinks they are most likely duplicates.</a:t>
            </a:r>
          </a:p>
          <a:p>
            <a:endParaRPr lang="en-US"/>
          </a:p>
          <a:p>
            <a:r>
              <a:rPr lang="en-US"/>
              <a:t>Legacy close match: I haven’t used this one very much other than to test out for teaching this session. If you click on it, it explains what it is. It uses an algorithm for the previous version of RefWorks. It says it works best for English surnames and short titles. I tend to look for a close matches but you may like to try out legacy close match.</a:t>
            </a:r>
          </a:p>
        </p:txBody>
      </p:sp>
      <p:sp>
        <p:nvSpPr>
          <p:cNvPr id="4" name="Slide Number Placeholder 3"/>
          <p:cNvSpPr>
            <a:spLocks noGrp="1"/>
          </p:cNvSpPr>
          <p:nvPr>
            <p:ph type="sldNum" sz="quarter" idx="5"/>
          </p:nvPr>
        </p:nvSpPr>
        <p:spPr/>
        <p:txBody>
          <a:bodyPr/>
          <a:lstStyle/>
          <a:p>
            <a:pPr>
              <a:defRPr/>
            </a:pPr>
            <a:fld id="{0DBD31EE-48B1-4F1F-B0D2-C27C775C7C8C}" type="slidenum">
              <a:rPr lang="en-US" smtClean="0"/>
              <a:pPr>
                <a:defRPr/>
              </a:pPr>
              <a:t>43</a:t>
            </a:fld>
            <a:endParaRPr lang="en-US"/>
          </a:p>
        </p:txBody>
      </p:sp>
    </p:spTree>
    <p:extLst>
      <p:ext uri="{BB962C8B-B14F-4D97-AF65-F5344CB8AC3E}">
        <p14:creationId xmlns:p14="http://schemas.microsoft.com/office/powerpoint/2010/main" val="25123671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DBD31EE-48B1-4F1F-B0D2-C27C775C7C8C}" type="slidenum">
              <a:rPr lang="en-US" smtClean="0"/>
              <a:pPr>
                <a:defRPr/>
              </a:pPr>
              <a:t>50</a:t>
            </a:fld>
            <a:endParaRPr lang="en-US"/>
          </a:p>
        </p:txBody>
      </p:sp>
    </p:spTree>
    <p:extLst>
      <p:ext uri="{BB962C8B-B14F-4D97-AF65-F5344CB8AC3E}">
        <p14:creationId xmlns:p14="http://schemas.microsoft.com/office/powerpoint/2010/main" val="22708926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DBD31EE-48B1-4F1F-B0D2-C27C775C7C8C}" type="slidenum">
              <a:rPr lang="en-US" smtClean="0"/>
              <a:pPr>
                <a:defRPr/>
              </a:pPr>
              <a:t>51</a:t>
            </a:fld>
            <a:endParaRPr lang="en-US"/>
          </a:p>
        </p:txBody>
      </p:sp>
    </p:spTree>
    <p:extLst>
      <p:ext uri="{BB962C8B-B14F-4D97-AF65-F5344CB8AC3E}">
        <p14:creationId xmlns:p14="http://schemas.microsoft.com/office/powerpoint/2010/main" val="9931923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NB Using</a:t>
            </a:r>
            <a:r>
              <a:rPr lang="en-GB" baseline="0"/>
              <a:t> CM will put in a bibliography as you go.</a:t>
            </a:r>
            <a:endParaRPr lang="en-GB"/>
          </a:p>
        </p:txBody>
      </p:sp>
      <p:sp>
        <p:nvSpPr>
          <p:cNvPr id="4" name="Slide Number Placeholder 3"/>
          <p:cNvSpPr>
            <a:spLocks noGrp="1"/>
          </p:cNvSpPr>
          <p:nvPr>
            <p:ph type="sldNum" sz="quarter" idx="10"/>
          </p:nvPr>
        </p:nvSpPr>
        <p:spPr/>
        <p:txBody>
          <a:bodyPr/>
          <a:lstStyle/>
          <a:p>
            <a:pPr>
              <a:defRPr/>
            </a:pPr>
            <a:fld id="{0DBD31EE-48B1-4F1F-B0D2-C27C775C7C8C}" type="slidenum">
              <a:rPr lang="en-US" smtClean="0"/>
              <a:pPr>
                <a:defRPr/>
              </a:pPr>
              <a:t>57</a:t>
            </a:fld>
            <a:endParaRPr lang="en-US"/>
          </a:p>
        </p:txBody>
      </p:sp>
    </p:spTree>
    <p:extLst>
      <p:ext uri="{BB962C8B-B14F-4D97-AF65-F5344CB8AC3E}">
        <p14:creationId xmlns:p14="http://schemas.microsoft.com/office/powerpoint/2010/main" val="17719592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DBD31EE-48B1-4F1F-B0D2-C27C775C7C8C}" type="slidenum">
              <a:rPr lang="en-US" smtClean="0"/>
              <a:pPr>
                <a:defRPr/>
              </a:pPr>
              <a:t>58</a:t>
            </a:fld>
            <a:endParaRPr lang="en-US"/>
          </a:p>
        </p:txBody>
      </p:sp>
    </p:spTree>
    <p:extLst>
      <p:ext uri="{BB962C8B-B14F-4D97-AF65-F5344CB8AC3E}">
        <p14:creationId xmlns:p14="http://schemas.microsoft.com/office/powerpoint/2010/main" val="9081012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DBD31EE-48B1-4F1F-B0D2-C27C775C7C8C}" type="slidenum">
              <a:rPr lang="en-US" smtClean="0"/>
              <a:pPr>
                <a:defRPr/>
              </a:pPr>
              <a:t>59</a:t>
            </a:fld>
            <a:endParaRPr lang="en-US"/>
          </a:p>
        </p:txBody>
      </p:sp>
    </p:spTree>
    <p:extLst>
      <p:ext uri="{BB962C8B-B14F-4D97-AF65-F5344CB8AC3E}">
        <p14:creationId xmlns:p14="http://schemas.microsoft.com/office/powerpoint/2010/main" val="19304492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p:spPr>
        <p:txBody>
          <a:bodyPr/>
          <a:lstStyle/>
          <a:p>
            <a:endParaRPr lang="en-GB"/>
          </a:p>
        </p:txBody>
      </p:sp>
      <p:sp>
        <p:nvSpPr>
          <p:cNvPr id="66563" name="Slide Number Placeholder 3"/>
          <p:cNvSpPr>
            <a:spLocks noGrp="1"/>
          </p:cNvSpPr>
          <p:nvPr>
            <p:ph type="sldNum" sz="quarter" idx="5"/>
          </p:nvPr>
        </p:nvSpPr>
        <p:spPr>
          <a:noFill/>
        </p:spPr>
        <p:txBody>
          <a:bodyPr/>
          <a:lstStyle/>
          <a:p>
            <a:fld id="{CC4B7590-25E9-46D2-94D0-66ED97525A6F}" type="slidenum">
              <a:rPr lang="en-US" smtClean="0"/>
              <a:pPr/>
              <a:t>61</a:t>
            </a:fld>
            <a:endParaRPr lang="en-US"/>
          </a:p>
        </p:txBody>
      </p:sp>
    </p:spTree>
    <p:extLst>
      <p:ext uri="{BB962C8B-B14F-4D97-AF65-F5344CB8AC3E}">
        <p14:creationId xmlns:p14="http://schemas.microsoft.com/office/powerpoint/2010/main" val="38439642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p:spPr>
        <p:txBody>
          <a:bodyPr/>
          <a:lstStyle/>
          <a:p>
            <a:endParaRPr lang="en-GB"/>
          </a:p>
        </p:txBody>
      </p:sp>
      <p:sp>
        <p:nvSpPr>
          <p:cNvPr id="68611" name="Slide Number Placeholder 3"/>
          <p:cNvSpPr>
            <a:spLocks noGrp="1"/>
          </p:cNvSpPr>
          <p:nvPr>
            <p:ph type="sldNum" sz="quarter" idx="5"/>
          </p:nvPr>
        </p:nvSpPr>
        <p:spPr>
          <a:noFill/>
        </p:spPr>
        <p:txBody>
          <a:bodyPr/>
          <a:lstStyle/>
          <a:p>
            <a:fld id="{793CF6C5-CF59-4B9A-92FF-6E0D1647407C}" type="slidenum">
              <a:rPr lang="en-US" smtClean="0"/>
              <a:pPr/>
              <a:t>62</a:t>
            </a:fld>
            <a:endParaRPr lang="en-US"/>
          </a:p>
        </p:txBody>
      </p:sp>
    </p:spTree>
    <p:extLst>
      <p:ext uri="{BB962C8B-B14F-4D97-AF65-F5344CB8AC3E}">
        <p14:creationId xmlns:p14="http://schemas.microsoft.com/office/powerpoint/2010/main" val="2235401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t>A number of products available.</a:t>
            </a:r>
          </a:p>
          <a:p>
            <a:pPr eaLnBrk="1" hangingPunct="1"/>
            <a:endParaRPr lang="en-GB" altLang="en-US" dirty="0"/>
          </a:p>
          <a:p>
            <a:pPr eaLnBrk="1" hangingPunct="1"/>
            <a:r>
              <a:rPr lang="en-GB" altLang="en-US" dirty="0"/>
              <a:t>The most well known are RefWorks and Endnote…but there are a host of others too</a:t>
            </a:r>
            <a:r>
              <a:rPr lang="en-GB" altLang="en-US" baseline="0" dirty="0"/>
              <a:t>. Mendeley and Zotero have become particularly popular over the last few years.</a:t>
            </a:r>
            <a:endParaRPr lang="en-GB" altLang="en-US" dirty="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C95F8FD-90EE-40B8-9E66-74E44F83F37B}" type="slidenum">
              <a:rPr lang="en-GB" altLang="en-US" smtClean="0"/>
              <a:pPr eaLnBrk="1" hangingPunct="1">
                <a:spcBef>
                  <a:spcPct val="0"/>
                </a:spcBef>
              </a:pPr>
              <a:t>4</a:t>
            </a:fld>
            <a:endParaRPr lang="en-GB" altLang="en-US"/>
          </a:p>
        </p:txBody>
      </p:sp>
    </p:spTree>
    <p:extLst>
      <p:ext uri="{BB962C8B-B14F-4D97-AF65-F5344CB8AC3E}">
        <p14:creationId xmlns:p14="http://schemas.microsoft.com/office/powerpoint/2010/main" val="16605712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Demo</a:t>
            </a:r>
          </a:p>
        </p:txBody>
      </p:sp>
      <p:sp>
        <p:nvSpPr>
          <p:cNvPr id="4" name="Slide Number Placeholder 3"/>
          <p:cNvSpPr>
            <a:spLocks noGrp="1"/>
          </p:cNvSpPr>
          <p:nvPr>
            <p:ph type="sldNum" sz="quarter" idx="10"/>
          </p:nvPr>
        </p:nvSpPr>
        <p:spPr/>
        <p:txBody>
          <a:bodyPr/>
          <a:lstStyle/>
          <a:p>
            <a:pPr>
              <a:defRPr/>
            </a:pPr>
            <a:fld id="{0DBD31EE-48B1-4F1F-B0D2-C27C775C7C8C}" type="slidenum">
              <a:rPr lang="en-US" smtClean="0"/>
              <a:pPr>
                <a:defRPr/>
              </a:pPr>
              <a:t>63</a:t>
            </a:fld>
            <a:endParaRPr lang="en-US"/>
          </a:p>
        </p:txBody>
      </p:sp>
    </p:spTree>
    <p:extLst>
      <p:ext uri="{BB962C8B-B14F-4D97-AF65-F5344CB8AC3E}">
        <p14:creationId xmlns:p14="http://schemas.microsoft.com/office/powerpoint/2010/main" val="25539390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DBD31EE-48B1-4F1F-B0D2-C27C775C7C8C}" type="slidenum">
              <a:rPr lang="en-US" smtClean="0"/>
              <a:pPr>
                <a:defRPr/>
              </a:pPr>
              <a:t>64</a:t>
            </a:fld>
            <a:endParaRPr lang="en-US"/>
          </a:p>
        </p:txBody>
      </p:sp>
    </p:spTree>
    <p:extLst>
      <p:ext uri="{BB962C8B-B14F-4D97-AF65-F5344CB8AC3E}">
        <p14:creationId xmlns:p14="http://schemas.microsoft.com/office/powerpoint/2010/main" val="13885196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noFill/>
          <a:ln/>
        </p:spPr>
        <p:txBody>
          <a:bodyPr/>
          <a:lstStyle/>
          <a:p>
            <a:pPr fontAlgn="auto">
              <a:lnSpc>
                <a:spcPct val="80000"/>
              </a:lnSpc>
              <a:spcAft>
                <a:spcPts val="0"/>
              </a:spcAft>
              <a:buClr>
                <a:schemeClr val="accent3"/>
              </a:buClr>
              <a:buFont typeface="Arial" pitchFamily="34" charset="0"/>
              <a:buChar char="•"/>
              <a:defRPr/>
            </a:pPr>
            <a:endParaRPr lang="en-US" sz="1200"/>
          </a:p>
          <a:p>
            <a:pPr fontAlgn="auto">
              <a:lnSpc>
                <a:spcPct val="80000"/>
              </a:lnSpc>
              <a:spcAft>
                <a:spcPts val="0"/>
              </a:spcAft>
              <a:buClr>
                <a:schemeClr val="accent3"/>
              </a:buClr>
              <a:buFont typeface="Arial" pitchFamily="34" charset="0"/>
              <a:buChar char="•"/>
              <a:defRPr/>
            </a:pPr>
            <a:r>
              <a:rPr lang="en-US" sz="1200"/>
              <a:t>Choose a referencing style from the drop down</a:t>
            </a:r>
          </a:p>
          <a:p>
            <a:pPr fontAlgn="auto">
              <a:lnSpc>
                <a:spcPct val="80000"/>
              </a:lnSpc>
              <a:spcAft>
                <a:spcPts val="0"/>
              </a:spcAft>
              <a:buClr>
                <a:schemeClr val="accent3"/>
              </a:buClr>
              <a:buFont typeface="Arial" pitchFamily="34" charset="0"/>
              <a:buChar char="•"/>
              <a:defRPr/>
            </a:pPr>
            <a:r>
              <a:rPr lang="en-US" sz="1200"/>
              <a:t>Demo</a:t>
            </a:r>
          </a:p>
          <a:p>
            <a:endParaRPr lang="en-GB"/>
          </a:p>
        </p:txBody>
      </p:sp>
      <p:sp>
        <p:nvSpPr>
          <p:cNvPr id="72707" name="Slide Number Placeholder 3"/>
          <p:cNvSpPr>
            <a:spLocks noGrp="1"/>
          </p:cNvSpPr>
          <p:nvPr>
            <p:ph type="sldNum" sz="quarter" idx="5"/>
          </p:nvPr>
        </p:nvSpPr>
        <p:spPr>
          <a:noFill/>
        </p:spPr>
        <p:txBody>
          <a:bodyPr/>
          <a:lstStyle/>
          <a:p>
            <a:fld id="{269F11F2-427D-4C80-AB0C-D16BC2B42573}" type="slidenum">
              <a:rPr lang="en-US" smtClean="0"/>
              <a:pPr/>
              <a:t>65</a:t>
            </a:fld>
            <a:endParaRPr lang="en-US"/>
          </a:p>
        </p:txBody>
      </p:sp>
    </p:spTree>
    <p:extLst>
      <p:ext uri="{BB962C8B-B14F-4D97-AF65-F5344CB8AC3E}">
        <p14:creationId xmlns:p14="http://schemas.microsoft.com/office/powerpoint/2010/main" val="28441578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noFill/>
          <a:ln/>
        </p:spPr>
        <p:txBody>
          <a:bodyPr/>
          <a:lstStyle/>
          <a:p>
            <a:endParaRPr lang="en-GB"/>
          </a:p>
        </p:txBody>
      </p:sp>
      <p:sp>
        <p:nvSpPr>
          <p:cNvPr id="72707" name="Slide Number Placeholder 3"/>
          <p:cNvSpPr>
            <a:spLocks noGrp="1"/>
          </p:cNvSpPr>
          <p:nvPr>
            <p:ph type="sldNum" sz="quarter" idx="5"/>
          </p:nvPr>
        </p:nvSpPr>
        <p:spPr>
          <a:noFill/>
        </p:spPr>
        <p:txBody>
          <a:bodyPr/>
          <a:lstStyle/>
          <a:p>
            <a:fld id="{269F11F2-427D-4C80-AB0C-D16BC2B42573}" type="slidenum">
              <a:rPr lang="en-US" smtClean="0"/>
              <a:pPr/>
              <a:t>66</a:t>
            </a:fld>
            <a:endParaRPr lang="en-US"/>
          </a:p>
        </p:txBody>
      </p:sp>
    </p:spTree>
    <p:extLst>
      <p:ext uri="{BB962C8B-B14F-4D97-AF65-F5344CB8AC3E}">
        <p14:creationId xmlns:p14="http://schemas.microsoft.com/office/powerpoint/2010/main" val="20293453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DBD31EE-48B1-4F1F-B0D2-C27C775C7C8C}" type="slidenum">
              <a:rPr lang="en-US" smtClean="0"/>
              <a:pPr>
                <a:defRPr/>
              </a:pPr>
              <a:t>67</a:t>
            </a:fld>
            <a:endParaRPr lang="en-US"/>
          </a:p>
        </p:txBody>
      </p:sp>
    </p:spTree>
    <p:extLst>
      <p:ext uri="{BB962C8B-B14F-4D97-AF65-F5344CB8AC3E}">
        <p14:creationId xmlns:p14="http://schemas.microsoft.com/office/powerpoint/2010/main" val="25582182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DBD31EE-48B1-4F1F-B0D2-C27C775C7C8C}" type="slidenum">
              <a:rPr lang="en-US" smtClean="0"/>
              <a:pPr>
                <a:defRPr/>
              </a:pPr>
              <a:t>68</a:t>
            </a:fld>
            <a:endParaRPr lang="en-US"/>
          </a:p>
        </p:txBody>
      </p:sp>
    </p:spTree>
    <p:extLst>
      <p:ext uri="{BB962C8B-B14F-4D97-AF65-F5344CB8AC3E}">
        <p14:creationId xmlns:p14="http://schemas.microsoft.com/office/powerpoint/2010/main" val="7905481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DBD31EE-48B1-4F1F-B0D2-C27C775C7C8C}" type="slidenum">
              <a:rPr lang="en-US" smtClean="0"/>
              <a:pPr>
                <a:defRPr/>
              </a:pPr>
              <a:t>77</a:t>
            </a:fld>
            <a:endParaRPr lang="en-US"/>
          </a:p>
        </p:txBody>
      </p:sp>
    </p:spTree>
    <p:extLst>
      <p:ext uri="{BB962C8B-B14F-4D97-AF65-F5344CB8AC3E}">
        <p14:creationId xmlns:p14="http://schemas.microsoft.com/office/powerpoint/2010/main" val="32813998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a:ln/>
        </p:spPr>
      </p:sp>
      <p:sp>
        <p:nvSpPr>
          <p:cNvPr id="79874" name="Notes Placeholder 2"/>
          <p:cNvSpPr>
            <a:spLocks noGrp="1"/>
          </p:cNvSpPr>
          <p:nvPr>
            <p:ph type="body" idx="1"/>
          </p:nvPr>
        </p:nvSpPr>
        <p:spPr>
          <a:noFill/>
          <a:ln/>
        </p:spPr>
        <p:txBody>
          <a:bodyPr/>
          <a:lstStyle/>
          <a:p>
            <a:endParaRPr lang="en-GB"/>
          </a:p>
        </p:txBody>
      </p:sp>
      <p:sp>
        <p:nvSpPr>
          <p:cNvPr id="79875" name="Slide Number Placeholder 3"/>
          <p:cNvSpPr>
            <a:spLocks noGrp="1"/>
          </p:cNvSpPr>
          <p:nvPr>
            <p:ph type="sldNum" sz="quarter" idx="5"/>
          </p:nvPr>
        </p:nvSpPr>
        <p:spPr>
          <a:noFill/>
        </p:spPr>
        <p:txBody>
          <a:bodyPr/>
          <a:lstStyle/>
          <a:p>
            <a:fld id="{587454A7-63D5-47C8-AB1C-7E7972B32B48}" type="slidenum">
              <a:rPr lang="en-US" smtClean="0"/>
              <a:pPr/>
              <a:t>81</a:t>
            </a:fld>
            <a:endParaRPr lang="en-US"/>
          </a:p>
        </p:txBody>
      </p:sp>
    </p:spTree>
    <p:extLst>
      <p:ext uri="{BB962C8B-B14F-4D97-AF65-F5344CB8AC3E}">
        <p14:creationId xmlns:p14="http://schemas.microsoft.com/office/powerpoint/2010/main" val="24670798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charset="0"/>
                <a:ea typeface="+mn-ea"/>
                <a:cs typeface="Arial" charset="0"/>
                <a:hlinkClick r:id="rId3"/>
              </a:rPr>
              <a:t>Installing RefWorks word processor plug ins for MS Word and Google Docs </a:t>
            </a:r>
            <a:r>
              <a:rPr lang="en-GB" sz="1200" kern="1200" dirty="0">
                <a:solidFill>
                  <a:schemeClr val="tx1"/>
                </a:solidFill>
                <a:effectLst/>
                <a:latin typeface="Arial" charset="0"/>
                <a:ea typeface="+mn-ea"/>
                <a:cs typeface="Arial" charset="0"/>
              </a:rPr>
              <a:t> (last updated October 2016)</a:t>
            </a:r>
            <a:endParaRPr lang="en-GB" dirty="0"/>
          </a:p>
          <a:p>
            <a:r>
              <a:rPr lang="en-GB" sz="1200" kern="1200" dirty="0">
                <a:solidFill>
                  <a:schemeClr val="tx1"/>
                </a:solidFill>
                <a:effectLst/>
                <a:latin typeface="Arial" charset="0"/>
                <a:ea typeface="+mn-ea"/>
                <a:cs typeface="Arial" charset="0"/>
                <a:hlinkClick r:id="rId4"/>
              </a:rPr>
              <a:t>Using 'Write n Cite' to insert citations/footnotes and create a bibliography of cited references</a:t>
            </a:r>
            <a:r>
              <a:rPr lang="en-GB" sz="1200" kern="1200" dirty="0">
                <a:solidFill>
                  <a:schemeClr val="tx1"/>
                </a:solidFill>
                <a:effectLst/>
                <a:latin typeface="Arial" charset="0"/>
                <a:ea typeface="+mn-ea"/>
                <a:cs typeface="Arial" charset="0"/>
              </a:rPr>
              <a:t> (last updated October 2016)</a:t>
            </a:r>
            <a:endParaRPr lang="en-GB" dirty="0"/>
          </a:p>
          <a:p>
            <a:r>
              <a:rPr lang="en-GB" sz="1200" kern="1200" dirty="0">
                <a:solidFill>
                  <a:schemeClr val="tx1"/>
                </a:solidFill>
                <a:effectLst/>
                <a:latin typeface="Arial" charset="0"/>
                <a:ea typeface="+mn-ea"/>
                <a:cs typeface="Arial" charset="0"/>
                <a:hlinkClick r:id="rId5"/>
              </a:rPr>
              <a:t>Using Quick Cite</a:t>
            </a:r>
            <a:r>
              <a:rPr lang="en-GB" sz="1200" kern="1200" dirty="0">
                <a:solidFill>
                  <a:schemeClr val="tx1"/>
                </a:solidFill>
                <a:effectLst/>
                <a:latin typeface="Arial" charset="0"/>
                <a:ea typeface="+mn-ea"/>
                <a:cs typeface="Arial" charset="0"/>
              </a:rPr>
              <a:t> (this can be used to add citations to documents without installing 'Write n Cite') (last updated October 2016)</a:t>
            </a:r>
            <a:endParaRPr lang="en-GB" dirty="0"/>
          </a:p>
          <a:p>
            <a:r>
              <a:rPr lang="en-GB" sz="1200" kern="1200" dirty="0">
                <a:solidFill>
                  <a:schemeClr val="tx1"/>
                </a:solidFill>
                <a:effectLst/>
                <a:latin typeface="Arial" charset="0"/>
                <a:ea typeface="+mn-ea"/>
                <a:cs typeface="Arial" charset="0"/>
                <a:hlinkClick r:id="rId6"/>
              </a:rPr>
              <a:t>Creating a bibliography</a:t>
            </a:r>
            <a:r>
              <a:rPr lang="en-GB" sz="1200" kern="1200" dirty="0">
                <a:solidFill>
                  <a:schemeClr val="tx1"/>
                </a:solidFill>
                <a:effectLst/>
                <a:latin typeface="Arial" charset="0"/>
                <a:ea typeface="+mn-ea"/>
                <a:cs typeface="Arial" charset="0"/>
              </a:rPr>
              <a:t> (last updated October 2016)</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0DBD31EE-48B1-4F1F-B0D2-C27C775C7C8C}" type="slidenum">
              <a:rPr lang="en-US" smtClean="0"/>
              <a:pPr>
                <a:defRPr/>
              </a:pPr>
              <a:t>79</a:t>
            </a:fld>
            <a:endParaRPr lang="en-US"/>
          </a:p>
        </p:txBody>
      </p:sp>
    </p:spTree>
    <p:extLst>
      <p:ext uri="{BB962C8B-B14F-4D97-AF65-F5344CB8AC3E}">
        <p14:creationId xmlns:p14="http://schemas.microsoft.com/office/powerpoint/2010/main" val="227579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EA124B8F-9741-4B5B-BBCC-6F6380E5BFA1}" type="slidenum">
              <a:rPr lang="en-US" smtClean="0"/>
              <a:pPr/>
              <a:t>5</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r>
              <a:rPr lang="en-GB" dirty="0"/>
              <a:t>People always</a:t>
            </a:r>
            <a:r>
              <a:rPr lang="en-GB" baseline="0" dirty="0"/>
              <a:t> ask, which is the best reference manager?</a:t>
            </a:r>
          </a:p>
          <a:p>
            <a:pPr eaLnBrk="1" hangingPunct="1"/>
            <a:endParaRPr lang="en-GB" baseline="0" dirty="0"/>
          </a:p>
          <a:p>
            <a:pPr eaLnBrk="1" hangingPunct="1"/>
            <a:r>
              <a:rPr lang="en-GB" baseline="0" dirty="0"/>
              <a:t>This is an impossible question to answer because it depends on a lot of different factors and your own personal preferences.</a:t>
            </a:r>
          </a:p>
          <a:p>
            <a:pPr eaLnBrk="1" hangingPunct="1"/>
            <a:endParaRPr lang="en-GB" baseline="0" dirty="0"/>
          </a:p>
          <a:p>
            <a:pPr eaLnBrk="1" hangingPunct="1"/>
            <a:r>
              <a:rPr lang="en-GB" baseline="0" dirty="0"/>
              <a:t>For example</a:t>
            </a:r>
          </a:p>
          <a:p>
            <a:pPr marL="171450" indent="-171450" eaLnBrk="1" hangingPunct="1">
              <a:buFont typeface="Arial" panose="020B0604020202020204" pitchFamily="34" charset="0"/>
              <a:buChar char="•"/>
            </a:pPr>
            <a:r>
              <a:rPr lang="en-GB" baseline="0" dirty="0"/>
              <a:t>some of the software is free whereas other packages such as Endnote have to be paid for.  </a:t>
            </a:r>
          </a:p>
          <a:p>
            <a:pPr marL="171450" indent="-171450" eaLnBrk="1" hangingPunct="1">
              <a:buFont typeface="Arial" panose="020B0604020202020204" pitchFamily="34" charset="0"/>
              <a:buChar char="•"/>
            </a:pPr>
            <a:r>
              <a:rPr lang="en-GB" baseline="0" dirty="0"/>
              <a:t>Some packages save references online (in the cloud) whereas others store your references on your hard disk.  </a:t>
            </a:r>
          </a:p>
          <a:p>
            <a:pPr marL="171450" indent="-171450" eaLnBrk="1" hangingPunct="1">
              <a:buFont typeface="Arial" panose="020B0604020202020204" pitchFamily="34" charset="0"/>
              <a:buChar char="•"/>
            </a:pPr>
            <a:r>
              <a:rPr lang="en-GB" baseline="0" dirty="0"/>
              <a:t>Some packages only work with Microsoft Word, whereas other packages may work with </a:t>
            </a:r>
            <a:r>
              <a:rPr lang="en-GB" baseline="0" dirty="0" err="1"/>
              <a:t>Libre</a:t>
            </a:r>
            <a:r>
              <a:rPr lang="en-GB" baseline="0" dirty="0"/>
              <a:t> Office as well as Word</a:t>
            </a:r>
          </a:p>
          <a:p>
            <a:pPr eaLnBrk="1" hangingPunct="1"/>
            <a:endParaRPr lang="en-GB" baseline="0" dirty="0"/>
          </a:p>
          <a:p>
            <a:pPr eaLnBrk="1" hangingPunct="1"/>
            <a:r>
              <a:rPr lang="en-GB" baseline="0" dirty="0"/>
              <a:t>If you want to find out more about the differences between the various packages and there pros and cons look at the reference management LibGuide</a:t>
            </a:r>
            <a:endParaRPr lang="en-GB" dirty="0"/>
          </a:p>
        </p:txBody>
      </p:sp>
    </p:spTree>
    <p:extLst>
      <p:ext uri="{BB962C8B-B14F-4D97-AF65-F5344CB8AC3E}">
        <p14:creationId xmlns:p14="http://schemas.microsoft.com/office/powerpoint/2010/main" val="1088731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DBD31EE-48B1-4F1F-B0D2-C27C775C7C8C}" type="slidenum">
              <a:rPr lang="en-US" smtClean="0"/>
              <a:pPr>
                <a:defRPr/>
              </a:pPr>
              <a:t>6</a:t>
            </a:fld>
            <a:endParaRPr lang="en-US"/>
          </a:p>
        </p:txBody>
      </p:sp>
    </p:spTree>
    <p:extLst>
      <p:ext uri="{BB962C8B-B14F-4D97-AF65-F5344CB8AC3E}">
        <p14:creationId xmlns:p14="http://schemas.microsoft.com/office/powerpoint/2010/main" val="1433812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E9936E30-6BCC-4583-9D77-E823663E3853}" type="slidenum">
              <a:rPr lang="en-US" smtClean="0"/>
              <a:pPr/>
              <a:t>11</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r>
              <a:rPr lang="en-GB"/>
              <a:t>The address is different to old RefWorks.</a:t>
            </a:r>
            <a:r>
              <a:rPr lang="en-GB" baseline="0"/>
              <a:t> If you Google RefWorks you will probably find Legacy RefWorks. Be careful what you search!</a:t>
            </a:r>
          </a:p>
          <a:p>
            <a:pPr eaLnBrk="1" hangingPunct="1"/>
            <a:endParaRPr lang="en-GB" baseline="0"/>
          </a:p>
          <a:p>
            <a:pPr eaLnBrk="1" hangingPunct="1"/>
            <a:r>
              <a:rPr lang="en-GB" baseline="0"/>
              <a:t>Do a Demo now.</a:t>
            </a:r>
            <a:endParaRPr lang="en-GB"/>
          </a:p>
        </p:txBody>
      </p:sp>
    </p:spTree>
    <p:extLst>
      <p:ext uri="{BB962C8B-B14F-4D97-AF65-F5344CB8AC3E}">
        <p14:creationId xmlns:p14="http://schemas.microsoft.com/office/powerpoint/2010/main" val="1208482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C5B50C32-2BA5-4934-B662-02C95520D547}" type="slidenum">
              <a:rPr lang="en-US" smtClean="0"/>
              <a:pPr/>
              <a:t>13</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87772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6686F2D5-E19D-45DB-8269-2843B7FFB8CC}" type="slidenum">
              <a:rPr lang="en-US" smtClean="0"/>
              <a:pPr/>
              <a:t>15</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137802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0C88C8C-122D-468C-BF47-C961C1616575}"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66D7D23-91F1-42AE-B349-DA7734801EC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E482F21-1283-48A3-A28D-005194E5E01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59EAEDD-9766-48B2-80EC-D93CA577D6B3}"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3D641DE-DAFC-4347-81DA-1F1308FF4F86}"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58BFE6B-6BFC-4D10-B96E-0B77BBE6DC16}"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D22974A4-8239-46D4-96BB-56DDAA04671D}"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1DB1AD21-4EB7-4526-B4CE-E0CEFA9E3C1B}"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E48E95D1-4CCE-4944-9DD0-31BB28728BD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DB7CF81-FF69-4D08-8A66-2489C04998F5}"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4C58456-CC15-4F88-9795-7198477BEFE9}"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822D885D-9833-4426-9087-3BD900EA1E1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11" r:id="rId1"/>
    <p:sldLayoutId id="2147483710" r:id="rId2"/>
    <p:sldLayoutId id="2147483709" r:id="rId3"/>
    <p:sldLayoutId id="2147483708" r:id="rId4"/>
    <p:sldLayoutId id="2147483707" r:id="rId5"/>
    <p:sldLayoutId id="2147483706" r:id="rId6"/>
    <p:sldLayoutId id="2147483705" r:id="rId7"/>
    <p:sldLayoutId id="2147483704" r:id="rId8"/>
    <p:sldLayoutId id="2147483703" r:id="rId9"/>
    <p:sldLayoutId id="2147483702" r:id="rId10"/>
    <p:sldLayoutId id="2147483701"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3.png"/><Relationship Id="rId4" Type="http://schemas.openxmlformats.org/officeDocument/2006/relationships/hyperlink" Target="https://refworks.proquest.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pexels.com/@dom-j-7304?utm_content=attributionCopyText&amp;utm_medium=referral&amp;utm_source=pexels" TargetMode="External"/><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hyperlink" Target="https://www.pexels.com/photo/art-classic-contemporary-design-345046/?utm_content=attributionCopyText&amp;utm_medium=referral&amp;utm_source=pexels"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hyperlink" Target="https://scholar.google.co.u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hyperlink" Target="https://www.bodleian.ox.ac.uk/ask/workshops/reference-management-workshop-handouts" TargetMode="Externa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40.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5.xml"/><Relationship Id="rId5" Type="http://schemas.openxmlformats.org/officeDocument/2006/relationships/image" Target="../media/image40.png"/><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image" Target="../media/image40.png"/><Relationship Id="rId5" Type="http://schemas.openxmlformats.org/officeDocument/2006/relationships/image" Target="../media/image44.pn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40.png"/><Relationship Id="rId5" Type="http://schemas.openxmlformats.org/officeDocument/2006/relationships/image" Target="../media/image49.pn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51.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57.jpeg"/></Relationships>
</file>

<file path=ppt/slides/_rels/slide44.xml.rels><?xml version="1.0" encoding="UTF-8" standalone="yes"?>
<Relationships xmlns="http://schemas.openxmlformats.org/package/2006/relationships"><Relationship Id="rId3" Type="http://schemas.openxmlformats.org/officeDocument/2006/relationships/hyperlink" Target="https://www.bodleian.ox.ac.uk/ask/workshops/reference-management-workshop-handouts" TargetMode="Externa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6.xml"/><Relationship Id="rId1" Type="http://schemas.openxmlformats.org/officeDocument/2006/relationships/tags" Target="../tags/tag39.xml"/><Relationship Id="rId4" Type="http://schemas.openxmlformats.org/officeDocument/2006/relationships/image" Target="../media/image59.png"/></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hyperlink" Target="http://libguides.bodleian.ox.ac.uk/reference-management" TargetMode="Externa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image" Target="../media/image61.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42.xml"/><Relationship Id="rId5" Type="http://schemas.openxmlformats.org/officeDocument/2006/relationships/image" Target="../media/image63.png"/><Relationship Id="rId4" Type="http://schemas.openxmlformats.org/officeDocument/2006/relationships/image" Target="../media/image62.png"/></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6.xml"/><Relationship Id="rId1" Type="http://schemas.openxmlformats.org/officeDocument/2006/relationships/tags" Target="../tags/tag44.xml"/><Relationship Id="rId4" Type="http://schemas.openxmlformats.org/officeDocument/2006/relationships/image" Target="../media/image66.png"/></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5.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71.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72.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76.png"/><Relationship Id="rId2" Type="http://schemas.openxmlformats.org/officeDocument/2006/relationships/slideLayout" Target="../slideLayouts/slideLayout2.xml"/><Relationship Id="rId1" Type="http://schemas.openxmlformats.org/officeDocument/2006/relationships/tags" Target="../tags/tag48.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9.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50.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51.xml"/><Relationship Id="rId5" Type="http://schemas.openxmlformats.org/officeDocument/2006/relationships/image" Target="../media/image81.png"/><Relationship Id="rId4" Type="http://schemas.openxmlformats.org/officeDocument/2006/relationships/image" Target="../media/image80.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82.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53.xml"/><Relationship Id="rId5" Type="http://schemas.openxmlformats.org/officeDocument/2006/relationships/image" Target="../media/image84.png"/><Relationship Id="rId4" Type="http://schemas.openxmlformats.org/officeDocument/2006/relationships/image" Target="../media/image83.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84.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55.xml"/><Relationship Id="rId5" Type="http://schemas.openxmlformats.org/officeDocument/2006/relationships/image" Target="../media/image86.png"/><Relationship Id="rId4" Type="http://schemas.openxmlformats.org/officeDocument/2006/relationships/image" Target="../media/image85.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87.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57.xml"/><Relationship Id="rId4" Type="http://schemas.openxmlformats.org/officeDocument/2006/relationships/image" Target="../media/image88.png"/></Relationships>
</file>

<file path=ppt/slides/_rels/slide6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78.xml.rels><?xml version="1.0" encoding="UTF-8" standalone="yes"?>
<Relationships xmlns="http://schemas.openxmlformats.org/package/2006/relationships"><Relationship Id="rId2" Type="http://schemas.openxmlformats.org/officeDocument/2006/relationships/hyperlink" Target="https://knowledge.exlibrisgroup.com/RefWorks/Product_Documentation/RefWorks_User_Guide/0500_RefWorks_Add-ons%3A_Connecting_Your_Browser,_Microsoft_Word,_and_Google_Docs_to_RefWorks/003_RefWorks_for_Google_Docs"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60.xml"/><Relationship Id="rId6" Type="http://schemas.openxmlformats.org/officeDocument/2006/relationships/hyperlink" Target="https://libguides.bodleian.ox.ac.uk/reference-management/RefWorks-FAQs" TargetMode="External"/><Relationship Id="rId5" Type="http://schemas.openxmlformats.org/officeDocument/2006/relationships/hyperlink" Target="mailto:reference-management@bodleian.ox.ac.uk" TargetMode="External"/><Relationship Id="rId4" Type="http://schemas.openxmlformats.org/officeDocument/2006/relationships/hyperlink" Target="mailto:refworks.support@exlibrisgroup.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03.sv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hyperlink" Target="https://www.bodleian.ox.ac.uk/ask/workshops/reference-management-workshop-handouts" TargetMode="Externa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250825" y="736691"/>
            <a:ext cx="8642350" cy="1470025"/>
          </a:xfrm>
        </p:spPr>
        <p:txBody>
          <a:bodyPr>
            <a:noAutofit/>
          </a:bodyPr>
          <a:lstStyle/>
          <a:p>
            <a:r>
              <a:rPr lang="en-US" sz="6600" b="1" dirty="0">
                <a:solidFill>
                  <a:srgbClr val="000000"/>
                </a:solidFill>
              </a:rPr>
              <a:t>Welcome to</a:t>
            </a:r>
            <a:br>
              <a:rPr lang="en-US" sz="6600" b="1" dirty="0">
                <a:solidFill>
                  <a:srgbClr val="000000"/>
                </a:solidFill>
              </a:rPr>
            </a:br>
            <a:r>
              <a:rPr lang="en-US" sz="6600" b="1" dirty="0">
                <a:solidFill>
                  <a:srgbClr val="000000"/>
                </a:solidFill>
              </a:rPr>
              <a:t>Referencing: </a:t>
            </a:r>
            <a:r>
              <a:rPr lang="en-US" sz="6600" b="1" dirty="0" err="1">
                <a:solidFill>
                  <a:srgbClr val="000000"/>
                </a:solidFill>
              </a:rPr>
              <a:t>RefWorks</a:t>
            </a:r>
            <a:endParaRPr lang="en-US" sz="6600" b="1" dirty="0">
              <a:solidFill>
                <a:srgbClr val="000000"/>
              </a:solidFill>
            </a:endParaRPr>
          </a:p>
        </p:txBody>
      </p:sp>
      <p:sp>
        <p:nvSpPr>
          <p:cNvPr id="3075" name="Rectangle 3"/>
          <p:cNvSpPr>
            <a:spLocks noGrp="1" noChangeArrowheads="1"/>
          </p:cNvSpPr>
          <p:nvPr>
            <p:ph type="subTitle" idx="1"/>
          </p:nvPr>
        </p:nvSpPr>
        <p:spPr>
          <a:xfrm>
            <a:off x="0" y="3336969"/>
            <a:ext cx="9144000" cy="772345"/>
          </a:xfrm>
        </p:spPr>
        <p:txBody>
          <a:bodyPr vert="horz" wrap="square" lIns="91440" tIns="45720" rIns="91440" bIns="45720" numCol="1" rtlCol="0" anchor="t" anchorCtr="0" compatLnSpc="1">
            <a:prstTxWarp prst="textNoShape">
              <a:avLst/>
            </a:prstTxWarp>
            <a:noAutofit/>
          </a:bodyPr>
          <a:lstStyle/>
          <a:p>
            <a:pPr fontAlgn="auto">
              <a:spcAft>
                <a:spcPts val="0"/>
              </a:spcAft>
              <a:defRPr/>
            </a:pPr>
            <a:r>
              <a:rPr lang="en-GB" sz="3600" dirty="0">
                <a:solidFill>
                  <a:schemeClr val="tx1"/>
                </a:solidFill>
              </a:rPr>
              <a:t>Beth Paton, Gigi </a:t>
            </a:r>
            <a:r>
              <a:rPr lang="en-GB" sz="3600" dirty="0" err="1">
                <a:solidFill>
                  <a:schemeClr val="tx1"/>
                </a:solidFill>
              </a:rPr>
              <a:t>Horsfield</a:t>
            </a:r>
            <a:r>
              <a:rPr lang="en-GB" sz="3600" dirty="0">
                <a:solidFill>
                  <a:schemeClr val="tx1"/>
                </a:solidFill>
              </a:rPr>
              <a:t>, Helen Scott</a:t>
            </a:r>
            <a:endParaRPr lang="en-GB" sz="3600" dirty="0">
              <a:solidFill>
                <a:schemeClr val="tx1"/>
              </a:solidFill>
              <a:cs typeface="Calibri"/>
            </a:endParaRPr>
          </a:p>
          <a:p>
            <a:pPr algn="l" fontAlgn="auto">
              <a:spcAft>
                <a:spcPts val="0"/>
              </a:spcAft>
              <a:defRPr/>
            </a:pPr>
            <a:endParaRPr lang="en-GB" sz="3600" dirty="0">
              <a:solidFill>
                <a:schemeClr val="tx1"/>
              </a:solidFill>
              <a:cs typeface="Calibri"/>
            </a:endParaRPr>
          </a:p>
          <a:p>
            <a:pPr algn="l" fontAlgn="auto">
              <a:spcAft>
                <a:spcPts val="0"/>
              </a:spcAft>
              <a:defRPr/>
            </a:pPr>
            <a:endParaRPr lang="en-US" sz="3600" dirty="0">
              <a:solidFill>
                <a:srgbClr val="898989"/>
              </a:solidFill>
              <a:cs typeface="Calibri"/>
            </a:endParaRPr>
          </a:p>
        </p:txBody>
      </p:sp>
      <p:sp>
        <p:nvSpPr>
          <p:cNvPr id="8" name="Rectangle 7"/>
          <p:cNvSpPr/>
          <p:nvPr/>
        </p:nvSpPr>
        <p:spPr>
          <a:xfrm>
            <a:off x="0" y="0"/>
            <a:ext cx="91440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title="Decorativ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0825" y="5370064"/>
            <a:ext cx="2332837" cy="1080000"/>
          </a:xfrm>
          <a:prstGeom prst="rect">
            <a:avLst/>
          </a:prstGeom>
        </p:spPr>
      </p:pic>
      <p:pic>
        <p:nvPicPr>
          <p:cNvPr id="5" name="Picture 4" title="Decorativ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56685" y="5370064"/>
            <a:ext cx="3936490" cy="1080000"/>
          </a:xfrm>
          <a:prstGeom prst="rect">
            <a:avLst/>
          </a:prstGeom>
        </p:spPr>
      </p:pic>
    </p:spTree>
    <p:custDataLst>
      <p:tags r:id="rId1"/>
    </p:custDataLst>
    <p:extLst>
      <p:ext uri="{BB962C8B-B14F-4D97-AF65-F5344CB8AC3E}">
        <p14:creationId xmlns:p14="http://schemas.microsoft.com/office/powerpoint/2010/main" val="963151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a:latin typeface="Arial" panose="020B0604020202020204" pitchFamily="34" charset="0"/>
                <a:cs typeface="Arial" panose="020B0604020202020204" pitchFamily="34" charset="0"/>
              </a:rPr>
              <a:t>Setting up accounts</a:t>
            </a:r>
          </a:p>
        </p:txBody>
      </p:sp>
      <p:sp>
        <p:nvSpPr>
          <p:cNvPr id="6" name="Content Placeholder 5"/>
          <p:cNvSpPr>
            <a:spLocks noGrp="1"/>
          </p:cNvSpPr>
          <p:nvPr>
            <p:ph idx="1"/>
          </p:nvPr>
        </p:nvSpPr>
        <p:spPr>
          <a:xfrm>
            <a:off x="457200" y="1745450"/>
            <a:ext cx="6994400" cy="4380713"/>
          </a:xfrm>
        </p:spPr>
        <p:txBody>
          <a:bodyPr>
            <a:normAutofit/>
          </a:bodyPr>
          <a:lstStyle/>
          <a:p>
            <a:pPr marL="514350" indent="-514350">
              <a:buFont typeface="+mj-lt"/>
              <a:buAutoNum type="arabicPeriod"/>
            </a:pPr>
            <a:endParaRPr lang="en-GB" b="1">
              <a:latin typeface="Arial"/>
              <a:cs typeface="Arial" panose="020B0604020202020204" pitchFamily="34" charset="0"/>
            </a:endParaRPr>
          </a:p>
          <a:p>
            <a:pPr marL="914400" lvl="1" indent="-514350">
              <a:buFont typeface="+mj-lt"/>
              <a:buAutoNum type="arabicPeriod"/>
            </a:pPr>
            <a:endParaRPr lang="en-GB">
              <a:latin typeface="+mj-lt"/>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23D641DE-DAFC-4347-81DA-1F1308FF4F86}" type="slidenum">
              <a:rPr lang="en-GB" smtClean="0"/>
              <a:pPr>
                <a:defRPr/>
              </a:pPr>
              <a:t>10</a:t>
            </a:fld>
            <a:endParaRPr lang="en-GB"/>
          </a:p>
        </p:txBody>
      </p:sp>
      <p:sp>
        <p:nvSpPr>
          <p:cNvPr id="10" name="Title 4">
            <a:extLst>
              <a:ext uri="{FF2B5EF4-FFF2-40B4-BE49-F238E27FC236}">
                <a16:creationId xmlns:a16="http://schemas.microsoft.com/office/drawing/2014/main" id="{31D4EC2D-8C47-4324-ABE7-53111220D9B1}"/>
              </a:ext>
            </a:extLst>
          </p:cNvPr>
          <p:cNvSpPr>
            <a:spLocks noGrp="1"/>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b="1">
                <a:latin typeface="Arial" panose="020B0604020202020204" pitchFamily="34" charset="0"/>
                <a:cs typeface="Arial" panose="020B0604020202020204" pitchFamily="34" charset="0"/>
              </a:rPr>
              <a:t>Setting up accounts</a:t>
            </a:r>
          </a:p>
        </p:txBody>
      </p:sp>
      <p:sp>
        <p:nvSpPr>
          <p:cNvPr id="11" name="Content Placeholder 5">
            <a:extLst>
              <a:ext uri="{FF2B5EF4-FFF2-40B4-BE49-F238E27FC236}">
                <a16:creationId xmlns:a16="http://schemas.microsoft.com/office/drawing/2014/main" id="{AEF64CB0-6646-4798-8E7B-C0DA3CD9875C}"/>
              </a:ext>
            </a:extLst>
          </p:cNvPr>
          <p:cNvSpPr>
            <a:spLocks noGrp="1"/>
          </p:cNvSpPr>
          <p:nvPr/>
        </p:nvSpPr>
        <p:spPr bwMode="auto">
          <a:xfrm>
            <a:off x="457200" y="1745450"/>
            <a:ext cx="6994400" cy="4380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atin typeface="+mj-lt"/>
                <a:cs typeface="Arial" panose="020B0604020202020204" pitchFamily="34" charset="0"/>
              </a:rPr>
              <a:t>Two Options:</a:t>
            </a:r>
          </a:p>
          <a:p>
            <a:pPr marL="514350" indent="-514350">
              <a:buAutoNum type="arabicPeriod"/>
            </a:pPr>
            <a:r>
              <a:rPr lang="en-GB" b="1">
                <a:latin typeface="+mj-lt"/>
                <a:cs typeface="Arial" panose="020B0604020202020204" pitchFamily="34" charset="0"/>
              </a:rPr>
              <a:t>Oxford Email</a:t>
            </a:r>
          </a:p>
          <a:p>
            <a:pPr marL="514350" indent="-514350">
              <a:buAutoNum type="arabicPeriod"/>
            </a:pPr>
            <a:r>
              <a:rPr lang="en-GB" b="1">
                <a:latin typeface="+mj-lt"/>
                <a:cs typeface="Arial" panose="020B0604020202020204" pitchFamily="34" charset="0"/>
              </a:rPr>
              <a:t>Oxford SSO </a:t>
            </a:r>
          </a:p>
          <a:p>
            <a:pPr marL="0" indent="0">
              <a:buNone/>
            </a:pPr>
            <a:endParaRPr lang="en-GB" b="1">
              <a:latin typeface="+mj-lt"/>
              <a:cs typeface="Arial" panose="020B0604020202020204" pitchFamily="34" charset="0"/>
            </a:endParaRPr>
          </a:p>
          <a:p>
            <a:pPr marL="0" indent="0">
              <a:buNone/>
            </a:pPr>
            <a:r>
              <a:rPr lang="en-GB">
                <a:latin typeface="+mj-lt"/>
                <a:cs typeface="Arial" panose="020B0604020202020204" pitchFamily="34" charset="0"/>
              </a:rPr>
              <a:t>NB - You can now switch between the two by clicking on your name &amp; going into ‘Settings’ (see FAQs for details)</a:t>
            </a:r>
            <a:br>
              <a:rPr lang="en-GB">
                <a:latin typeface="+mj-lt"/>
                <a:cs typeface="Arial" panose="020B0604020202020204" pitchFamily="34" charset="0"/>
              </a:rPr>
            </a:br>
            <a:endParaRPr lang="en-GB">
              <a:latin typeface="+mj-lt"/>
              <a:cs typeface="Arial" panose="020B0604020202020204" pitchFamily="34" charset="0"/>
            </a:endParaRPr>
          </a:p>
          <a:p>
            <a:pPr marL="914400" lvl="1" indent="-514350">
              <a:buFont typeface="+mj-lt"/>
              <a:buAutoNum type="arabicPeriod"/>
            </a:pPr>
            <a:endParaRPr lang="en-GB">
              <a:latin typeface="+mj-lt"/>
              <a:cs typeface="Arial" panose="020B0604020202020204" pitchFamily="34" charset="0"/>
            </a:endParaRPr>
          </a:p>
        </p:txBody>
      </p:sp>
      <p:sp>
        <p:nvSpPr>
          <p:cNvPr id="12" name="Slide Number Placeholder 3">
            <a:extLst>
              <a:ext uri="{FF2B5EF4-FFF2-40B4-BE49-F238E27FC236}">
                <a16:creationId xmlns:a16="http://schemas.microsoft.com/office/drawing/2014/main" id="{23862818-2B48-4C6C-A440-D403BD9376C6}"/>
              </a:ext>
            </a:extLst>
          </p:cNvPr>
          <p:cNvSpPr>
            <a:spLocks noGrp="1"/>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23D641DE-DAFC-4347-81DA-1F1308FF4F86}" type="slidenum">
              <a:rPr lang="en-GB" smtClean="0"/>
              <a:pPr>
                <a:defRPr/>
              </a:pPr>
              <a:t>10</a:t>
            </a:fld>
            <a:endParaRPr lang="en-GB"/>
          </a:p>
        </p:txBody>
      </p:sp>
    </p:spTree>
    <p:custDataLst>
      <p:tags r:id="rId1"/>
    </p:custDataLst>
    <p:extLst>
      <p:ext uri="{BB962C8B-B14F-4D97-AF65-F5344CB8AC3E}">
        <p14:creationId xmlns:p14="http://schemas.microsoft.com/office/powerpoint/2010/main" val="2165824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5275C6-7C3B-4153-90F8-1DE7339170A5}"/>
              </a:ext>
            </a:extLst>
          </p:cNvPr>
          <p:cNvSpPr>
            <a:spLocks noGrp="1"/>
          </p:cNvSpPr>
          <p:nvPr>
            <p:ph type="title"/>
          </p:nvPr>
        </p:nvSpPr>
        <p:spPr/>
        <p:txBody>
          <a:bodyPr/>
          <a:lstStyle/>
          <a:p>
            <a:r>
              <a:rPr lang="en-GB" b="1">
                <a:latin typeface="Arial"/>
                <a:cs typeface="Arial"/>
              </a:rPr>
              <a:t>Setting up an account</a:t>
            </a:r>
          </a:p>
        </p:txBody>
      </p:sp>
      <p:sp>
        <p:nvSpPr>
          <p:cNvPr id="7" name="Content Placeholder 6">
            <a:extLst>
              <a:ext uri="{FF2B5EF4-FFF2-40B4-BE49-F238E27FC236}">
                <a16:creationId xmlns:a16="http://schemas.microsoft.com/office/drawing/2014/main" id="{FBCFD88E-4E5B-46AF-9375-BEA80940A041}"/>
              </a:ext>
            </a:extLst>
          </p:cNvPr>
          <p:cNvSpPr>
            <a:spLocks noGrp="1"/>
          </p:cNvSpPr>
          <p:nvPr>
            <p:ph idx="1"/>
          </p:nvPr>
        </p:nvSpPr>
        <p:spPr/>
        <p:txBody>
          <a:bodyPr/>
          <a:lstStyle/>
          <a:p>
            <a:pPr marL="457200" indent="-457200">
              <a:spcAft>
                <a:spcPts val="0"/>
              </a:spcAft>
              <a:buAutoNum type="arabicPeriod"/>
            </a:pPr>
            <a:endParaRPr lang="en-US">
              <a:latin typeface="Arial"/>
              <a:ea typeface="+mn-lt"/>
              <a:cs typeface="Arial"/>
            </a:endParaRPr>
          </a:p>
          <a:p>
            <a:pPr marL="457200" indent="-457200">
              <a:spcAft>
                <a:spcPts val="0"/>
              </a:spcAft>
              <a:buAutoNum type="arabicPeriod"/>
            </a:pPr>
            <a:endParaRPr lang="en-US">
              <a:latin typeface="Arial"/>
              <a:cs typeface="Arial"/>
            </a:endParaRPr>
          </a:p>
        </p:txBody>
      </p:sp>
      <p:sp>
        <p:nvSpPr>
          <p:cNvPr id="25" name="Content Placeholder 7">
            <a:extLst>
              <a:ext uri="{FF2B5EF4-FFF2-40B4-BE49-F238E27FC236}">
                <a16:creationId xmlns:a16="http://schemas.microsoft.com/office/drawing/2014/main" id="{2FE3A16A-A9B9-4A31-B4E0-2FEF291D82A0}"/>
              </a:ext>
            </a:extLst>
          </p:cNvPr>
          <p:cNvSpPr>
            <a:spLocks noGrp="1"/>
          </p:cNvSpPr>
          <p:nvPr/>
        </p:nvSpPr>
        <p:spPr bwMode="auto">
          <a:xfrm>
            <a:off x="467544" y="1155749"/>
            <a:ext cx="8136904" cy="536959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fontAlgn="auto">
              <a:spcAft>
                <a:spcPts val="0"/>
              </a:spcAft>
              <a:buFont typeface="+mj-lt"/>
              <a:buAutoNum type="arabicPeriod"/>
              <a:defRPr/>
            </a:pPr>
            <a:r>
              <a:rPr lang="en-US" sz="2400">
                <a:latin typeface="Arial"/>
                <a:cs typeface="Arial"/>
              </a:rPr>
              <a:t>Go to </a:t>
            </a:r>
            <a:r>
              <a:rPr lang="en-GB" sz="2400" b="1" u="sng">
                <a:latin typeface="Arial"/>
                <a:cs typeface="Arial"/>
                <a:hlinkClick r:id="rId4"/>
              </a:rPr>
              <a:t>https://refworks.proquest.com/</a:t>
            </a:r>
            <a:r>
              <a:rPr lang="en-GB" sz="2400" b="1">
                <a:latin typeface="Arial"/>
                <a:cs typeface="Arial"/>
              </a:rPr>
              <a:t> </a:t>
            </a:r>
            <a:r>
              <a:rPr lang="en-US" sz="2400">
                <a:latin typeface="Arial"/>
                <a:cs typeface="Arial"/>
              </a:rPr>
              <a:t>*(avoid refworks.com - this is the legacy version)</a:t>
            </a:r>
            <a:endParaRPr lang="en-GB" sz="2400" b="1">
              <a:latin typeface="Arial"/>
              <a:cs typeface="Arial"/>
            </a:endParaRPr>
          </a:p>
          <a:p>
            <a:pPr marL="857250" lvl="1" indent="-457200" fontAlgn="auto">
              <a:spcAft>
                <a:spcPts val="0"/>
              </a:spcAft>
              <a:defRPr/>
            </a:pPr>
            <a:r>
              <a:rPr lang="en-GB" sz="2400">
                <a:latin typeface="Arial"/>
                <a:cs typeface="Arial"/>
              </a:rPr>
              <a:t>Click  “create account” to sign up using your email address </a:t>
            </a:r>
          </a:p>
          <a:p>
            <a:pPr marL="857250" lvl="1" indent="-457200" fontAlgn="auto">
              <a:spcAft>
                <a:spcPts val="0"/>
              </a:spcAft>
              <a:defRPr/>
            </a:pPr>
            <a:r>
              <a:rPr lang="en-US" sz="2400" b="1">
                <a:latin typeface="Arial"/>
                <a:cs typeface="Arial"/>
              </a:rPr>
              <a:t>OR</a:t>
            </a:r>
            <a:r>
              <a:rPr lang="en-US" sz="2400">
                <a:latin typeface="Arial"/>
                <a:cs typeface="Arial"/>
              </a:rPr>
              <a:t> Login with your institution's credentials = SSO</a:t>
            </a:r>
            <a:endParaRPr lang="en-US" sz="2400">
              <a:latin typeface="Arial" panose="020B0604020202020204" pitchFamily="34" charset="0"/>
              <a:cs typeface="Arial" panose="020B0604020202020204" pitchFamily="34" charset="0"/>
            </a:endParaRPr>
          </a:p>
        </p:txBody>
      </p:sp>
      <p:sp>
        <p:nvSpPr>
          <p:cNvPr id="26" name="Slide Number Placeholder 10">
            <a:extLst>
              <a:ext uri="{FF2B5EF4-FFF2-40B4-BE49-F238E27FC236}">
                <a16:creationId xmlns:a16="http://schemas.microsoft.com/office/drawing/2014/main" id="{0E395F9A-4AF8-4E3E-B460-D33B6D78785B}"/>
              </a:ext>
            </a:extLst>
          </p:cNvPr>
          <p:cNvSpPr>
            <a:spLocks noGrp="1"/>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92CC1BE6-23F6-4D32-9E1D-A4C1ACA9CADD}" type="slidenum">
              <a:rPr lang="en-GB"/>
              <a:pPr>
                <a:defRPr/>
              </a:pPr>
              <a:t>11</a:t>
            </a:fld>
            <a:endParaRPr lang="en-GB"/>
          </a:p>
        </p:txBody>
      </p:sp>
      <p:sp>
        <p:nvSpPr>
          <p:cNvPr id="27" name="Rectangle 26">
            <a:extLst>
              <a:ext uri="{FF2B5EF4-FFF2-40B4-BE49-F238E27FC236}">
                <a16:creationId xmlns:a16="http://schemas.microsoft.com/office/drawing/2014/main" id="{F0B4E75E-15DE-4525-82BA-588358145698}"/>
              </a:ext>
            </a:extLst>
          </p:cNvPr>
          <p:cNvSpPr/>
          <p:nvPr/>
        </p:nvSpPr>
        <p:spPr>
          <a:xfrm>
            <a:off x="0" y="0"/>
            <a:ext cx="91440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p>
        </p:txBody>
      </p:sp>
      <p:sp>
        <p:nvSpPr>
          <p:cNvPr id="28" name="Title 2">
            <a:extLst>
              <a:ext uri="{FF2B5EF4-FFF2-40B4-BE49-F238E27FC236}">
                <a16:creationId xmlns:a16="http://schemas.microsoft.com/office/drawing/2014/main" id="{AB4BCDCB-959B-4981-B49A-376E6000D7EA}"/>
              </a:ext>
            </a:extLst>
          </p:cNvPr>
          <p:cNvSpPr>
            <a:spLocks noGrp="1"/>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GB" b="1">
              <a:latin typeface="Arial" panose="020B0604020202020204" pitchFamily="34" charset="0"/>
              <a:cs typeface="Arial" panose="020B0604020202020204" pitchFamily="34" charset="0"/>
            </a:endParaRPr>
          </a:p>
        </p:txBody>
      </p:sp>
      <p:pic>
        <p:nvPicPr>
          <p:cNvPr id="29" name="Picture 28" descr="Sign in box for Refworks">
            <a:extLst>
              <a:ext uri="{FF2B5EF4-FFF2-40B4-BE49-F238E27FC236}">
                <a16:creationId xmlns:a16="http://schemas.microsoft.com/office/drawing/2014/main" id="{39CADEE8-5299-4BE9-96C3-85BBEB8A561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122894" y="3693771"/>
            <a:ext cx="4898212" cy="2471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0" name="Straight Arrow Connector 29">
            <a:extLst>
              <a:ext uri="{FF2B5EF4-FFF2-40B4-BE49-F238E27FC236}">
                <a16:creationId xmlns:a16="http://schemas.microsoft.com/office/drawing/2014/main" id="{3F374906-04CE-4AC1-9BBE-DDB69A969A00}"/>
              </a:ext>
            </a:extLst>
          </p:cNvPr>
          <p:cNvCxnSpPr/>
          <p:nvPr/>
        </p:nvCxnSpPr>
        <p:spPr>
          <a:xfrm flipV="1">
            <a:off x="1547664" y="5661248"/>
            <a:ext cx="2448272" cy="720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7">
            <a:extLst>
              <a:ext uri="{FF2B5EF4-FFF2-40B4-BE49-F238E27FC236}">
                <a16:creationId xmlns:a16="http://schemas.microsoft.com/office/drawing/2014/main" id="{BFEC68AA-2C55-4614-80C4-38C452ECC2C1}"/>
              </a:ext>
            </a:extLst>
          </p:cNvPr>
          <p:cNvSpPr txBox="1"/>
          <p:nvPr/>
        </p:nvSpPr>
        <p:spPr>
          <a:xfrm>
            <a:off x="3200400" y="3200400"/>
            <a:ext cx="2743199"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endParaRPr lang="en-GB"/>
          </a:p>
        </p:txBody>
      </p:sp>
    </p:spTree>
    <p:custDataLst>
      <p:tags r:id="rId1"/>
    </p:custDataLst>
    <p:extLst>
      <p:ext uri="{BB962C8B-B14F-4D97-AF65-F5344CB8AC3E}">
        <p14:creationId xmlns:p14="http://schemas.microsoft.com/office/powerpoint/2010/main" val="4240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7AA5F-8145-794F-9058-70C6DB3CA565}"/>
              </a:ext>
            </a:extLst>
          </p:cNvPr>
          <p:cNvSpPr>
            <a:spLocks noGrp="1"/>
          </p:cNvSpPr>
          <p:nvPr>
            <p:ph type="ctrTitle"/>
          </p:nvPr>
        </p:nvSpPr>
        <p:spPr>
          <a:xfrm>
            <a:off x="1143000" y="857250"/>
            <a:ext cx="6858000" cy="834628"/>
          </a:xfrm>
        </p:spPr>
        <p:txBody>
          <a:bodyPr/>
          <a:lstStyle/>
          <a:p>
            <a:r>
              <a:rPr lang="en-US" b="1">
                <a:latin typeface="Arial" panose="020B0604020202020204" pitchFamily="34" charset="0"/>
                <a:cs typeface="Arial" panose="020B0604020202020204" pitchFamily="34" charset="0"/>
              </a:rPr>
              <a:t>Adding References</a:t>
            </a:r>
          </a:p>
        </p:txBody>
      </p:sp>
      <p:pic>
        <p:nvPicPr>
          <p:cNvPr id="7" name="Picture 6" title="Decorative">
            <a:extLst>
              <a:ext uri="{FF2B5EF4-FFF2-40B4-BE49-F238E27FC236}">
                <a16:creationId xmlns:a16="http://schemas.microsoft.com/office/drawing/2014/main" id="{5A1D8DC9-DA29-6145-9688-84B0A83E59EF}"/>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54113" y="1969564"/>
            <a:ext cx="5235774" cy="3490858"/>
          </a:xfrm>
          <a:prstGeom prst="rect">
            <a:avLst/>
          </a:prstGeom>
        </p:spPr>
      </p:pic>
      <p:sp>
        <p:nvSpPr>
          <p:cNvPr id="8" name="Rectangle 7">
            <a:extLst>
              <a:ext uri="{FF2B5EF4-FFF2-40B4-BE49-F238E27FC236}">
                <a16:creationId xmlns:a16="http://schemas.microsoft.com/office/drawing/2014/main" id="{6CEC8C12-FB78-D44C-B0F3-14F2784C0F2F}"/>
              </a:ext>
            </a:extLst>
          </p:cNvPr>
          <p:cNvSpPr/>
          <p:nvPr/>
        </p:nvSpPr>
        <p:spPr>
          <a:xfrm>
            <a:off x="4572000" y="5460422"/>
            <a:ext cx="3185487" cy="369332"/>
          </a:xfrm>
          <a:prstGeom prst="rect">
            <a:avLst/>
          </a:prstGeom>
        </p:spPr>
        <p:txBody>
          <a:bodyPr wrap="none">
            <a:spAutoFit/>
          </a:bodyPr>
          <a:lstStyle/>
          <a:p>
            <a:r>
              <a:rPr lang="en-GB"/>
              <a:t>Photo by </a:t>
            </a:r>
            <a:r>
              <a:rPr lang="en-GB" b="1">
                <a:hlinkClick r:id="rId3"/>
              </a:rPr>
              <a:t>Dom J</a:t>
            </a:r>
            <a:r>
              <a:rPr lang="en-GB"/>
              <a:t> from </a:t>
            </a:r>
            <a:r>
              <a:rPr lang="en-GB" b="1">
                <a:hlinkClick r:id="rId4"/>
              </a:rPr>
              <a:t>Pexels</a:t>
            </a:r>
            <a:endParaRPr lang="en-GB"/>
          </a:p>
        </p:txBody>
      </p:sp>
    </p:spTree>
    <p:extLst>
      <p:ext uri="{BB962C8B-B14F-4D97-AF65-F5344CB8AC3E}">
        <p14:creationId xmlns:p14="http://schemas.microsoft.com/office/powerpoint/2010/main" val="1680918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8313" y="115888"/>
            <a:ext cx="8229600" cy="1143000"/>
          </a:xfrm>
        </p:spPr>
        <p:txBody>
          <a:bodyPr/>
          <a:lstStyle/>
          <a:p>
            <a:pPr algn="l"/>
            <a:r>
              <a:rPr lang="en-US" b="1">
                <a:solidFill>
                  <a:schemeClr val="bg1"/>
                </a:solidFill>
              </a:rPr>
              <a:t>Options for importing references</a:t>
            </a:r>
            <a:endParaRPr lang="en-US" sz="4800" b="1">
              <a:solidFill>
                <a:schemeClr val="bg1"/>
              </a:solidFill>
            </a:endParaRPr>
          </a:p>
        </p:txBody>
      </p:sp>
      <p:sp>
        <p:nvSpPr>
          <p:cNvPr id="4099" name="Rectangle 3"/>
          <p:cNvSpPr>
            <a:spLocks noGrp="1" noChangeArrowheads="1"/>
          </p:cNvSpPr>
          <p:nvPr>
            <p:ph idx="1"/>
          </p:nvPr>
        </p:nvSpPr>
        <p:spPr>
          <a:xfrm>
            <a:off x="457200" y="1340768"/>
            <a:ext cx="8229600" cy="4525963"/>
          </a:xfrm>
        </p:spPr>
        <p:txBody>
          <a:bodyPr rtlCol="0">
            <a:normAutofit/>
          </a:bodyPr>
          <a:lstStyle/>
          <a:p>
            <a:pPr marL="514350" indent="-514350" fontAlgn="auto">
              <a:spcAft>
                <a:spcPts val="0"/>
              </a:spcAft>
              <a:buClr>
                <a:schemeClr val="accent3"/>
              </a:buClr>
              <a:buFont typeface="+mj-lt"/>
              <a:buAutoNum type="arabicPeriod"/>
              <a:defRPr/>
            </a:pPr>
            <a:r>
              <a:rPr lang="en-US" dirty="0"/>
              <a:t>Enter references manually.</a:t>
            </a:r>
            <a:endParaRPr lang="en-US" sz="1050" dirty="0"/>
          </a:p>
          <a:p>
            <a:pPr marL="514350" indent="-514350" fontAlgn="auto">
              <a:spcAft>
                <a:spcPts val="0"/>
              </a:spcAft>
              <a:buClr>
                <a:schemeClr val="accent3"/>
              </a:buClr>
              <a:buFont typeface="+mj-lt"/>
              <a:buAutoNum type="arabicPeriod"/>
              <a:defRPr/>
            </a:pPr>
            <a:r>
              <a:rPr lang="en-US" dirty="0"/>
              <a:t>Export references from databases (works for most but not all databases).</a:t>
            </a:r>
            <a:endParaRPr lang="en-US" sz="1050" dirty="0"/>
          </a:p>
          <a:p>
            <a:pPr marL="514350" indent="-514350" fontAlgn="auto">
              <a:spcAft>
                <a:spcPts val="0"/>
              </a:spcAft>
              <a:buClr>
                <a:schemeClr val="accent3"/>
              </a:buClr>
              <a:buFont typeface="+mj-lt"/>
              <a:buAutoNum type="arabicPeriod"/>
              <a:defRPr/>
            </a:pPr>
            <a:r>
              <a:rPr lang="en-US" dirty="0"/>
              <a:t>Import references from databases using saved files – usually in plain text format with tagged fields.</a:t>
            </a:r>
          </a:p>
          <a:p>
            <a:pPr marL="514350" indent="-514350" fontAlgn="auto">
              <a:spcAft>
                <a:spcPts val="0"/>
              </a:spcAft>
              <a:buClr>
                <a:schemeClr val="accent3"/>
              </a:buClr>
              <a:buFont typeface="+mj-lt"/>
              <a:buAutoNum type="arabicPeriod"/>
              <a:defRPr/>
            </a:pPr>
            <a:r>
              <a:rPr lang="en-US" dirty="0"/>
              <a:t>Use the “Save to RefWorks” plug in.</a:t>
            </a:r>
          </a:p>
          <a:p>
            <a:pPr marL="514350" indent="-514350" fontAlgn="auto">
              <a:spcAft>
                <a:spcPts val="0"/>
              </a:spcAft>
              <a:buClr>
                <a:schemeClr val="accent3"/>
              </a:buClr>
              <a:buFont typeface="+mj-lt"/>
              <a:buAutoNum type="arabicPeriod"/>
              <a:defRPr/>
            </a:pPr>
            <a:r>
              <a:rPr lang="en-US" dirty="0"/>
              <a:t>Drag and Drop PDFs into </a:t>
            </a:r>
            <a:r>
              <a:rPr lang="en-US" dirty="0" err="1"/>
              <a:t>RefWorks</a:t>
            </a:r>
            <a:r>
              <a:rPr lang="en-US" dirty="0"/>
              <a:t>.</a:t>
            </a:r>
          </a:p>
        </p:txBody>
      </p:sp>
      <p:sp>
        <p:nvSpPr>
          <p:cNvPr id="8" name="Slide Number Placeholder 7"/>
          <p:cNvSpPr>
            <a:spLocks noGrp="1"/>
          </p:cNvSpPr>
          <p:nvPr>
            <p:ph type="sldNum" sz="quarter" idx="12"/>
          </p:nvPr>
        </p:nvSpPr>
        <p:spPr/>
        <p:txBody>
          <a:bodyPr/>
          <a:lstStyle/>
          <a:p>
            <a:pPr>
              <a:defRPr/>
            </a:pPr>
            <a:fld id="{B69F39FE-F838-46D8-8F03-E9E98CCAD31C}" type="slidenum">
              <a:rPr lang="en-GB"/>
              <a:pPr>
                <a:defRPr/>
              </a:pPr>
              <a:t>13</a:t>
            </a:fld>
            <a:endParaRPr lang="en-GB"/>
          </a:p>
        </p:txBody>
      </p:sp>
      <p:sp>
        <p:nvSpPr>
          <p:cNvPr id="6" name="Rectangle 5"/>
          <p:cNvSpPr/>
          <p:nvPr/>
        </p:nvSpPr>
        <p:spPr>
          <a:xfrm>
            <a:off x="0" y="0"/>
            <a:ext cx="91440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dirty="0"/>
              <a:t>Options for adding references</a:t>
            </a:r>
          </a:p>
        </p:txBody>
      </p:sp>
    </p:spTree>
    <p:custDataLst>
      <p:tags r:id="rId1"/>
    </p:custDataLst>
    <p:extLst>
      <p:ext uri="{BB962C8B-B14F-4D97-AF65-F5344CB8AC3E}">
        <p14:creationId xmlns:p14="http://schemas.microsoft.com/office/powerpoint/2010/main" val="447940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Adding a reference manually</a:t>
            </a:r>
          </a:p>
        </p:txBody>
      </p:sp>
      <p:sp>
        <p:nvSpPr>
          <p:cNvPr id="4" name="Slide Number Placeholder 3"/>
          <p:cNvSpPr>
            <a:spLocks noGrp="1"/>
          </p:cNvSpPr>
          <p:nvPr>
            <p:ph type="sldNum" sz="quarter" idx="12"/>
          </p:nvPr>
        </p:nvSpPr>
        <p:spPr/>
        <p:txBody>
          <a:bodyPr/>
          <a:lstStyle/>
          <a:p>
            <a:pPr>
              <a:defRPr/>
            </a:pPr>
            <a:fld id="{459EAEDD-9766-48B2-80EC-D93CA577D6B3}" type="slidenum">
              <a:rPr lang="en-GB" smtClean="0"/>
              <a:pPr>
                <a:defRPr/>
              </a:pPr>
              <a:t>14</a:t>
            </a:fld>
            <a:endParaRPr lang="en-GB"/>
          </a:p>
        </p:txBody>
      </p:sp>
    </p:spTree>
    <p:custDataLst>
      <p:tags r:id="rId1"/>
    </p:custDataLst>
    <p:extLst>
      <p:ext uri="{BB962C8B-B14F-4D97-AF65-F5344CB8AC3E}">
        <p14:creationId xmlns:p14="http://schemas.microsoft.com/office/powerpoint/2010/main" val="2799236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title="Decorative"/>
          <p:cNvPicPr/>
          <p:nvPr/>
        </p:nvPicPr>
        <p:blipFill>
          <a:blip r:embed="rId4" cstate="email">
            <a:extLst>
              <a:ext uri="{28A0092B-C50C-407E-A947-70E740481C1C}">
                <a14:useLocalDpi xmlns:a14="http://schemas.microsoft.com/office/drawing/2010/main"/>
              </a:ext>
            </a:extLst>
          </a:blip>
          <a:stretch>
            <a:fillRect/>
          </a:stretch>
        </p:blipFill>
        <p:spPr>
          <a:xfrm>
            <a:off x="539552" y="2132856"/>
            <a:ext cx="8064896" cy="3960439"/>
          </a:xfrm>
          <a:prstGeom prst="rect">
            <a:avLst/>
          </a:prstGeom>
          <a:effectLst>
            <a:outerShdw blurRad="63500" sx="102000" sy="102000" algn="ctr" rotWithShape="0">
              <a:prstClr val="black">
                <a:alpha val="40000"/>
              </a:prstClr>
            </a:outerShdw>
          </a:effectLst>
        </p:spPr>
      </p:pic>
      <p:sp>
        <p:nvSpPr>
          <p:cNvPr id="4098" name="Rectangle 2"/>
          <p:cNvSpPr>
            <a:spLocks noGrp="1" noChangeArrowheads="1"/>
          </p:cNvSpPr>
          <p:nvPr>
            <p:ph type="title"/>
          </p:nvPr>
        </p:nvSpPr>
        <p:spPr>
          <a:xfrm>
            <a:off x="468313" y="115888"/>
            <a:ext cx="8229600" cy="1143000"/>
          </a:xfrm>
        </p:spPr>
        <p:txBody>
          <a:bodyPr rtlCol="0">
            <a:normAutofit fontScale="90000"/>
          </a:bodyPr>
          <a:lstStyle/>
          <a:p>
            <a:pPr algn="l" fontAlgn="auto">
              <a:spcAft>
                <a:spcPts val="0"/>
              </a:spcAft>
              <a:defRPr/>
            </a:pPr>
            <a:r>
              <a:rPr lang="en-US" b="1" dirty="0">
                <a:solidFill>
                  <a:schemeClr val="bg1"/>
                </a:solidFill>
              </a:rPr>
              <a:t>Adding new reference manually (1)</a:t>
            </a:r>
            <a:endParaRPr lang="en-US" sz="4800" b="1" dirty="0">
              <a:solidFill>
                <a:schemeClr val="bg1"/>
              </a:solidFill>
            </a:endParaRPr>
          </a:p>
        </p:txBody>
      </p:sp>
      <p:sp>
        <p:nvSpPr>
          <p:cNvPr id="32771" name="Rectangle 3"/>
          <p:cNvSpPr>
            <a:spLocks noGrp="1" noChangeArrowheads="1"/>
          </p:cNvSpPr>
          <p:nvPr>
            <p:ph idx="1"/>
          </p:nvPr>
        </p:nvSpPr>
        <p:spPr>
          <a:xfrm>
            <a:off x="987338" y="1435454"/>
            <a:ext cx="7545102" cy="538606"/>
          </a:xfrm>
          <a:ln>
            <a:solidFill>
              <a:srgbClr val="FF6600"/>
            </a:solidFill>
          </a:ln>
        </p:spPr>
        <p:txBody>
          <a:bodyPr/>
          <a:lstStyle/>
          <a:p>
            <a:pPr>
              <a:buNone/>
            </a:pPr>
            <a:r>
              <a:rPr lang="en-US" sz="2800" dirty="0"/>
              <a:t>1. Click </a:t>
            </a:r>
            <a:r>
              <a:rPr lang="en-GB" sz="2800" dirty="0"/>
              <a:t>on the + sign on the top left of the toolbar:</a:t>
            </a:r>
            <a:endParaRPr lang="en-GB" sz="2800" b="1" dirty="0"/>
          </a:p>
          <a:p>
            <a:pPr>
              <a:buFont typeface="Arial" charset="0"/>
              <a:buNone/>
            </a:pPr>
            <a:endParaRPr lang="en-GB" sz="1400" u="sng" dirty="0"/>
          </a:p>
          <a:p>
            <a:pPr>
              <a:buFont typeface="Arial" charset="0"/>
              <a:buNone/>
            </a:pPr>
            <a:endParaRPr lang="en-US" sz="2800" dirty="0"/>
          </a:p>
        </p:txBody>
      </p:sp>
      <p:sp>
        <p:nvSpPr>
          <p:cNvPr id="8" name="Rounded Rectangle 7" title="Decorative"/>
          <p:cNvSpPr/>
          <p:nvPr/>
        </p:nvSpPr>
        <p:spPr>
          <a:xfrm>
            <a:off x="1403648" y="2420888"/>
            <a:ext cx="360040" cy="36004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9" name="Straight Arrow Connector 8" title="Decorative"/>
          <p:cNvCxnSpPr/>
          <p:nvPr/>
        </p:nvCxnSpPr>
        <p:spPr>
          <a:xfrm flipH="1">
            <a:off x="1547664" y="1916832"/>
            <a:ext cx="648072" cy="432048"/>
          </a:xfrm>
          <a:prstGeom prst="straightConnector1">
            <a:avLst/>
          </a:prstGeom>
          <a:ln w="50800">
            <a:solidFill>
              <a:schemeClr val="accent3"/>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pPr>
              <a:defRPr/>
            </a:pPr>
            <a:fld id="{F64F77FC-3362-452F-98AA-F8516A21C2C9}" type="slidenum">
              <a:rPr lang="en-GB"/>
              <a:pPr>
                <a:defRPr/>
              </a:pPr>
              <a:t>15</a:t>
            </a:fld>
            <a:endParaRPr lang="en-GB"/>
          </a:p>
        </p:txBody>
      </p:sp>
      <p:sp>
        <p:nvSpPr>
          <p:cNvPr id="11" name="Rectangle 10"/>
          <p:cNvSpPr/>
          <p:nvPr/>
        </p:nvSpPr>
        <p:spPr>
          <a:xfrm>
            <a:off x="0" y="0"/>
            <a:ext cx="91440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dirty="0"/>
              <a:t>Adding reference manually (1)</a:t>
            </a:r>
          </a:p>
        </p:txBody>
      </p:sp>
      <p:pic>
        <p:nvPicPr>
          <p:cNvPr id="14" name="Picture 13" title="Decorative"/>
          <p:cNvPicPr/>
          <p:nvPr/>
        </p:nvPicPr>
        <p:blipFill>
          <a:blip r:embed="rId5" cstate="email">
            <a:extLst>
              <a:ext uri="{28A0092B-C50C-407E-A947-70E740481C1C}">
                <a14:useLocalDpi xmlns:a14="http://schemas.microsoft.com/office/drawing/2010/main"/>
              </a:ext>
            </a:extLst>
          </a:blip>
          <a:stretch>
            <a:fillRect/>
          </a:stretch>
        </p:blipFill>
        <p:spPr>
          <a:xfrm>
            <a:off x="2339752" y="2852936"/>
            <a:ext cx="5184576" cy="2328580"/>
          </a:xfrm>
          <a:prstGeom prst="rect">
            <a:avLst/>
          </a:prstGeom>
          <a:effectLst>
            <a:outerShdw blurRad="63500" sx="102000" sy="102000" algn="ctr" rotWithShape="0">
              <a:prstClr val="black">
                <a:alpha val="40000"/>
              </a:prstClr>
            </a:outerShdw>
          </a:effectLst>
        </p:spPr>
      </p:pic>
      <p:sp>
        <p:nvSpPr>
          <p:cNvPr id="15" name="Rectangle 3"/>
          <p:cNvSpPr txBox="1">
            <a:spLocks noChangeArrowheads="1"/>
          </p:cNvSpPr>
          <p:nvPr/>
        </p:nvSpPr>
        <p:spPr bwMode="auto">
          <a:xfrm>
            <a:off x="5270209" y="3434266"/>
            <a:ext cx="2565981" cy="1074854"/>
          </a:xfrm>
          <a:prstGeom prst="rect">
            <a:avLst/>
          </a:prstGeom>
          <a:solidFill>
            <a:schemeClr val="bg1"/>
          </a:solidFill>
          <a:ln w="9525">
            <a:solidFill>
              <a:srgbClr val="FF6600"/>
            </a:solid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charset="0"/>
              <a:buNone/>
            </a:pPr>
            <a:r>
              <a:rPr lang="en-GB" sz="2800" dirty="0"/>
              <a:t>2. Choose “Create new reference: Enter citation information manually”</a:t>
            </a:r>
            <a:endParaRPr lang="en-GB" sz="2800" b="1" dirty="0"/>
          </a:p>
          <a:p>
            <a:pPr>
              <a:lnSpc>
                <a:spcPct val="90000"/>
              </a:lnSpc>
            </a:pPr>
            <a:endParaRPr lang="en-GB" sz="1400" dirty="0"/>
          </a:p>
        </p:txBody>
      </p:sp>
      <p:cxnSp>
        <p:nvCxnSpPr>
          <p:cNvPr id="16" name="Straight Arrow Connector 15" title="Decorative"/>
          <p:cNvCxnSpPr/>
          <p:nvPr/>
        </p:nvCxnSpPr>
        <p:spPr>
          <a:xfrm flipH="1">
            <a:off x="4572000" y="4437112"/>
            <a:ext cx="819946" cy="360040"/>
          </a:xfrm>
          <a:prstGeom prst="straightConnector1">
            <a:avLst/>
          </a:prstGeom>
          <a:ln w="50800">
            <a:solidFill>
              <a:schemeClr val="accent3"/>
            </a:solidFill>
            <a:headEnd type="none"/>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34844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115888"/>
            <a:ext cx="8229600" cy="1143000"/>
          </a:xfrm>
        </p:spPr>
        <p:txBody>
          <a:bodyPr rtlCol="0">
            <a:normAutofit fontScale="90000"/>
          </a:bodyPr>
          <a:lstStyle/>
          <a:p>
            <a:pPr algn="l" fontAlgn="auto">
              <a:spcAft>
                <a:spcPts val="0"/>
              </a:spcAft>
              <a:defRPr/>
            </a:pPr>
            <a:r>
              <a:rPr lang="en-US" b="1" dirty="0">
                <a:solidFill>
                  <a:schemeClr val="bg1"/>
                </a:solidFill>
              </a:rPr>
              <a:t>Adding new reference manually (4)</a:t>
            </a:r>
            <a:endParaRPr lang="en-US" sz="4800" b="1" dirty="0">
              <a:solidFill>
                <a:schemeClr val="bg1"/>
              </a:solidFill>
            </a:endParaRPr>
          </a:p>
        </p:txBody>
      </p:sp>
      <p:sp>
        <p:nvSpPr>
          <p:cNvPr id="10" name="Slide Number Placeholder 9"/>
          <p:cNvSpPr>
            <a:spLocks noGrp="1"/>
          </p:cNvSpPr>
          <p:nvPr>
            <p:ph type="sldNum" sz="quarter" idx="12"/>
          </p:nvPr>
        </p:nvSpPr>
        <p:spPr/>
        <p:txBody>
          <a:bodyPr/>
          <a:lstStyle/>
          <a:p>
            <a:pPr>
              <a:defRPr/>
            </a:pPr>
            <a:fld id="{38E1D033-5EE1-4357-B6CA-1D20C8BFA4C0}" type="slidenum">
              <a:rPr lang="en-GB"/>
              <a:pPr>
                <a:defRPr/>
              </a:pPr>
              <a:t>16</a:t>
            </a:fld>
            <a:endParaRPr lang="en-GB"/>
          </a:p>
        </p:txBody>
      </p:sp>
      <p:sp>
        <p:nvSpPr>
          <p:cNvPr id="9" name="Rectangle 8"/>
          <p:cNvSpPr/>
          <p:nvPr/>
        </p:nvSpPr>
        <p:spPr>
          <a:xfrm>
            <a:off x="0" y="0"/>
            <a:ext cx="91440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9" name="Rectangle 3"/>
          <p:cNvSpPr>
            <a:spLocks noGrp="1" noChangeArrowheads="1"/>
          </p:cNvSpPr>
          <p:nvPr>
            <p:ph idx="1"/>
          </p:nvPr>
        </p:nvSpPr>
        <p:spPr>
          <a:xfrm>
            <a:off x="106767" y="1258888"/>
            <a:ext cx="5407612" cy="2632121"/>
          </a:xfrm>
          <a:ln>
            <a:solidFill>
              <a:srgbClr val="FF6600"/>
            </a:solidFill>
          </a:ln>
        </p:spPr>
        <p:txBody>
          <a:bodyPr>
            <a:normAutofit fontScale="92500"/>
          </a:bodyPr>
          <a:lstStyle/>
          <a:p>
            <a:pPr marL="0" indent="0">
              <a:lnSpc>
                <a:spcPct val="90000"/>
              </a:lnSpc>
              <a:buNone/>
            </a:pPr>
            <a:r>
              <a:rPr lang="en-GB" sz="2000" dirty="0"/>
              <a:t>3. Choose a material type from the drop down menu (e.g. journal article, book, thesis, web page etc.) </a:t>
            </a:r>
            <a:br>
              <a:rPr lang="en-GB" sz="2000" dirty="0"/>
            </a:br>
            <a:br>
              <a:rPr lang="en-GB" sz="2000" dirty="0"/>
            </a:br>
            <a:r>
              <a:rPr lang="en-GB" sz="2000" b="1" dirty="0"/>
              <a:t>Note</a:t>
            </a:r>
            <a:r>
              <a:rPr lang="en-GB" sz="2000" dirty="0"/>
              <a:t> - There are several different types of ‘Book’</a:t>
            </a:r>
          </a:p>
          <a:p>
            <a:pPr>
              <a:lnSpc>
                <a:spcPct val="90000"/>
              </a:lnSpc>
            </a:pPr>
            <a:r>
              <a:rPr lang="en-GB" sz="2000" dirty="0"/>
              <a:t>“Book” = standard book by one or more authors</a:t>
            </a:r>
          </a:p>
          <a:p>
            <a:pPr>
              <a:lnSpc>
                <a:spcPct val="90000"/>
              </a:lnSpc>
            </a:pPr>
            <a:r>
              <a:rPr lang="en-GB" sz="2000" dirty="0"/>
              <a:t>“Book, Edited Collection” = edited collection of chapters/essays  by multiple authors</a:t>
            </a:r>
          </a:p>
          <a:p>
            <a:pPr>
              <a:lnSpc>
                <a:spcPct val="90000"/>
              </a:lnSpc>
            </a:pPr>
            <a:r>
              <a:rPr lang="en-GB" sz="2000" dirty="0"/>
              <a:t>“Book, Section” = Chapter</a:t>
            </a:r>
          </a:p>
          <a:p>
            <a:pPr>
              <a:lnSpc>
                <a:spcPct val="90000"/>
              </a:lnSpc>
            </a:pPr>
            <a:endParaRPr lang="en-GB" sz="2000" dirty="0"/>
          </a:p>
        </p:txBody>
      </p:sp>
      <p:sp>
        <p:nvSpPr>
          <p:cNvPr id="12" name="Title 1"/>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dirty="0"/>
              <a:t>Adding reference manually (2)</a:t>
            </a:r>
          </a:p>
        </p:txBody>
      </p:sp>
      <p:sp>
        <p:nvSpPr>
          <p:cNvPr id="15" name="Rectangle 3"/>
          <p:cNvSpPr txBox="1">
            <a:spLocks noChangeArrowheads="1"/>
          </p:cNvSpPr>
          <p:nvPr/>
        </p:nvSpPr>
        <p:spPr bwMode="auto">
          <a:xfrm>
            <a:off x="143139" y="4875259"/>
            <a:ext cx="5334867" cy="1198118"/>
          </a:xfrm>
          <a:prstGeom prst="rect">
            <a:avLst/>
          </a:prstGeom>
          <a:noFill/>
          <a:ln w="9525">
            <a:solidFill>
              <a:srgbClr val="FF6600"/>
            </a:solid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GB" sz="2000" dirty="0"/>
              <a:t>4.  If the item is electronic (e.g. an e-journal/e-book)  tick the check box. This will ensure that any extra information required for e-resources by your citation style is included</a:t>
            </a:r>
          </a:p>
        </p:txBody>
      </p:sp>
      <p:pic>
        <p:nvPicPr>
          <p:cNvPr id="2" name="Picture 1" title="Decorative"/>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80112" y="1257605"/>
            <a:ext cx="3498155" cy="5555771"/>
          </a:xfrm>
          <a:prstGeom prst="rect">
            <a:avLst/>
          </a:prstGeom>
          <a:ln>
            <a:solidFill>
              <a:schemeClr val="tx1"/>
            </a:solidFill>
          </a:ln>
        </p:spPr>
      </p:pic>
      <p:cxnSp>
        <p:nvCxnSpPr>
          <p:cNvPr id="16" name="Straight Arrow Connector 15" title="Decorative"/>
          <p:cNvCxnSpPr/>
          <p:nvPr/>
        </p:nvCxnSpPr>
        <p:spPr>
          <a:xfrm>
            <a:off x="4139952" y="1844824"/>
            <a:ext cx="1728192" cy="144016"/>
          </a:xfrm>
          <a:prstGeom prst="straightConnector1">
            <a:avLst/>
          </a:prstGeom>
          <a:ln w="50800">
            <a:solidFill>
              <a:schemeClr val="accent3"/>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title="Decorative"/>
          <p:cNvCxnSpPr/>
          <p:nvPr/>
        </p:nvCxnSpPr>
        <p:spPr>
          <a:xfrm flipV="1">
            <a:off x="3707904" y="5877272"/>
            <a:ext cx="2952328" cy="52089"/>
          </a:xfrm>
          <a:prstGeom prst="straightConnector1">
            <a:avLst/>
          </a:prstGeom>
          <a:ln w="50800">
            <a:solidFill>
              <a:schemeClr val="accent3"/>
            </a:solidFill>
            <a:headEnd type="none"/>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15830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title="Decorative"/>
          <p:cNvPicPr/>
          <p:nvPr/>
        </p:nvPicPr>
        <p:blipFill>
          <a:blip r:embed="rId4" cstate="email">
            <a:extLst>
              <a:ext uri="{28A0092B-C50C-407E-A947-70E740481C1C}">
                <a14:useLocalDpi xmlns:a14="http://schemas.microsoft.com/office/drawing/2010/main"/>
              </a:ext>
            </a:extLst>
          </a:blip>
          <a:stretch>
            <a:fillRect/>
          </a:stretch>
        </p:blipFill>
        <p:spPr>
          <a:xfrm>
            <a:off x="5141406" y="1587971"/>
            <a:ext cx="3895090" cy="4505325"/>
          </a:xfrm>
          <a:prstGeom prst="rect">
            <a:avLst/>
          </a:prstGeom>
          <a:effectLst>
            <a:outerShdw blurRad="63500" sx="102000" sy="102000" algn="ctr" rotWithShape="0">
              <a:prstClr val="black">
                <a:alpha val="40000"/>
              </a:prstClr>
            </a:outerShdw>
          </a:effectLst>
        </p:spPr>
      </p:pic>
      <p:sp>
        <p:nvSpPr>
          <p:cNvPr id="4098" name="Rectangle 2"/>
          <p:cNvSpPr>
            <a:spLocks noGrp="1" noChangeArrowheads="1"/>
          </p:cNvSpPr>
          <p:nvPr>
            <p:ph type="title"/>
          </p:nvPr>
        </p:nvSpPr>
        <p:spPr>
          <a:xfrm>
            <a:off x="468313" y="115888"/>
            <a:ext cx="8229600" cy="1143000"/>
          </a:xfrm>
        </p:spPr>
        <p:txBody>
          <a:bodyPr rtlCol="0">
            <a:normAutofit fontScale="90000"/>
          </a:bodyPr>
          <a:lstStyle/>
          <a:p>
            <a:pPr algn="l" fontAlgn="auto">
              <a:spcAft>
                <a:spcPts val="0"/>
              </a:spcAft>
              <a:defRPr/>
            </a:pPr>
            <a:r>
              <a:rPr lang="en-US" b="1" dirty="0">
                <a:solidFill>
                  <a:schemeClr val="bg1"/>
                </a:solidFill>
              </a:rPr>
              <a:t>Adding new reference manually (5)</a:t>
            </a:r>
            <a:endParaRPr lang="en-US" sz="4800" b="1" dirty="0">
              <a:solidFill>
                <a:schemeClr val="bg1"/>
              </a:solidFill>
            </a:endParaRPr>
          </a:p>
        </p:txBody>
      </p:sp>
      <p:sp>
        <p:nvSpPr>
          <p:cNvPr id="10" name="Slide Number Placeholder 9"/>
          <p:cNvSpPr>
            <a:spLocks noGrp="1"/>
          </p:cNvSpPr>
          <p:nvPr>
            <p:ph type="sldNum" sz="quarter" idx="12"/>
          </p:nvPr>
        </p:nvSpPr>
        <p:spPr/>
        <p:txBody>
          <a:bodyPr/>
          <a:lstStyle/>
          <a:p>
            <a:pPr>
              <a:defRPr/>
            </a:pPr>
            <a:fld id="{38E1D033-5EE1-4357-B6CA-1D20C8BFA4C0}" type="slidenum">
              <a:rPr lang="en-GB"/>
              <a:pPr>
                <a:defRPr/>
              </a:pPr>
              <a:t>17</a:t>
            </a:fld>
            <a:endParaRPr lang="en-GB"/>
          </a:p>
        </p:txBody>
      </p:sp>
      <p:sp>
        <p:nvSpPr>
          <p:cNvPr id="9" name="Rectangle 8"/>
          <p:cNvSpPr/>
          <p:nvPr/>
        </p:nvSpPr>
        <p:spPr>
          <a:xfrm>
            <a:off x="0" y="0"/>
            <a:ext cx="91440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9" name="Rectangle 3"/>
          <p:cNvSpPr>
            <a:spLocks noGrp="1" noChangeArrowheads="1"/>
          </p:cNvSpPr>
          <p:nvPr>
            <p:ph idx="1"/>
          </p:nvPr>
        </p:nvSpPr>
        <p:spPr>
          <a:xfrm>
            <a:off x="402872" y="3950060"/>
            <a:ext cx="4631030" cy="2126232"/>
          </a:xfrm>
          <a:ln>
            <a:solidFill>
              <a:srgbClr val="FF6600"/>
            </a:solidFill>
          </a:ln>
        </p:spPr>
        <p:txBody>
          <a:bodyPr>
            <a:noAutofit/>
          </a:bodyPr>
          <a:lstStyle/>
          <a:p>
            <a:pPr marL="0" indent="0">
              <a:lnSpc>
                <a:spcPct val="90000"/>
              </a:lnSpc>
              <a:buNone/>
            </a:pPr>
            <a:r>
              <a:rPr lang="en-GB" sz="2000" dirty="0"/>
              <a:t>7.  Once you have started filling in details you can use the lighting symbol to ask RefWorks to find suggested titles.     </a:t>
            </a:r>
          </a:p>
          <a:p>
            <a:pPr marL="0" indent="0">
              <a:lnSpc>
                <a:spcPct val="90000"/>
              </a:lnSpc>
              <a:buNone/>
            </a:pPr>
            <a:endParaRPr lang="en-GB" sz="2000" dirty="0"/>
          </a:p>
          <a:p>
            <a:pPr marL="0" indent="0">
              <a:lnSpc>
                <a:spcPct val="90000"/>
              </a:lnSpc>
              <a:buNone/>
            </a:pPr>
            <a:r>
              <a:rPr lang="en-GB" sz="2000" b="1" dirty="0"/>
              <a:t>Use with care </a:t>
            </a:r>
            <a:r>
              <a:rPr lang="en-GB" sz="2000" dirty="0"/>
              <a:t>– citation data may be inaccurate.</a:t>
            </a:r>
          </a:p>
          <a:p>
            <a:pPr marL="0" indent="0">
              <a:lnSpc>
                <a:spcPct val="90000"/>
              </a:lnSpc>
              <a:buNone/>
            </a:pPr>
            <a:endParaRPr lang="en-GB" sz="2000" dirty="0"/>
          </a:p>
          <a:p>
            <a:pPr marL="0" indent="0">
              <a:lnSpc>
                <a:spcPct val="90000"/>
              </a:lnSpc>
              <a:buNone/>
            </a:pPr>
            <a:endParaRPr lang="en-GB" sz="1800" dirty="0"/>
          </a:p>
        </p:txBody>
      </p:sp>
      <p:cxnSp>
        <p:nvCxnSpPr>
          <p:cNvPr id="13" name="Straight Arrow Connector 12" title="Decorative"/>
          <p:cNvCxnSpPr/>
          <p:nvPr/>
        </p:nvCxnSpPr>
        <p:spPr>
          <a:xfrm>
            <a:off x="4824338" y="4796991"/>
            <a:ext cx="516200" cy="216185"/>
          </a:xfrm>
          <a:prstGeom prst="straightConnector1">
            <a:avLst/>
          </a:prstGeom>
          <a:ln w="50800">
            <a:solidFill>
              <a:schemeClr val="accent3"/>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18" name="Picture 17" title="Decorative"/>
          <p:cNvPicPr/>
          <p:nvPr/>
        </p:nvPicPr>
        <p:blipFill>
          <a:blip r:embed="rId5"/>
          <a:stretch>
            <a:fillRect/>
          </a:stretch>
        </p:blipFill>
        <p:spPr>
          <a:xfrm>
            <a:off x="4085853" y="4564593"/>
            <a:ext cx="598639" cy="610447"/>
          </a:xfrm>
          <a:prstGeom prst="rect">
            <a:avLst/>
          </a:prstGeom>
          <a:effectLst>
            <a:outerShdw blurRad="63500" sx="102000" sy="102000" algn="ctr" rotWithShape="0">
              <a:prstClr val="black">
                <a:alpha val="40000"/>
              </a:prstClr>
            </a:outerShdw>
          </a:effectLst>
        </p:spPr>
      </p:pic>
      <p:sp>
        <p:nvSpPr>
          <p:cNvPr id="11" name="Title 1"/>
          <p:cNvSpPr txBox="1">
            <a:spLocks/>
          </p:cNvSpPr>
          <p:nvPr/>
        </p:nvSpPr>
        <p:spPr bwMode="auto">
          <a:xfrm>
            <a:off x="500361" y="149461"/>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dirty="0"/>
              <a:t>Adding reference manually (3)</a:t>
            </a:r>
          </a:p>
        </p:txBody>
      </p:sp>
      <p:sp>
        <p:nvSpPr>
          <p:cNvPr id="14" name="Content Placeholder 2"/>
          <p:cNvSpPr txBox="1">
            <a:spLocks/>
          </p:cNvSpPr>
          <p:nvPr/>
        </p:nvSpPr>
        <p:spPr bwMode="auto">
          <a:xfrm>
            <a:off x="332946" y="1606240"/>
            <a:ext cx="4631030" cy="1416459"/>
          </a:xfrm>
          <a:prstGeom prst="rect">
            <a:avLst/>
          </a:prstGeom>
          <a:noFill/>
          <a:ln w="9525">
            <a:solidFill>
              <a:srgbClr val="FF66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GB" sz="2000" dirty="0"/>
              <a:t>5.Fill in the form.</a:t>
            </a:r>
            <a:br>
              <a:rPr lang="en-GB" sz="2000" dirty="0"/>
            </a:br>
            <a:r>
              <a:rPr lang="en-GB" sz="2000" dirty="0"/>
              <a:t>The fields shown by default are required by most citation styles –try to fill in as many as you can! </a:t>
            </a:r>
            <a:br>
              <a:rPr lang="en-GB" dirty="0"/>
            </a:br>
            <a:br>
              <a:rPr lang="en-GB" dirty="0"/>
            </a:br>
            <a:endParaRPr lang="en-GB" dirty="0"/>
          </a:p>
        </p:txBody>
      </p:sp>
    </p:spTree>
    <p:custDataLst>
      <p:tags r:id="rId1"/>
    </p:custDataLst>
    <p:extLst>
      <p:ext uri="{BB962C8B-B14F-4D97-AF65-F5344CB8AC3E}">
        <p14:creationId xmlns:p14="http://schemas.microsoft.com/office/powerpoint/2010/main" val="1473007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E052-DE76-5F48-92E6-B3566B62AED6}"/>
              </a:ext>
            </a:extLst>
          </p:cNvPr>
          <p:cNvSpPr>
            <a:spLocks noGrp="1"/>
          </p:cNvSpPr>
          <p:nvPr>
            <p:ph type="title"/>
          </p:nvPr>
        </p:nvSpPr>
        <p:spPr>
          <a:xfrm>
            <a:off x="0" y="857251"/>
            <a:ext cx="7886700" cy="994172"/>
          </a:xfrm>
        </p:spPr>
        <p:txBody>
          <a:bodyPr>
            <a:normAutofit/>
          </a:bodyPr>
          <a:lstStyle/>
          <a:p>
            <a:r>
              <a:rPr lang="en-US" sz="4500">
                <a:latin typeface="Arial" panose="020B0604020202020204" pitchFamily="34" charset="0"/>
                <a:cs typeface="Arial" panose="020B0604020202020204" pitchFamily="34" charset="0"/>
              </a:rPr>
              <a:t>Direct Export</a:t>
            </a:r>
          </a:p>
        </p:txBody>
      </p:sp>
      <p:sp>
        <p:nvSpPr>
          <p:cNvPr id="3" name="Content Placeholder 2">
            <a:extLst>
              <a:ext uri="{FF2B5EF4-FFF2-40B4-BE49-F238E27FC236}">
                <a16:creationId xmlns:a16="http://schemas.microsoft.com/office/drawing/2014/main" id="{7952C1EA-7C40-5B45-937A-884F1976BC79}"/>
              </a:ext>
            </a:extLst>
          </p:cNvPr>
          <p:cNvSpPr>
            <a:spLocks noGrp="1"/>
          </p:cNvSpPr>
          <p:nvPr>
            <p:ph idx="1"/>
          </p:nvPr>
        </p:nvSpPr>
        <p:spPr>
          <a:xfrm>
            <a:off x="628650" y="2118014"/>
            <a:ext cx="7886700" cy="3371959"/>
          </a:xfrm>
        </p:spPr>
        <p:txBody>
          <a:bodyPr>
            <a:normAutofit fontScale="92500" lnSpcReduction="20000"/>
          </a:bodyPr>
          <a:lstStyle/>
          <a:p>
            <a:pPr>
              <a:buClr>
                <a:schemeClr val="accent2"/>
              </a:buClr>
              <a:buFont typeface="Wingdings" pitchFamily="2" charset="2"/>
              <a:buChar char="ü"/>
            </a:pPr>
            <a:r>
              <a:rPr lang="en-GB" sz="2400">
                <a:latin typeface="Arial" panose="020B0604020202020204" pitchFamily="34" charset="0"/>
                <a:cs typeface="Arial" panose="020B0604020202020204" pitchFamily="34" charset="0"/>
              </a:rPr>
              <a:t>Many interfaces allow direct export from databases:</a:t>
            </a:r>
            <a:br>
              <a:rPr lang="en-GB" sz="2400">
                <a:latin typeface="Arial" panose="020B0604020202020204" pitchFamily="34" charset="0"/>
                <a:cs typeface="Arial" panose="020B0604020202020204" pitchFamily="34" charset="0"/>
              </a:rPr>
            </a:br>
            <a:endParaRPr lang="en-GB" sz="2400">
              <a:latin typeface="Arial" panose="020B0604020202020204" pitchFamily="34" charset="0"/>
              <a:cs typeface="Arial" panose="020B0604020202020204" pitchFamily="34" charset="0"/>
            </a:endParaRPr>
          </a:p>
          <a:p>
            <a:pPr lvl="1">
              <a:buClr>
                <a:schemeClr val="accent2"/>
              </a:buClr>
              <a:buFont typeface="Wingdings" pitchFamily="2" charset="2"/>
              <a:buChar char="ü"/>
            </a:pPr>
            <a:r>
              <a:rPr lang="en-GB" sz="2400" err="1">
                <a:latin typeface="Arial" panose="020B0604020202020204" pitchFamily="34" charset="0"/>
                <a:cs typeface="Arial" panose="020B0604020202020204" pitchFamily="34" charset="0"/>
              </a:rPr>
              <a:t>EBSCOHost</a:t>
            </a:r>
            <a:r>
              <a:rPr lang="en-GB" sz="2400">
                <a:latin typeface="Arial" panose="020B0604020202020204" pitchFamily="34" charset="0"/>
                <a:cs typeface="Arial" panose="020B0604020202020204" pitchFamily="34" charset="0"/>
              </a:rPr>
              <a:t>, </a:t>
            </a:r>
            <a:r>
              <a:rPr lang="en-GB" sz="2400" err="1">
                <a:latin typeface="Arial" panose="020B0604020202020204" pitchFamily="34" charset="0"/>
                <a:cs typeface="Arial" panose="020B0604020202020204" pitchFamily="34" charset="0"/>
              </a:rPr>
              <a:t>OvidSP</a:t>
            </a:r>
            <a:r>
              <a:rPr lang="en-GB" sz="2400">
                <a:latin typeface="Arial" panose="020B0604020202020204" pitchFamily="34" charset="0"/>
                <a:cs typeface="Arial" panose="020B0604020202020204" pitchFamily="34" charset="0"/>
              </a:rPr>
              <a:t>, </a:t>
            </a:r>
            <a:r>
              <a:rPr lang="en-GB" sz="2400" err="1">
                <a:latin typeface="Arial" panose="020B0604020202020204" pitchFamily="34" charset="0"/>
                <a:cs typeface="Arial" panose="020B0604020202020204" pitchFamily="34" charset="0"/>
              </a:rPr>
              <a:t>Proquest</a:t>
            </a:r>
            <a:r>
              <a:rPr lang="en-GB" sz="2400">
                <a:latin typeface="Arial" panose="020B0604020202020204" pitchFamily="34" charset="0"/>
                <a:cs typeface="Arial" panose="020B0604020202020204" pitchFamily="34" charset="0"/>
              </a:rPr>
              <a:t>, Scopus, Web of Science…</a:t>
            </a:r>
          </a:p>
          <a:p>
            <a:pPr>
              <a:buClr>
                <a:schemeClr val="accent2"/>
              </a:buClr>
              <a:buFont typeface="Wingdings" pitchFamily="2" charset="2"/>
              <a:buChar char="ü"/>
            </a:pPr>
            <a:endParaRPr lang="en-GB" sz="2400">
              <a:latin typeface="Arial" panose="020B0604020202020204" pitchFamily="34" charset="0"/>
              <a:cs typeface="Arial" panose="020B0604020202020204" pitchFamily="34" charset="0"/>
            </a:endParaRPr>
          </a:p>
          <a:p>
            <a:pPr>
              <a:buClr>
                <a:schemeClr val="accent2"/>
              </a:buClr>
              <a:buFont typeface="Wingdings" pitchFamily="2" charset="2"/>
              <a:buChar char="ü"/>
            </a:pPr>
            <a:r>
              <a:rPr lang="en-GB" sz="3300">
                <a:solidFill>
                  <a:schemeClr val="accent2"/>
                </a:solidFill>
                <a:latin typeface="Arial" panose="020B0604020202020204" pitchFamily="34" charset="0"/>
                <a:cs typeface="Arial" panose="020B0604020202020204" pitchFamily="34" charset="0"/>
              </a:rPr>
              <a:t>Warning</a:t>
            </a:r>
            <a:r>
              <a:rPr lang="en-GB" sz="2400">
                <a:solidFill>
                  <a:schemeClr val="accent2"/>
                </a:solidFill>
                <a:latin typeface="Arial" panose="020B0604020202020204" pitchFamily="34" charset="0"/>
                <a:cs typeface="Arial" panose="020B0604020202020204" pitchFamily="34" charset="0"/>
              </a:rPr>
              <a:t> </a:t>
            </a:r>
          </a:p>
          <a:p>
            <a:pPr>
              <a:buClr>
                <a:schemeClr val="accent2"/>
              </a:buClr>
              <a:buFont typeface="Wingdings" pitchFamily="2" charset="2"/>
              <a:buChar char="ü"/>
            </a:pPr>
            <a:endParaRPr lang="en-GB" sz="2400">
              <a:latin typeface="Arial" panose="020B0604020202020204" pitchFamily="34" charset="0"/>
              <a:cs typeface="Arial" panose="020B0604020202020204" pitchFamily="34" charset="0"/>
            </a:endParaRPr>
          </a:p>
          <a:p>
            <a:pPr>
              <a:buClr>
                <a:schemeClr val="accent2"/>
              </a:buClr>
              <a:buFont typeface="Wingdings" pitchFamily="2" charset="2"/>
              <a:buChar char="ü"/>
            </a:pPr>
            <a:r>
              <a:rPr lang="en-GB" sz="2400">
                <a:latin typeface="Arial" panose="020B0604020202020204" pitchFamily="34" charset="0"/>
                <a:cs typeface="Arial" panose="020B0604020202020204" pitchFamily="34" charset="0"/>
              </a:rPr>
              <a:t>Exported records may need editing</a:t>
            </a:r>
          </a:p>
          <a:p>
            <a:pPr>
              <a:buClr>
                <a:schemeClr val="accent2"/>
              </a:buClr>
              <a:buFont typeface="Wingdings" pitchFamily="2" charset="2"/>
              <a:buChar char="ü"/>
            </a:pPr>
            <a:r>
              <a:rPr lang="en-GB" sz="2400">
                <a:latin typeface="Arial" panose="020B0604020202020204" pitchFamily="34" charset="0"/>
                <a:cs typeface="Arial" panose="020B0604020202020204" pitchFamily="34" charset="0"/>
              </a:rPr>
              <a:t>If you do not edit your records this will lead to errors in your bibliographies and citations</a:t>
            </a:r>
          </a:p>
          <a:p>
            <a:endParaRPr lang="en-US" sz="2400">
              <a:latin typeface="Arial" panose="020B0604020202020204" pitchFamily="34" charset="0"/>
              <a:cs typeface="Arial" panose="020B0604020202020204" pitchFamily="34" charset="0"/>
            </a:endParaRPr>
          </a:p>
        </p:txBody>
      </p:sp>
      <p:sp>
        <p:nvSpPr>
          <p:cNvPr id="4" name="Striped Right Arrow 3" descr="Arrow pointing to the right">
            <a:extLst>
              <a:ext uri="{FF2B5EF4-FFF2-40B4-BE49-F238E27FC236}">
                <a16:creationId xmlns:a16="http://schemas.microsoft.com/office/drawing/2014/main" id="{1A013E37-B5FE-674A-BC87-54B0948150D6}"/>
              </a:ext>
            </a:extLst>
          </p:cNvPr>
          <p:cNvSpPr/>
          <p:nvPr/>
        </p:nvSpPr>
        <p:spPr>
          <a:xfrm>
            <a:off x="467544" y="1080710"/>
            <a:ext cx="1260764" cy="547254"/>
          </a:xfrm>
          <a:prstGeom prst="striped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4351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E052-DE76-5F48-92E6-B3566B62AED6}"/>
              </a:ext>
            </a:extLst>
          </p:cNvPr>
          <p:cNvSpPr>
            <a:spLocks noGrp="1"/>
          </p:cNvSpPr>
          <p:nvPr>
            <p:ph type="title"/>
          </p:nvPr>
        </p:nvSpPr>
        <p:spPr>
          <a:xfrm>
            <a:off x="628650" y="86538"/>
            <a:ext cx="7886700" cy="994172"/>
          </a:xfrm>
        </p:spPr>
        <p:txBody>
          <a:bodyPr>
            <a:normAutofit/>
          </a:bodyPr>
          <a:lstStyle/>
          <a:p>
            <a:r>
              <a:rPr lang="en-US" sz="4500" dirty="0">
                <a:latin typeface="Arial" panose="020B0604020202020204" pitchFamily="34" charset="0"/>
                <a:cs typeface="Arial" panose="020B0604020202020204" pitchFamily="34" charset="0"/>
              </a:rPr>
              <a:t>SCOPUS (1)</a:t>
            </a:r>
          </a:p>
        </p:txBody>
      </p:sp>
      <p:pic>
        <p:nvPicPr>
          <p:cNvPr id="6" name="Content Placeholder 5" descr="SCOPUS search box with Boolean search for Virus AND Brassica"/>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85750" y="967482"/>
            <a:ext cx="8229600" cy="1568809"/>
          </a:xfrm>
          <a:prstGeom prst="rect">
            <a:avLst/>
          </a:prstGeom>
          <a:effectLst>
            <a:outerShdw blurRad="50800" dist="38100" dir="2700000" algn="tl" rotWithShape="0">
              <a:prstClr val="black">
                <a:alpha val="40000"/>
              </a:prstClr>
            </a:outerShdw>
          </a:effectLst>
        </p:spPr>
      </p:pic>
      <p:pic>
        <p:nvPicPr>
          <p:cNvPr id="7" name="Picture 6" descr="SCOPUS results page, showing documents following Boolean search for Virus AND Brassica"/>
          <p:cNvPicPr>
            <a:picLocks noChangeAspect="1"/>
          </p:cNvPicPr>
          <p:nvPr/>
        </p:nvPicPr>
        <p:blipFill>
          <a:blip r:embed="rId4"/>
          <a:stretch>
            <a:fillRect/>
          </a:stretch>
        </p:blipFill>
        <p:spPr>
          <a:xfrm>
            <a:off x="1871947" y="1751887"/>
            <a:ext cx="6839905" cy="510611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2973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457200" y="1412776"/>
            <a:ext cx="8229600" cy="5040560"/>
          </a:xfrm>
        </p:spPr>
        <p:txBody>
          <a:bodyPr rtlCol="0">
            <a:normAutofit/>
          </a:bodyPr>
          <a:lstStyle/>
          <a:p>
            <a:pPr lvl="1" fontAlgn="auto">
              <a:spcAft>
                <a:spcPts val="0"/>
              </a:spcAft>
              <a:buClr>
                <a:srgbClr val="F49914"/>
              </a:buClr>
              <a:buFont typeface="Arial" pitchFamily="34" charset="0"/>
              <a:buNone/>
              <a:defRPr/>
            </a:pPr>
            <a:r>
              <a:rPr lang="en-US" sz="3200">
                <a:solidFill>
                  <a:srgbClr val="000000"/>
                </a:solidFill>
              </a:rPr>
              <a:t>To enable you to:</a:t>
            </a:r>
          </a:p>
          <a:p>
            <a:pPr lvl="1" fontAlgn="auto">
              <a:spcAft>
                <a:spcPts val="0"/>
              </a:spcAft>
              <a:buClr>
                <a:schemeClr val="accent3"/>
              </a:buClr>
              <a:buFont typeface="Wingdings" pitchFamily="2" charset="2"/>
              <a:buChar char="ü"/>
              <a:defRPr/>
            </a:pPr>
            <a:r>
              <a:rPr lang="en-US" sz="3200">
                <a:solidFill>
                  <a:srgbClr val="000000"/>
                </a:solidFill>
              </a:rPr>
              <a:t>Understand the main features and benefits of RefWorks</a:t>
            </a:r>
          </a:p>
          <a:p>
            <a:pPr lvl="1" fontAlgn="auto">
              <a:spcAft>
                <a:spcPts val="0"/>
              </a:spcAft>
              <a:buClr>
                <a:schemeClr val="accent3"/>
              </a:buClr>
              <a:buFont typeface="Wingdings" pitchFamily="2" charset="2"/>
              <a:buChar char="ü"/>
              <a:defRPr/>
            </a:pPr>
            <a:r>
              <a:rPr lang="en-US" sz="3200">
                <a:solidFill>
                  <a:srgbClr val="000000"/>
                </a:solidFill>
              </a:rPr>
              <a:t>Import references from different sources into RefWorks</a:t>
            </a:r>
          </a:p>
          <a:p>
            <a:pPr lvl="1" fontAlgn="auto">
              <a:spcAft>
                <a:spcPts val="0"/>
              </a:spcAft>
              <a:buClr>
                <a:schemeClr val="accent3"/>
              </a:buClr>
              <a:buFont typeface="Wingdings" pitchFamily="2" charset="2"/>
              <a:buChar char="ü"/>
              <a:defRPr/>
            </a:pPr>
            <a:r>
              <a:rPr lang="en-US" sz="3200">
                <a:solidFill>
                  <a:srgbClr val="000000"/>
                </a:solidFill>
              </a:rPr>
              <a:t> Manage your references in RefWorks</a:t>
            </a:r>
          </a:p>
          <a:p>
            <a:pPr lvl="1" fontAlgn="auto">
              <a:spcAft>
                <a:spcPts val="0"/>
              </a:spcAft>
              <a:buClr>
                <a:schemeClr val="accent3"/>
              </a:buClr>
              <a:buFont typeface="Wingdings" pitchFamily="2" charset="2"/>
              <a:buChar char="ü"/>
              <a:defRPr/>
            </a:pPr>
            <a:r>
              <a:rPr lang="en-US" sz="3200">
                <a:solidFill>
                  <a:srgbClr val="000000"/>
                </a:solidFill>
              </a:rPr>
              <a:t> Insert citations into documents</a:t>
            </a:r>
          </a:p>
          <a:p>
            <a:pPr lvl="1" fontAlgn="auto">
              <a:spcAft>
                <a:spcPts val="0"/>
              </a:spcAft>
              <a:buClr>
                <a:schemeClr val="accent3"/>
              </a:buClr>
              <a:buFont typeface="Wingdings" pitchFamily="2" charset="2"/>
              <a:buChar char="ü"/>
              <a:defRPr/>
            </a:pPr>
            <a:r>
              <a:rPr lang="en-US" sz="3200">
                <a:solidFill>
                  <a:srgbClr val="000000"/>
                </a:solidFill>
              </a:rPr>
              <a:t> Create a bibliography/reference list</a:t>
            </a:r>
          </a:p>
          <a:p>
            <a:pPr lvl="1" fontAlgn="auto">
              <a:spcAft>
                <a:spcPts val="0"/>
              </a:spcAft>
              <a:buClr>
                <a:schemeClr val="accent3"/>
              </a:buClr>
              <a:buFont typeface="Arial" pitchFamily="34" charset="0"/>
              <a:buChar char="•"/>
              <a:defRPr/>
            </a:pPr>
            <a:endParaRPr lang="en-US" sz="1400">
              <a:solidFill>
                <a:srgbClr val="000000"/>
              </a:solidFill>
            </a:endParaRPr>
          </a:p>
          <a:p>
            <a:pPr lvl="1" fontAlgn="auto">
              <a:spcAft>
                <a:spcPts val="0"/>
              </a:spcAft>
              <a:buClr>
                <a:srgbClr val="F49914"/>
              </a:buClr>
              <a:buFont typeface="Arial" pitchFamily="34" charset="0"/>
              <a:buNone/>
              <a:defRPr/>
            </a:pPr>
            <a:endParaRPr lang="en-US" sz="3200">
              <a:solidFill>
                <a:srgbClr val="000000"/>
              </a:solidFill>
            </a:endParaRPr>
          </a:p>
          <a:p>
            <a:pPr fontAlgn="auto">
              <a:spcAft>
                <a:spcPts val="0"/>
              </a:spcAft>
              <a:buClr>
                <a:srgbClr val="F49914"/>
              </a:buClr>
              <a:buFont typeface="Arial" pitchFamily="34" charset="0"/>
              <a:buChar char="•"/>
              <a:defRPr/>
            </a:pPr>
            <a:endParaRPr lang="en-US" sz="3600">
              <a:solidFill>
                <a:srgbClr val="000000"/>
              </a:solidFill>
            </a:endParaRPr>
          </a:p>
        </p:txBody>
      </p:sp>
      <p:sp>
        <p:nvSpPr>
          <p:cNvPr id="8" name="Slide Number Placeholder 7"/>
          <p:cNvSpPr>
            <a:spLocks noGrp="1"/>
          </p:cNvSpPr>
          <p:nvPr>
            <p:ph type="sldNum" sz="quarter" idx="12"/>
          </p:nvPr>
        </p:nvSpPr>
        <p:spPr/>
        <p:txBody>
          <a:bodyPr/>
          <a:lstStyle/>
          <a:p>
            <a:pPr>
              <a:defRPr/>
            </a:pPr>
            <a:fld id="{1B3205F1-A4FA-41BB-B765-078403639743}" type="slidenum">
              <a:rPr lang="en-GB"/>
              <a:pPr>
                <a:defRPr/>
              </a:pPr>
              <a:t>2</a:t>
            </a:fld>
            <a:endParaRPr lang="en-GB"/>
          </a:p>
        </p:txBody>
      </p:sp>
      <p:sp>
        <p:nvSpPr>
          <p:cNvPr id="6" name="Rectangle 5"/>
          <p:cNvSpPr/>
          <p:nvPr/>
        </p:nvSpPr>
        <p:spPr>
          <a:xfrm>
            <a:off x="0" y="0"/>
            <a:ext cx="91440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1">
                <a:latin typeface="Arial" panose="020B0604020202020204" pitchFamily="34" charset="0"/>
                <a:cs typeface="Arial" panose="020B0604020202020204" pitchFamily="34" charset="0"/>
              </a:rPr>
              <a:t>Aims</a:t>
            </a:r>
          </a:p>
        </p:txBody>
      </p:sp>
    </p:spTree>
    <p:custDataLst>
      <p:tags r:id="rId1"/>
    </p:custDataLst>
    <p:extLst>
      <p:ext uri="{BB962C8B-B14F-4D97-AF65-F5344CB8AC3E}">
        <p14:creationId xmlns:p14="http://schemas.microsoft.com/office/powerpoint/2010/main" val="1094733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E052-DE76-5F48-92E6-B3566B62AED6}"/>
              </a:ext>
            </a:extLst>
          </p:cNvPr>
          <p:cNvSpPr>
            <a:spLocks noGrp="1"/>
          </p:cNvSpPr>
          <p:nvPr>
            <p:ph type="title"/>
          </p:nvPr>
        </p:nvSpPr>
        <p:spPr>
          <a:xfrm>
            <a:off x="628650" y="86538"/>
            <a:ext cx="7886700" cy="994172"/>
          </a:xfrm>
        </p:spPr>
        <p:txBody>
          <a:bodyPr>
            <a:normAutofit/>
          </a:bodyPr>
          <a:lstStyle/>
          <a:p>
            <a:r>
              <a:rPr lang="en-US" sz="4500" dirty="0">
                <a:latin typeface="Arial" panose="020B0604020202020204" pitchFamily="34" charset="0"/>
                <a:cs typeface="Arial" panose="020B0604020202020204" pitchFamily="34" charset="0"/>
              </a:rPr>
              <a:t>SCOPUS (2)</a:t>
            </a:r>
          </a:p>
        </p:txBody>
      </p:sp>
      <p:sp>
        <p:nvSpPr>
          <p:cNvPr id="8" name="AutoShape 6" descr="Screenshot of export options in Scopus database."/>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9" name="Picture 8" descr="SCOPUS Export document settings for search results, with ExLibris Refworks radio button selecte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1177447"/>
            <a:ext cx="8415622" cy="5113833"/>
          </a:xfrm>
          <a:prstGeom prst="rect">
            <a:avLst/>
          </a:prstGeom>
        </p:spPr>
      </p:pic>
    </p:spTree>
    <p:extLst>
      <p:ext uri="{BB962C8B-B14F-4D97-AF65-F5344CB8AC3E}">
        <p14:creationId xmlns:p14="http://schemas.microsoft.com/office/powerpoint/2010/main" val="2046746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E052-DE76-5F48-92E6-B3566B62AED6}"/>
              </a:ext>
            </a:extLst>
          </p:cNvPr>
          <p:cNvSpPr>
            <a:spLocks noGrp="1"/>
          </p:cNvSpPr>
          <p:nvPr>
            <p:ph type="title"/>
          </p:nvPr>
        </p:nvSpPr>
        <p:spPr>
          <a:xfrm>
            <a:off x="628650" y="86538"/>
            <a:ext cx="7886700" cy="994172"/>
          </a:xfrm>
        </p:spPr>
        <p:txBody>
          <a:bodyPr>
            <a:normAutofit/>
          </a:bodyPr>
          <a:lstStyle/>
          <a:p>
            <a:r>
              <a:rPr lang="en-US" sz="4500" dirty="0">
                <a:latin typeface="Arial" panose="020B0604020202020204" pitchFamily="34" charset="0"/>
                <a:cs typeface="Arial" panose="020B0604020202020204" pitchFamily="34" charset="0"/>
              </a:rPr>
              <a:t>SOLO</a:t>
            </a:r>
          </a:p>
        </p:txBody>
      </p:sp>
      <p:pic>
        <p:nvPicPr>
          <p:cNvPr id="3" name="Content Placeholder 2" descr="SOLO library search page, with a search for Oxford History Wales"/>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6855" y="961372"/>
            <a:ext cx="6365084" cy="4525963"/>
          </a:xfrm>
          <a:prstGeom prst="rect">
            <a:avLst/>
          </a:prstGeom>
          <a:effectLst>
            <a:outerShdw blurRad="50800" dist="38100" dir="8100000" algn="tr" rotWithShape="0">
              <a:prstClr val="black">
                <a:alpha val="40000"/>
              </a:prstClr>
            </a:outerShdw>
          </a:effectLst>
        </p:spPr>
      </p:pic>
      <p:grpSp>
        <p:nvGrpSpPr>
          <p:cNvPr id="7" name="Group 6" descr="Result for book Welsh Writing in English selected, showing the three-dots 'push to' button highlighted"/>
          <p:cNvGrpSpPr/>
          <p:nvPr/>
        </p:nvGrpSpPr>
        <p:grpSpPr>
          <a:xfrm>
            <a:off x="1026642" y="3752912"/>
            <a:ext cx="7992590" cy="1408746"/>
            <a:chOff x="1026642" y="2768252"/>
            <a:chExt cx="7992590" cy="1408746"/>
          </a:xfrm>
        </p:grpSpPr>
        <p:pic>
          <p:nvPicPr>
            <p:cNvPr id="4" name="Picture 3"/>
            <p:cNvPicPr>
              <a:picLocks noChangeAspect="1"/>
            </p:cNvPicPr>
            <p:nvPr/>
          </p:nvPicPr>
          <p:blipFill>
            <a:blip r:embed="rId4"/>
            <a:stretch>
              <a:fillRect/>
            </a:stretch>
          </p:blipFill>
          <p:spPr>
            <a:xfrm>
              <a:off x="1026642" y="2881417"/>
              <a:ext cx="7992590" cy="1295581"/>
            </a:xfrm>
            <a:prstGeom prst="rect">
              <a:avLst/>
            </a:prstGeom>
            <a:effectLst>
              <a:outerShdw blurRad="50800" dist="38100" dir="8100000" algn="tr" rotWithShape="0">
                <a:prstClr val="black">
                  <a:alpha val="40000"/>
                </a:prstClr>
              </a:outerShdw>
            </a:effectLst>
          </p:spPr>
        </p:pic>
        <p:sp>
          <p:nvSpPr>
            <p:cNvPr id="6" name="Oval 5"/>
            <p:cNvSpPr/>
            <p:nvPr/>
          </p:nvSpPr>
          <p:spPr>
            <a:xfrm>
              <a:off x="8515350" y="2768252"/>
              <a:ext cx="503882" cy="551145"/>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descr="'Push to' menu expanded; showing export to Excel, Print, e-mail, Bibtex, Endnote, Mendeley, Refworks, and RIS format"/>
          <p:cNvGrpSpPr/>
          <p:nvPr/>
        </p:nvGrpSpPr>
        <p:grpSpPr>
          <a:xfrm>
            <a:off x="959957" y="1685533"/>
            <a:ext cx="8059275" cy="1633864"/>
            <a:chOff x="354472" y="4634630"/>
            <a:chExt cx="8059275" cy="1633864"/>
          </a:xfrm>
        </p:grpSpPr>
        <p:pic>
          <p:nvPicPr>
            <p:cNvPr id="10" name="Picture 9"/>
            <p:cNvPicPr>
              <a:picLocks noChangeAspect="1"/>
            </p:cNvPicPr>
            <p:nvPr/>
          </p:nvPicPr>
          <p:blipFill>
            <a:blip r:embed="rId5"/>
            <a:stretch>
              <a:fillRect/>
            </a:stretch>
          </p:blipFill>
          <p:spPr>
            <a:xfrm>
              <a:off x="354472" y="4706176"/>
              <a:ext cx="8059275" cy="1562318"/>
            </a:xfrm>
            <a:prstGeom prst="rect">
              <a:avLst/>
            </a:prstGeom>
          </p:spPr>
        </p:pic>
        <p:sp>
          <p:nvSpPr>
            <p:cNvPr id="11" name="Oval 10"/>
            <p:cNvSpPr/>
            <p:nvPr/>
          </p:nvSpPr>
          <p:spPr>
            <a:xfrm>
              <a:off x="7891397" y="4634630"/>
              <a:ext cx="513567" cy="576197"/>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9213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E052-DE76-5F48-92E6-B3566B62AED6}"/>
              </a:ext>
            </a:extLst>
          </p:cNvPr>
          <p:cNvSpPr>
            <a:spLocks noGrp="1"/>
          </p:cNvSpPr>
          <p:nvPr>
            <p:ph type="title"/>
          </p:nvPr>
        </p:nvSpPr>
        <p:spPr>
          <a:xfrm>
            <a:off x="628650" y="86538"/>
            <a:ext cx="7886700" cy="994172"/>
          </a:xfrm>
        </p:spPr>
        <p:txBody>
          <a:bodyPr>
            <a:normAutofit/>
          </a:bodyPr>
          <a:lstStyle/>
          <a:p>
            <a:r>
              <a:rPr lang="en-US" sz="4500" dirty="0">
                <a:latin typeface="Arial" panose="020B0604020202020204" pitchFamily="34" charset="0"/>
                <a:cs typeface="Arial" panose="020B0604020202020204" pitchFamily="34" charset="0"/>
              </a:rPr>
              <a:t>Google Scholar (1)</a:t>
            </a:r>
          </a:p>
        </p:txBody>
      </p:sp>
      <p:sp>
        <p:nvSpPr>
          <p:cNvPr id="5" name="Content Placeholder 4"/>
          <p:cNvSpPr>
            <a:spLocks noGrp="1"/>
          </p:cNvSpPr>
          <p:nvPr>
            <p:ph idx="1"/>
          </p:nvPr>
        </p:nvSpPr>
        <p:spPr/>
        <p:txBody>
          <a:bodyPr/>
          <a:lstStyle/>
          <a:p>
            <a:r>
              <a:rPr lang="en-GB" dirty="0">
                <a:hlinkClick r:id="rId3"/>
              </a:rPr>
              <a:t>https://scholar.google.co.uk</a:t>
            </a:r>
            <a:r>
              <a:rPr lang="en-GB" dirty="0"/>
              <a:t>  </a:t>
            </a:r>
          </a:p>
        </p:txBody>
      </p:sp>
      <p:pic>
        <p:nvPicPr>
          <p:cNvPr id="8" name="Picture 7" descr="Google Scholar Settings page, with bottom dropdown menu showing 'import to Refworks' selecte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2304789"/>
            <a:ext cx="5010227" cy="4070336"/>
          </a:xfrm>
          <a:prstGeom prst="rect">
            <a:avLst/>
          </a:prstGeom>
          <a:effectLst>
            <a:outerShdw blurRad="50800" dist="38100" dir="5400000" algn="t" rotWithShape="0">
              <a:prstClr val="black">
                <a:alpha val="40000"/>
              </a:prstClr>
            </a:outerShdw>
          </a:effectLst>
        </p:spPr>
      </p:pic>
      <p:pic>
        <p:nvPicPr>
          <p:cNvPr id="9" name="Picture 8" descr="Google Scholar search page with search for Virus AND Brassica"/>
          <p:cNvPicPr>
            <a:picLocks noChangeAspect="1"/>
          </p:cNvPicPr>
          <p:nvPr/>
        </p:nvPicPr>
        <p:blipFill>
          <a:blip r:embed="rId5"/>
          <a:stretch>
            <a:fillRect/>
          </a:stretch>
        </p:blipFill>
        <p:spPr>
          <a:xfrm>
            <a:off x="2056965" y="2304789"/>
            <a:ext cx="5915851" cy="2029108"/>
          </a:xfrm>
          <a:prstGeom prst="rect">
            <a:avLst/>
          </a:prstGeom>
          <a:effectLst>
            <a:outerShdw blurRad="50800" dist="38100" dir="8100000" algn="tr" rotWithShape="0">
              <a:prstClr val="black">
                <a:alpha val="40000"/>
              </a:prstClr>
            </a:outerShdw>
          </a:effectLst>
        </p:spPr>
      </p:pic>
      <p:grpSp>
        <p:nvGrpSpPr>
          <p:cNvPr id="15" name="Group 14" descr="Search result for 'The Ecology of turnip mosaic virus in wild populations of Brassica species', the 'Import to Refworks' hyperlink highlighted"/>
          <p:cNvGrpSpPr/>
          <p:nvPr/>
        </p:nvGrpSpPr>
        <p:grpSpPr>
          <a:xfrm>
            <a:off x="1666469" y="5278978"/>
            <a:ext cx="5811061" cy="1186641"/>
            <a:chOff x="1666469" y="5278978"/>
            <a:chExt cx="5811061" cy="1186641"/>
          </a:xfrm>
        </p:grpSpPr>
        <p:pic>
          <p:nvPicPr>
            <p:cNvPr id="13" name="Picture 12"/>
            <p:cNvPicPr>
              <a:picLocks noChangeAspect="1"/>
            </p:cNvPicPr>
            <p:nvPr/>
          </p:nvPicPr>
          <p:blipFill>
            <a:blip r:embed="rId6"/>
            <a:stretch>
              <a:fillRect/>
            </a:stretch>
          </p:blipFill>
          <p:spPr>
            <a:xfrm>
              <a:off x="1666469" y="5278978"/>
              <a:ext cx="5811061" cy="1162212"/>
            </a:xfrm>
            <a:prstGeom prst="rect">
              <a:avLst/>
            </a:prstGeom>
            <a:effectLst>
              <a:outerShdw blurRad="50800" dist="38100" dir="5400000" algn="t" rotWithShape="0">
                <a:prstClr val="black">
                  <a:alpha val="40000"/>
                </a:prstClr>
              </a:outerShdw>
            </a:effectLst>
          </p:spPr>
        </p:pic>
        <p:sp>
          <p:nvSpPr>
            <p:cNvPr id="14" name="Oval 13"/>
            <p:cNvSpPr/>
            <p:nvPr/>
          </p:nvSpPr>
          <p:spPr>
            <a:xfrm>
              <a:off x="4822429" y="6150592"/>
              <a:ext cx="1265128" cy="3150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0617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descr="Wide upward diagonal"/>
          <p:cNvSpPr>
            <a:spLocks noChangeArrowheads="1"/>
          </p:cNvSpPr>
          <p:nvPr/>
        </p:nvSpPr>
        <p:spPr bwMode="auto">
          <a:xfrm>
            <a:off x="0" y="0"/>
            <a:ext cx="9144000" cy="692150"/>
          </a:xfrm>
          <a:prstGeom prst="rect">
            <a:avLst/>
          </a:prstGeom>
          <a:pattFill prst="wdUpDiag">
            <a:fgClr>
              <a:srgbClr val="17365D"/>
            </a:fgClr>
            <a:bgClr>
              <a:srgbClr val="0069B0"/>
            </a:bgClr>
          </a:pattFill>
          <a:ln w="9525">
            <a:solidFill>
              <a:srgbClr val="000000"/>
            </a:solidFill>
            <a:miter lim="800000"/>
            <a:headEnd/>
            <a:tailEnd/>
          </a:ln>
        </p:spPr>
        <p:txBody>
          <a:bodyPr/>
          <a:lstStyle/>
          <a:p>
            <a:endParaRPr lang="en-GB">
              <a:latin typeface="Calibri" pitchFamily="34" charset="0"/>
            </a:endParaRPr>
          </a:p>
        </p:txBody>
      </p:sp>
      <p:sp>
        <p:nvSpPr>
          <p:cNvPr id="45060" name="Rectangle 3"/>
          <p:cNvSpPr>
            <a:spLocks noGrp="1" noChangeArrowheads="1"/>
          </p:cNvSpPr>
          <p:nvPr>
            <p:ph idx="1"/>
          </p:nvPr>
        </p:nvSpPr>
        <p:spPr>
          <a:xfrm>
            <a:off x="457200" y="692150"/>
            <a:ext cx="8229600" cy="5401146"/>
          </a:xfrm>
        </p:spPr>
        <p:txBody>
          <a:bodyPr>
            <a:normAutofit fontScale="85000" lnSpcReduction="20000"/>
          </a:bodyPr>
          <a:lstStyle/>
          <a:p>
            <a:pPr lvl="1">
              <a:buFont typeface="Wingdings" pitchFamily="2" charset="2"/>
              <a:buNone/>
            </a:pPr>
            <a:r>
              <a:rPr lang="en-GB" sz="3400" b="1" dirty="0">
                <a:solidFill>
                  <a:schemeClr val="accent4">
                    <a:lumMod val="50000"/>
                  </a:schemeClr>
                </a:solidFill>
              </a:rPr>
              <a:t>Practice using task sheets</a:t>
            </a:r>
          </a:p>
          <a:p>
            <a:pPr lvl="1">
              <a:buFont typeface="Wingdings" pitchFamily="2" charset="2"/>
              <a:buNone/>
            </a:pPr>
            <a:r>
              <a:rPr lang="en-GB" sz="3400" b="1" dirty="0">
                <a:solidFill>
                  <a:schemeClr val="accent4">
                    <a:lumMod val="50000"/>
                  </a:schemeClr>
                </a:solidFill>
              </a:rPr>
              <a:t>Available at </a:t>
            </a:r>
            <a:r>
              <a:rPr lang="en-GB" sz="3400" b="1" dirty="0">
                <a:solidFill>
                  <a:schemeClr val="accent4">
                    <a:lumMod val="50000"/>
                  </a:schemeClr>
                </a:solidFill>
                <a:hlinkClick r:id="rId3"/>
              </a:rPr>
              <a:t>https://www.bodleian.ox.ac.uk/ask/workshops/reference-management-workshop-handouts</a:t>
            </a:r>
            <a:endParaRPr lang="en-GB" sz="3400" b="1" dirty="0">
              <a:solidFill>
                <a:schemeClr val="accent4">
                  <a:lumMod val="50000"/>
                </a:schemeClr>
              </a:solidFill>
            </a:endParaRPr>
          </a:p>
          <a:p>
            <a:pPr marL="914400" lvl="1" indent="-457200">
              <a:buFont typeface="+mj-lt"/>
              <a:buAutoNum type="arabicPeriod"/>
            </a:pPr>
            <a:r>
              <a:rPr lang="en-GB" sz="3200" dirty="0">
                <a:solidFill>
                  <a:schemeClr val="accent4">
                    <a:lumMod val="50000"/>
                  </a:schemeClr>
                </a:solidFill>
              </a:rPr>
              <a:t>Sign up for a </a:t>
            </a:r>
            <a:r>
              <a:rPr lang="en-GB" sz="3200" dirty="0" err="1">
                <a:solidFill>
                  <a:schemeClr val="accent4">
                    <a:lumMod val="50000"/>
                  </a:schemeClr>
                </a:solidFill>
              </a:rPr>
              <a:t>RefWorks</a:t>
            </a:r>
            <a:r>
              <a:rPr lang="en-GB" sz="3200" dirty="0">
                <a:solidFill>
                  <a:schemeClr val="accent4">
                    <a:lumMod val="50000"/>
                  </a:schemeClr>
                </a:solidFill>
              </a:rPr>
              <a:t> account</a:t>
            </a:r>
          </a:p>
          <a:p>
            <a:pPr marL="914400" lvl="1" indent="-457200">
              <a:buFont typeface="+mj-lt"/>
              <a:buAutoNum type="arabicPeriod"/>
            </a:pPr>
            <a:r>
              <a:rPr lang="en-GB" sz="3200" dirty="0">
                <a:solidFill>
                  <a:schemeClr val="accent4">
                    <a:lumMod val="50000"/>
                  </a:schemeClr>
                </a:solidFill>
              </a:rPr>
              <a:t>Export reference  from databases. Choose from:</a:t>
            </a:r>
          </a:p>
          <a:p>
            <a:pPr lvl="2"/>
            <a:r>
              <a:rPr lang="en-GB" sz="2200" dirty="0">
                <a:solidFill>
                  <a:schemeClr val="accent4">
                    <a:lumMod val="50000"/>
                  </a:schemeClr>
                </a:solidFill>
              </a:rPr>
              <a:t>SOLO</a:t>
            </a:r>
          </a:p>
          <a:p>
            <a:pPr lvl="2"/>
            <a:r>
              <a:rPr lang="en-GB" sz="2200" dirty="0">
                <a:solidFill>
                  <a:schemeClr val="accent4">
                    <a:lumMod val="50000"/>
                  </a:schemeClr>
                </a:solidFill>
              </a:rPr>
              <a:t>Google Scholar</a:t>
            </a:r>
          </a:p>
          <a:p>
            <a:pPr lvl="2"/>
            <a:r>
              <a:rPr lang="en-GB" sz="2200" dirty="0">
                <a:solidFill>
                  <a:schemeClr val="accent4">
                    <a:lumMod val="50000"/>
                  </a:schemeClr>
                </a:solidFill>
              </a:rPr>
              <a:t>EBSCO databases (e.g. Historical Abstracts, American History and Life, ATLA for Theology/Religion, Philosophers Index </a:t>
            </a:r>
            <a:r>
              <a:rPr lang="en-GB" sz="2200" dirty="0" err="1">
                <a:solidFill>
                  <a:schemeClr val="accent4">
                    <a:lumMod val="50000"/>
                  </a:schemeClr>
                </a:solidFill>
              </a:rPr>
              <a:t>etc</a:t>
            </a:r>
            <a:r>
              <a:rPr lang="en-GB" sz="2200" dirty="0">
                <a:solidFill>
                  <a:schemeClr val="accent4">
                    <a:lumMod val="50000"/>
                  </a:schemeClr>
                </a:solidFill>
              </a:rPr>
              <a:t>)</a:t>
            </a:r>
          </a:p>
          <a:p>
            <a:pPr lvl="2"/>
            <a:r>
              <a:rPr lang="en-GB" sz="2200" dirty="0">
                <a:solidFill>
                  <a:schemeClr val="accent4">
                    <a:lumMod val="50000"/>
                  </a:schemeClr>
                </a:solidFill>
              </a:rPr>
              <a:t>JSTOR</a:t>
            </a:r>
          </a:p>
          <a:p>
            <a:pPr lvl="2"/>
            <a:r>
              <a:rPr lang="en-GB" sz="2200" dirty="0">
                <a:solidFill>
                  <a:schemeClr val="accent4">
                    <a:lumMod val="50000"/>
                  </a:schemeClr>
                </a:solidFill>
              </a:rPr>
              <a:t>MLA </a:t>
            </a:r>
          </a:p>
          <a:p>
            <a:pPr lvl="2"/>
            <a:r>
              <a:rPr lang="en-GB" sz="2200" dirty="0">
                <a:solidFill>
                  <a:schemeClr val="accent4">
                    <a:lumMod val="50000"/>
                  </a:schemeClr>
                </a:solidFill>
              </a:rPr>
              <a:t>Proquest</a:t>
            </a:r>
          </a:p>
          <a:p>
            <a:pPr lvl="2"/>
            <a:r>
              <a:rPr lang="en-GB" sz="2200" dirty="0">
                <a:solidFill>
                  <a:schemeClr val="accent4">
                    <a:lumMod val="50000"/>
                  </a:schemeClr>
                </a:solidFill>
              </a:rPr>
              <a:t>Web of Science</a:t>
            </a:r>
          </a:p>
          <a:p>
            <a:pPr lvl="2"/>
            <a:r>
              <a:rPr lang="en-GB" sz="2200" dirty="0">
                <a:solidFill>
                  <a:schemeClr val="accent4">
                    <a:lumMod val="50000"/>
                  </a:schemeClr>
                </a:solidFill>
              </a:rPr>
              <a:t>Adding a reference manually </a:t>
            </a:r>
          </a:p>
          <a:p>
            <a:pPr marL="914400" lvl="2" indent="0">
              <a:buNone/>
            </a:pPr>
            <a:r>
              <a:rPr lang="en-GB" sz="2200" dirty="0">
                <a:solidFill>
                  <a:schemeClr val="accent4">
                    <a:lumMod val="50000"/>
                  </a:schemeClr>
                </a:solidFill>
              </a:rPr>
              <a:t>….or try out a database of your choice</a:t>
            </a:r>
          </a:p>
        </p:txBody>
      </p:sp>
      <p:sp>
        <p:nvSpPr>
          <p:cNvPr id="45061" name="Rectangle 4" descr="Wide upward diagonal"/>
          <p:cNvSpPr>
            <a:spLocks noChangeArrowheads="1"/>
          </p:cNvSpPr>
          <p:nvPr/>
        </p:nvSpPr>
        <p:spPr bwMode="auto">
          <a:xfrm>
            <a:off x="0" y="6165850"/>
            <a:ext cx="9144000" cy="692150"/>
          </a:xfrm>
          <a:prstGeom prst="rect">
            <a:avLst/>
          </a:prstGeom>
          <a:pattFill prst="wdUpDiag">
            <a:fgClr>
              <a:srgbClr val="17365D"/>
            </a:fgClr>
            <a:bgClr>
              <a:srgbClr val="0069B0"/>
            </a:bgClr>
          </a:pattFill>
          <a:ln w="9525">
            <a:solidFill>
              <a:srgbClr val="000000"/>
            </a:solidFill>
            <a:miter lim="800000"/>
            <a:headEnd/>
            <a:tailEnd/>
          </a:ln>
        </p:spPr>
        <p:txBody>
          <a:bodyPr/>
          <a:lstStyle/>
          <a:p>
            <a:endParaRPr lang="en-GB">
              <a:latin typeface="Calibri" pitchFamily="34" charset="0"/>
            </a:endParaRPr>
          </a:p>
        </p:txBody>
      </p:sp>
      <p:sp>
        <p:nvSpPr>
          <p:cNvPr id="7" name="Slide Number Placeholder 6"/>
          <p:cNvSpPr>
            <a:spLocks noGrp="1"/>
          </p:cNvSpPr>
          <p:nvPr>
            <p:ph type="sldNum" sz="quarter" idx="12"/>
          </p:nvPr>
        </p:nvSpPr>
        <p:spPr/>
        <p:txBody>
          <a:bodyPr/>
          <a:lstStyle/>
          <a:p>
            <a:pPr>
              <a:defRPr/>
            </a:pPr>
            <a:fld id="{4856E465-1152-4FB5-AAF0-59680F8768DA}" type="slidenum">
              <a:rPr lang="en-GB"/>
              <a:pPr>
                <a:defRPr/>
              </a:pPr>
              <a:t>23</a:t>
            </a:fld>
            <a:endParaRPr lang="en-GB"/>
          </a:p>
        </p:txBody>
      </p:sp>
      <p:sp>
        <p:nvSpPr>
          <p:cNvPr id="6" name="Rectangle 5"/>
          <p:cNvSpPr/>
          <p:nvPr/>
        </p:nvSpPr>
        <p:spPr>
          <a:xfrm>
            <a:off x="0" y="0"/>
            <a:ext cx="91440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602377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292C8-D825-D34D-8090-5D2850BABF1C}"/>
              </a:ext>
            </a:extLst>
          </p:cNvPr>
          <p:cNvSpPr>
            <a:spLocks noGrp="1"/>
          </p:cNvSpPr>
          <p:nvPr>
            <p:ph type="title"/>
          </p:nvPr>
        </p:nvSpPr>
        <p:spPr>
          <a:xfrm>
            <a:off x="0" y="857251"/>
            <a:ext cx="7886700" cy="994172"/>
          </a:xfrm>
        </p:spPr>
        <p:txBody>
          <a:bodyPr>
            <a:normAutofit/>
          </a:bodyPr>
          <a:lstStyle/>
          <a:p>
            <a:r>
              <a:rPr lang="en-US" sz="4500">
                <a:latin typeface="Arial" panose="020B0604020202020204" pitchFamily="34" charset="0"/>
                <a:cs typeface="Arial" panose="020B0604020202020204" pitchFamily="34" charset="0"/>
              </a:rPr>
              <a:t>Import</a:t>
            </a:r>
          </a:p>
        </p:txBody>
      </p:sp>
      <p:sp>
        <p:nvSpPr>
          <p:cNvPr id="3" name="Content Placeholder 2">
            <a:extLst>
              <a:ext uri="{FF2B5EF4-FFF2-40B4-BE49-F238E27FC236}">
                <a16:creationId xmlns:a16="http://schemas.microsoft.com/office/drawing/2014/main" id="{0BD5EB11-5DA3-6949-9765-4EA208323340}"/>
              </a:ext>
            </a:extLst>
          </p:cNvPr>
          <p:cNvSpPr>
            <a:spLocks noGrp="1"/>
          </p:cNvSpPr>
          <p:nvPr>
            <p:ph idx="1"/>
          </p:nvPr>
        </p:nvSpPr>
        <p:spPr>
          <a:xfrm>
            <a:off x="628650" y="2662887"/>
            <a:ext cx="7886700" cy="3263504"/>
          </a:xfrm>
        </p:spPr>
        <p:txBody>
          <a:bodyPr>
            <a:normAutofit/>
          </a:bodyPr>
          <a:lstStyle/>
          <a:p>
            <a:pPr>
              <a:buClr>
                <a:schemeClr val="accent2"/>
              </a:buClr>
              <a:buFont typeface="Wingdings" pitchFamily="2" charset="2"/>
              <a:buChar char="ü"/>
            </a:pPr>
            <a:r>
              <a:rPr lang="en-US" sz="2400">
                <a:latin typeface="Arial" panose="020B0604020202020204" pitchFamily="34" charset="0"/>
                <a:cs typeface="Arial" panose="020B0604020202020204" pitchFamily="34" charset="0"/>
              </a:rPr>
              <a:t>There are 3 ways to import references:</a:t>
            </a:r>
          </a:p>
          <a:p>
            <a:pPr>
              <a:buClr>
                <a:schemeClr val="accent2"/>
              </a:buClr>
              <a:buFont typeface="Wingdings" pitchFamily="2" charset="2"/>
              <a:buChar char="ü"/>
            </a:pPr>
            <a:endParaRPr lang="en-US" sz="2400">
              <a:latin typeface="Arial" panose="020B0604020202020204" pitchFamily="34" charset="0"/>
              <a:cs typeface="Arial" panose="020B0604020202020204" pitchFamily="34" charset="0"/>
            </a:endParaRPr>
          </a:p>
          <a:p>
            <a:pPr lvl="1">
              <a:buClr>
                <a:schemeClr val="accent2"/>
              </a:buClr>
              <a:buFont typeface="Wingdings" pitchFamily="2" charset="2"/>
              <a:buChar char="ü"/>
            </a:pPr>
            <a:r>
              <a:rPr lang="en-US" sz="2400">
                <a:latin typeface="Arial" panose="020B0604020202020204" pitchFamily="34" charset="0"/>
                <a:cs typeface="Arial" panose="020B0604020202020204" pitchFamily="34" charset="0"/>
              </a:rPr>
              <a:t>Save to RefWorks plugin</a:t>
            </a:r>
          </a:p>
          <a:p>
            <a:pPr lvl="1">
              <a:buClr>
                <a:schemeClr val="accent2"/>
              </a:buClr>
              <a:buFont typeface="Wingdings" pitchFamily="2" charset="2"/>
              <a:buChar char="ü"/>
            </a:pPr>
            <a:r>
              <a:rPr lang="en-US" sz="2400">
                <a:latin typeface="Arial" panose="020B0604020202020204" pitchFamily="34" charset="0"/>
                <a:cs typeface="Arial" panose="020B0604020202020204" pitchFamily="34" charset="0"/>
              </a:rPr>
              <a:t>Saved files and import filters</a:t>
            </a:r>
          </a:p>
          <a:p>
            <a:pPr lvl="1">
              <a:buClr>
                <a:schemeClr val="accent2"/>
              </a:buClr>
              <a:buFont typeface="Wingdings" pitchFamily="2" charset="2"/>
              <a:buChar char="ü"/>
            </a:pPr>
            <a:r>
              <a:rPr lang="en-US" sz="2400">
                <a:latin typeface="Arial" panose="020B0604020202020204" pitchFamily="34" charset="0"/>
                <a:cs typeface="Arial" panose="020B0604020202020204" pitchFamily="34" charset="0"/>
              </a:rPr>
              <a:t>Drag and drop PDFs</a:t>
            </a:r>
          </a:p>
        </p:txBody>
      </p:sp>
      <p:sp>
        <p:nvSpPr>
          <p:cNvPr id="4" name="Down Arrow 3" descr="Arrow pointing downwards">
            <a:extLst>
              <a:ext uri="{FF2B5EF4-FFF2-40B4-BE49-F238E27FC236}">
                <a16:creationId xmlns:a16="http://schemas.microsoft.com/office/drawing/2014/main" id="{59E55D1E-B6A6-E14B-AE32-87DA15300E89}"/>
              </a:ext>
            </a:extLst>
          </p:cNvPr>
          <p:cNvSpPr/>
          <p:nvPr/>
        </p:nvSpPr>
        <p:spPr>
          <a:xfrm>
            <a:off x="2029691" y="1113559"/>
            <a:ext cx="741218" cy="1080655"/>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457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E052-DE76-5F48-92E6-B3566B62AED6}"/>
              </a:ext>
            </a:extLst>
          </p:cNvPr>
          <p:cNvSpPr>
            <a:spLocks noGrp="1"/>
          </p:cNvSpPr>
          <p:nvPr>
            <p:ph type="title"/>
          </p:nvPr>
        </p:nvSpPr>
        <p:spPr>
          <a:xfrm>
            <a:off x="628650" y="86538"/>
            <a:ext cx="7886700" cy="994172"/>
          </a:xfrm>
        </p:spPr>
        <p:txBody>
          <a:bodyPr>
            <a:normAutofit/>
          </a:bodyPr>
          <a:lstStyle/>
          <a:p>
            <a:r>
              <a:rPr lang="en-US" sz="4500" dirty="0">
                <a:latin typeface="Arial" panose="020B0604020202020204" pitchFamily="34" charset="0"/>
                <a:cs typeface="Arial" panose="020B0604020202020204" pitchFamily="34" charset="0"/>
              </a:rPr>
              <a:t>Save to </a:t>
            </a:r>
            <a:r>
              <a:rPr lang="en-US" sz="4500" dirty="0" err="1">
                <a:latin typeface="Arial" panose="020B0604020202020204" pitchFamily="34" charset="0"/>
                <a:cs typeface="Arial" panose="020B0604020202020204" pitchFamily="34" charset="0"/>
              </a:rPr>
              <a:t>Refworks</a:t>
            </a:r>
            <a:r>
              <a:rPr lang="en-US" sz="4500" dirty="0">
                <a:latin typeface="Arial" panose="020B0604020202020204" pitchFamily="34" charset="0"/>
                <a:cs typeface="Arial" panose="020B0604020202020204" pitchFamily="34" charset="0"/>
              </a:rPr>
              <a:t> Plugin</a:t>
            </a:r>
          </a:p>
        </p:txBody>
      </p:sp>
      <p:pic>
        <p:nvPicPr>
          <p:cNvPr id="4" name="Content Placeholder 3" descr="Refworks Tools menu expanded, with 'Explore additional tools to improve your workflow' highlighted"/>
          <p:cNvPicPr>
            <a:picLocks noGrp="1" noChangeAspect="1"/>
          </p:cNvPicPr>
          <p:nvPr>
            <p:ph idx="1"/>
          </p:nvPr>
        </p:nvPicPr>
        <p:blipFill>
          <a:blip r:embed="rId3"/>
          <a:stretch>
            <a:fillRect/>
          </a:stretch>
        </p:blipFill>
        <p:spPr>
          <a:xfrm>
            <a:off x="384506" y="1080710"/>
            <a:ext cx="3038899" cy="2953162"/>
          </a:xfrm>
          <a:prstGeom prst="rect">
            <a:avLst/>
          </a:prstGeom>
          <a:effectLst>
            <a:outerShdw blurRad="50800" dist="38100" dir="5400000" algn="t" rotWithShape="0">
              <a:prstClr val="black">
                <a:alpha val="40000"/>
              </a:prstClr>
            </a:outerShdw>
          </a:effectLst>
        </p:spPr>
      </p:pic>
      <p:sp>
        <p:nvSpPr>
          <p:cNvPr id="6" name="Oval 5"/>
          <p:cNvSpPr/>
          <p:nvPr/>
        </p:nvSpPr>
        <p:spPr>
          <a:xfrm>
            <a:off x="488516" y="2419504"/>
            <a:ext cx="2480153" cy="9374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Save to Refworks bookmark added to a web browser"/>
          <p:cNvPicPr>
            <a:picLocks noChangeAspect="1"/>
          </p:cNvPicPr>
          <p:nvPr/>
        </p:nvPicPr>
        <p:blipFill>
          <a:blip r:embed="rId4"/>
          <a:stretch>
            <a:fillRect/>
          </a:stretch>
        </p:blipFill>
        <p:spPr>
          <a:xfrm>
            <a:off x="1179071" y="4477191"/>
            <a:ext cx="3943900" cy="895475"/>
          </a:xfrm>
          <a:prstGeom prst="rect">
            <a:avLst/>
          </a:prstGeom>
          <a:effectLst>
            <a:outerShdw blurRad="50800" dist="38100" dir="5400000" algn="t" rotWithShape="0">
              <a:prstClr val="black">
                <a:alpha val="40000"/>
              </a:prstClr>
            </a:outerShdw>
          </a:effectLst>
        </p:spPr>
      </p:pic>
      <p:pic>
        <p:nvPicPr>
          <p:cNvPr id="10" name="Picture 9" descr="Refworks popup saving a webpage after the 'Save to Refworks' button is selected"/>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44924" y="976570"/>
            <a:ext cx="2790615" cy="5718592"/>
          </a:xfrm>
          <a:prstGeom prst="rect">
            <a:avLst/>
          </a:prstGeom>
        </p:spPr>
      </p:pic>
    </p:spTree>
    <p:extLst>
      <p:ext uri="{BB962C8B-B14F-4D97-AF65-F5344CB8AC3E}">
        <p14:creationId xmlns:p14="http://schemas.microsoft.com/office/powerpoint/2010/main" val="391415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title="Decorativ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188" y="2166466"/>
            <a:ext cx="7848600" cy="3206750"/>
          </a:xfrm>
          <a:prstGeom prst="rect">
            <a:avLst/>
          </a:prstGeom>
          <a:ln>
            <a:noFill/>
          </a:ln>
          <a:effectLst>
            <a:outerShdw blurRad="190500" algn="tl" rotWithShape="0">
              <a:srgbClr val="000000">
                <a:alpha val="70000"/>
              </a:srgbClr>
            </a:outerShdw>
          </a:effectLst>
        </p:spPr>
      </p:pic>
      <p:sp>
        <p:nvSpPr>
          <p:cNvPr id="54275" name="Rectangle 2"/>
          <p:cNvSpPr>
            <a:spLocks noGrp="1" noChangeArrowheads="1"/>
          </p:cNvSpPr>
          <p:nvPr>
            <p:ph type="title"/>
          </p:nvPr>
        </p:nvSpPr>
        <p:spPr>
          <a:xfrm>
            <a:off x="468313" y="115888"/>
            <a:ext cx="8229600" cy="1143000"/>
          </a:xfrm>
        </p:spPr>
        <p:txBody>
          <a:bodyPr>
            <a:normAutofit/>
          </a:bodyPr>
          <a:lstStyle/>
          <a:p>
            <a:pPr algn="l"/>
            <a:r>
              <a:rPr lang="en-GB" sz="3200" b="1" dirty="0">
                <a:solidFill>
                  <a:schemeClr val="bg1"/>
                </a:solidFill>
              </a:rPr>
              <a:t>Indirect import from Bibliography of British &amp; Irish History - 1</a:t>
            </a:r>
            <a:endParaRPr lang="en-US" sz="3200" b="1" dirty="0">
              <a:solidFill>
                <a:schemeClr val="bg1"/>
              </a:solidFill>
            </a:endParaRPr>
          </a:p>
        </p:txBody>
      </p:sp>
      <p:cxnSp>
        <p:nvCxnSpPr>
          <p:cNvPr id="17" name="Straight Arrow Connector 16" title="Decorative"/>
          <p:cNvCxnSpPr/>
          <p:nvPr/>
        </p:nvCxnSpPr>
        <p:spPr>
          <a:xfrm flipH="1" flipV="1">
            <a:off x="6732588" y="3504009"/>
            <a:ext cx="1368425" cy="2160588"/>
          </a:xfrm>
          <a:prstGeom prst="straightConnector1">
            <a:avLst/>
          </a:prstGeom>
          <a:ln w="50800">
            <a:solidFill>
              <a:schemeClr val="accent3"/>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title="Decorative"/>
          <p:cNvSpPr/>
          <p:nvPr/>
        </p:nvSpPr>
        <p:spPr>
          <a:xfrm>
            <a:off x="6443663" y="3216672"/>
            <a:ext cx="576262" cy="287337"/>
          </a:xfrm>
          <a:prstGeom prst="roundRect">
            <a:avLst>
              <a:gd name="adj" fmla="val 16667"/>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22" name="Straight Arrow Connector 21" title="Decorative"/>
          <p:cNvCxnSpPr/>
          <p:nvPr/>
        </p:nvCxnSpPr>
        <p:spPr>
          <a:xfrm flipH="1">
            <a:off x="900113" y="4512072"/>
            <a:ext cx="503237" cy="217487"/>
          </a:xfrm>
          <a:prstGeom prst="straightConnector1">
            <a:avLst/>
          </a:prstGeom>
          <a:ln w="50800">
            <a:solidFill>
              <a:schemeClr val="accent3"/>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95288" y="5520134"/>
            <a:ext cx="8280400" cy="1077218"/>
          </a:xfrm>
          <a:prstGeom prst="rect">
            <a:avLst/>
          </a:prstGeom>
          <a:noFill/>
          <a:ln>
            <a:noFill/>
          </a:ln>
        </p:spPr>
        <p:txBody>
          <a:bodyPr>
            <a:spAutoFit/>
          </a:bodyPr>
          <a:lstStyle/>
          <a:p>
            <a:pPr>
              <a:defRPr/>
            </a:pPr>
            <a:r>
              <a:rPr lang="en-US" sz="3200" dirty="0">
                <a:latin typeface="+mj-lt"/>
              </a:rPr>
              <a:t>1. Select the items you want to save and click on </a:t>
            </a:r>
            <a:r>
              <a:rPr lang="en-US" sz="3200" b="1" dirty="0">
                <a:latin typeface="+mj-lt"/>
              </a:rPr>
              <a:t>Export.</a:t>
            </a:r>
            <a:endParaRPr lang="en-US" sz="3200" dirty="0">
              <a:latin typeface="+mj-lt"/>
            </a:endParaRPr>
          </a:p>
        </p:txBody>
      </p:sp>
      <p:sp>
        <p:nvSpPr>
          <p:cNvPr id="14" name="Slide Number Placeholder 13"/>
          <p:cNvSpPr>
            <a:spLocks noGrp="1"/>
          </p:cNvSpPr>
          <p:nvPr>
            <p:ph type="sldNum" sz="quarter" idx="12"/>
          </p:nvPr>
        </p:nvSpPr>
        <p:spPr/>
        <p:txBody>
          <a:bodyPr/>
          <a:lstStyle/>
          <a:p>
            <a:pPr>
              <a:defRPr/>
            </a:pPr>
            <a:fld id="{5AFADB2E-768E-49EB-BF35-41BC69CF38EA}" type="slidenum">
              <a:rPr lang="en-GB"/>
              <a:pPr>
                <a:defRPr/>
              </a:pPr>
              <a:t>26</a:t>
            </a:fld>
            <a:endParaRPr lang="en-GB" dirty="0"/>
          </a:p>
        </p:txBody>
      </p:sp>
      <p:sp>
        <p:nvSpPr>
          <p:cNvPr id="11" name="Rectangle 10"/>
          <p:cNvSpPr/>
          <p:nvPr/>
        </p:nvSpPr>
        <p:spPr>
          <a:xfrm>
            <a:off x="0" y="0"/>
            <a:ext cx="91440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4"/>
          <p:cNvSpPr txBox="1">
            <a:spLocks/>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dirty="0"/>
              <a:t>Indirect import from Bibliography of British and Irish History  (BBIH)</a:t>
            </a:r>
          </a:p>
        </p:txBody>
      </p:sp>
    </p:spTree>
    <p:custDataLst>
      <p:tags r:id="rId1"/>
    </p:custDataLst>
    <p:extLst>
      <p:ext uri="{BB962C8B-B14F-4D97-AF65-F5344CB8AC3E}">
        <p14:creationId xmlns:p14="http://schemas.microsoft.com/office/powerpoint/2010/main" val="2332932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title="Decorativ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27584" y="1685925"/>
            <a:ext cx="7536193" cy="2486167"/>
          </a:xfrm>
          <a:prstGeom prst="rect">
            <a:avLst/>
          </a:prstGeom>
          <a:ln>
            <a:noFill/>
          </a:ln>
          <a:effectLst>
            <a:outerShdw blurRad="190500" algn="tl" rotWithShape="0">
              <a:srgbClr val="000000">
                <a:alpha val="70000"/>
              </a:srgbClr>
            </a:outerShdw>
          </a:effectLst>
        </p:spPr>
      </p:pic>
      <p:sp>
        <p:nvSpPr>
          <p:cNvPr id="55299" name="Rectangle 2"/>
          <p:cNvSpPr>
            <a:spLocks noGrp="1" noChangeArrowheads="1"/>
          </p:cNvSpPr>
          <p:nvPr>
            <p:ph type="title"/>
          </p:nvPr>
        </p:nvSpPr>
        <p:spPr>
          <a:xfrm>
            <a:off x="468313" y="115888"/>
            <a:ext cx="8229600" cy="1143000"/>
          </a:xfrm>
        </p:spPr>
        <p:txBody>
          <a:bodyPr/>
          <a:lstStyle/>
          <a:p>
            <a:pPr algn="l"/>
            <a:r>
              <a:rPr lang="en-GB" sz="3600" b="1" dirty="0">
                <a:solidFill>
                  <a:schemeClr val="bg1"/>
                </a:solidFill>
              </a:rPr>
              <a:t>Indirect import from Bibliography of British &amp; Irish History - 2</a:t>
            </a:r>
            <a:endParaRPr lang="en-US" sz="3600" b="1" dirty="0">
              <a:solidFill>
                <a:schemeClr val="bg1"/>
              </a:solidFill>
            </a:endParaRPr>
          </a:p>
        </p:txBody>
      </p:sp>
      <p:cxnSp>
        <p:nvCxnSpPr>
          <p:cNvPr id="17" name="Straight Arrow Connector 16" title="Decorative"/>
          <p:cNvCxnSpPr/>
          <p:nvPr/>
        </p:nvCxnSpPr>
        <p:spPr>
          <a:xfrm flipH="1">
            <a:off x="3096418" y="3923722"/>
            <a:ext cx="1079500" cy="144463"/>
          </a:xfrm>
          <a:prstGeom prst="straightConnector1">
            <a:avLst/>
          </a:prstGeom>
          <a:ln w="50800">
            <a:solidFill>
              <a:schemeClr val="accent3"/>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title="Decorative"/>
          <p:cNvSpPr/>
          <p:nvPr/>
        </p:nvSpPr>
        <p:spPr>
          <a:xfrm>
            <a:off x="2160587" y="3501157"/>
            <a:ext cx="1871663" cy="215900"/>
          </a:xfrm>
          <a:prstGeom prst="roundRect">
            <a:avLst>
              <a:gd name="adj" fmla="val 16667"/>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Rectangle 11"/>
          <p:cNvSpPr/>
          <p:nvPr/>
        </p:nvSpPr>
        <p:spPr>
          <a:xfrm>
            <a:off x="395288" y="4149080"/>
            <a:ext cx="8497887" cy="2739211"/>
          </a:xfrm>
          <a:prstGeom prst="rect">
            <a:avLst/>
          </a:prstGeom>
          <a:noFill/>
          <a:ln>
            <a:noFill/>
          </a:ln>
        </p:spPr>
        <p:txBody>
          <a:bodyPr>
            <a:spAutoFit/>
          </a:bodyPr>
          <a:lstStyle/>
          <a:p>
            <a:pPr>
              <a:buFont typeface="Wingdings" pitchFamily="2" charset="2"/>
              <a:buNone/>
              <a:defRPr/>
            </a:pPr>
            <a:r>
              <a:rPr lang="en-US" sz="2800" dirty="0">
                <a:latin typeface="+mj-lt"/>
              </a:rPr>
              <a:t>2.</a:t>
            </a:r>
            <a:r>
              <a:rPr lang="en-US" sz="3200" dirty="0">
                <a:latin typeface="+mj-lt"/>
              </a:rPr>
              <a:t> </a:t>
            </a:r>
            <a:r>
              <a:rPr lang="en-US" sz="2800" dirty="0">
                <a:latin typeface="+mj-lt"/>
              </a:rPr>
              <a:t>Change the </a:t>
            </a:r>
            <a:r>
              <a:rPr lang="en-US" sz="2800" b="1" dirty="0">
                <a:latin typeface="+mj-lt"/>
              </a:rPr>
              <a:t>file name </a:t>
            </a:r>
            <a:r>
              <a:rPr lang="en-US" sz="2800" dirty="0">
                <a:latin typeface="+mj-lt"/>
              </a:rPr>
              <a:t>to something you will remember.</a:t>
            </a:r>
          </a:p>
          <a:p>
            <a:pPr>
              <a:buFont typeface="Wingdings" pitchFamily="2" charset="2"/>
              <a:buNone/>
              <a:defRPr/>
            </a:pPr>
            <a:r>
              <a:rPr lang="en-US" sz="2800" dirty="0">
                <a:latin typeface="+mj-lt"/>
              </a:rPr>
              <a:t>3. Select </a:t>
            </a:r>
            <a:r>
              <a:rPr lang="en-US" sz="2800" b="1" dirty="0">
                <a:latin typeface="+mj-lt"/>
              </a:rPr>
              <a:t>Download</a:t>
            </a:r>
            <a:r>
              <a:rPr lang="en-US" sz="2800" dirty="0">
                <a:latin typeface="+mj-lt"/>
              </a:rPr>
              <a:t> as method of export.</a:t>
            </a:r>
          </a:p>
          <a:p>
            <a:pPr>
              <a:buFont typeface="Wingdings" pitchFamily="2" charset="2"/>
              <a:buNone/>
              <a:defRPr/>
            </a:pPr>
            <a:r>
              <a:rPr lang="en-US" sz="2800" dirty="0">
                <a:latin typeface="+mj-lt"/>
              </a:rPr>
              <a:t>4.  Select </a:t>
            </a:r>
            <a:r>
              <a:rPr lang="en-US" sz="2800" b="1" dirty="0">
                <a:latin typeface="+mj-lt"/>
              </a:rPr>
              <a:t>“.txt – RefWorks tagged format”</a:t>
            </a:r>
            <a:r>
              <a:rPr lang="en-US" sz="2800" dirty="0">
                <a:latin typeface="+mj-lt"/>
              </a:rPr>
              <a:t>.</a:t>
            </a:r>
          </a:p>
          <a:p>
            <a:pPr>
              <a:buFont typeface="Wingdings" pitchFamily="2" charset="2"/>
              <a:buNone/>
              <a:defRPr/>
            </a:pPr>
            <a:r>
              <a:rPr lang="en-US" sz="2800" dirty="0">
                <a:latin typeface="+mj-lt"/>
              </a:rPr>
              <a:t>5. Click on export, then </a:t>
            </a:r>
            <a:r>
              <a:rPr lang="en-US" sz="2800" b="1" dirty="0">
                <a:latin typeface="+mj-lt"/>
              </a:rPr>
              <a:t>save file </a:t>
            </a:r>
            <a:r>
              <a:rPr lang="en-US" sz="2800" dirty="0">
                <a:latin typeface="+mj-lt"/>
              </a:rPr>
              <a:t>to computer. Remember to save it to a location that you will be able to find (e.g. Desktop or Downloads folder).</a:t>
            </a:r>
            <a:endParaRPr lang="en-US" sz="2800" b="1" dirty="0">
              <a:latin typeface="+mj-lt"/>
            </a:endParaRPr>
          </a:p>
        </p:txBody>
      </p:sp>
      <p:sp>
        <p:nvSpPr>
          <p:cNvPr id="14" name="Rounded Rectangle 13" title="Decorative"/>
          <p:cNvSpPr/>
          <p:nvPr/>
        </p:nvSpPr>
        <p:spPr>
          <a:xfrm>
            <a:off x="2304256" y="1964822"/>
            <a:ext cx="792163" cy="215900"/>
          </a:xfrm>
          <a:prstGeom prst="roundRect">
            <a:avLst>
              <a:gd name="adj" fmla="val 16667"/>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Slide Number Placeholder 14"/>
          <p:cNvSpPr>
            <a:spLocks noGrp="1"/>
          </p:cNvSpPr>
          <p:nvPr>
            <p:ph type="sldNum" sz="quarter" idx="12"/>
          </p:nvPr>
        </p:nvSpPr>
        <p:spPr/>
        <p:txBody>
          <a:bodyPr/>
          <a:lstStyle/>
          <a:p>
            <a:pPr>
              <a:defRPr/>
            </a:pPr>
            <a:fld id="{80855F47-5D59-4D67-A759-732F027FCAC7}" type="slidenum">
              <a:rPr lang="en-GB"/>
              <a:pPr>
                <a:defRPr/>
              </a:pPr>
              <a:t>27</a:t>
            </a:fld>
            <a:endParaRPr lang="en-GB"/>
          </a:p>
        </p:txBody>
      </p:sp>
      <p:sp>
        <p:nvSpPr>
          <p:cNvPr id="11" name="Rectangle 10"/>
          <p:cNvSpPr/>
          <p:nvPr/>
        </p:nvSpPr>
        <p:spPr>
          <a:xfrm>
            <a:off x="0" y="0"/>
            <a:ext cx="91440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4"/>
          <p:cNvSpPr txBox="1">
            <a:spLocks/>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dirty="0"/>
              <a:t>Indirect import from Bibliography of British and Irish History  (BBIH)</a:t>
            </a:r>
          </a:p>
        </p:txBody>
      </p:sp>
    </p:spTree>
    <p:custDataLst>
      <p:tags r:id="rId1"/>
    </p:custDataLst>
    <p:extLst>
      <p:ext uri="{BB962C8B-B14F-4D97-AF65-F5344CB8AC3E}">
        <p14:creationId xmlns:p14="http://schemas.microsoft.com/office/powerpoint/2010/main" val="2055223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title="Decorative"/>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5118695" y="1933533"/>
            <a:ext cx="3260565" cy="2736000"/>
          </a:xfrm>
          <a:prstGeom prst="rect">
            <a:avLst/>
          </a:prstGeom>
          <a:ln>
            <a:noFill/>
          </a:ln>
          <a:effectLst>
            <a:outerShdw blurRad="190500" algn="tl" rotWithShape="0">
              <a:srgbClr val="000000">
                <a:alpha val="70000"/>
              </a:srgbClr>
            </a:outerShdw>
          </a:effectLst>
        </p:spPr>
      </p:pic>
      <p:sp>
        <p:nvSpPr>
          <p:cNvPr id="56324" name="Rectangle 2"/>
          <p:cNvSpPr>
            <a:spLocks noGrp="1" noChangeArrowheads="1"/>
          </p:cNvSpPr>
          <p:nvPr>
            <p:ph type="title"/>
          </p:nvPr>
        </p:nvSpPr>
        <p:spPr>
          <a:xfrm>
            <a:off x="468313" y="115888"/>
            <a:ext cx="8229600" cy="1143000"/>
          </a:xfrm>
        </p:spPr>
        <p:txBody>
          <a:bodyPr/>
          <a:lstStyle/>
          <a:p>
            <a:pPr algn="l"/>
            <a:r>
              <a:rPr lang="en-GB" sz="3600" b="1" dirty="0">
                <a:solidFill>
                  <a:schemeClr val="bg1"/>
                </a:solidFill>
              </a:rPr>
              <a:t>Indirect import from Bibliography of British &amp; Irish History - 3</a:t>
            </a:r>
            <a:endParaRPr lang="en-US" sz="3600" b="1" dirty="0">
              <a:solidFill>
                <a:schemeClr val="bg1"/>
              </a:solidFill>
            </a:endParaRPr>
          </a:p>
        </p:txBody>
      </p:sp>
      <p:cxnSp>
        <p:nvCxnSpPr>
          <p:cNvPr id="17" name="Straight Arrow Connector 16" title="Decorative"/>
          <p:cNvCxnSpPr/>
          <p:nvPr/>
        </p:nvCxnSpPr>
        <p:spPr>
          <a:xfrm>
            <a:off x="4211960" y="2146156"/>
            <a:ext cx="897607" cy="0"/>
          </a:xfrm>
          <a:prstGeom prst="straightConnector1">
            <a:avLst/>
          </a:prstGeom>
          <a:ln w="50800">
            <a:solidFill>
              <a:schemeClr val="accent3"/>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95610" y="3915052"/>
            <a:ext cx="3816350" cy="954107"/>
          </a:xfrm>
          <a:prstGeom prst="rect">
            <a:avLst/>
          </a:prstGeom>
          <a:solidFill>
            <a:schemeClr val="bg1"/>
          </a:solidFill>
          <a:ln>
            <a:solidFill>
              <a:schemeClr val="accent3"/>
            </a:solidFill>
          </a:ln>
        </p:spPr>
        <p:txBody>
          <a:bodyPr wrap="square">
            <a:spAutoFit/>
          </a:bodyPr>
          <a:lstStyle/>
          <a:p>
            <a:pPr>
              <a:defRPr/>
            </a:pPr>
            <a:r>
              <a:rPr lang="en-US" sz="2800" dirty="0">
                <a:latin typeface="+mj-lt"/>
              </a:rPr>
              <a:t>7. Select </a:t>
            </a:r>
            <a:r>
              <a:rPr lang="en-US" sz="2800" b="1" dirty="0">
                <a:latin typeface="+mj-lt"/>
              </a:rPr>
              <a:t>Import references</a:t>
            </a:r>
            <a:endParaRPr lang="en-US" sz="2800" dirty="0">
              <a:latin typeface="+mj-lt"/>
            </a:endParaRPr>
          </a:p>
        </p:txBody>
      </p:sp>
      <p:sp>
        <p:nvSpPr>
          <p:cNvPr id="20" name="Slide Number Placeholder 19"/>
          <p:cNvSpPr>
            <a:spLocks noGrp="1"/>
          </p:cNvSpPr>
          <p:nvPr>
            <p:ph type="sldNum" sz="quarter" idx="12"/>
          </p:nvPr>
        </p:nvSpPr>
        <p:spPr/>
        <p:txBody>
          <a:bodyPr/>
          <a:lstStyle/>
          <a:p>
            <a:pPr>
              <a:defRPr/>
            </a:pPr>
            <a:fld id="{7A090986-558F-41A0-918D-0BF6EB74980F}" type="slidenum">
              <a:rPr lang="en-GB"/>
              <a:pPr>
                <a:defRPr/>
              </a:pPr>
              <a:t>28</a:t>
            </a:fld>
            <a:endParaRPr lang="en-GB"/>
          </a:p>
        </p:txBody>
      </p:sp>
      <p:sp>
        <p:nvSpPr>
          <p:cNvPr id="19" name="Rectangle 18"/>
          <p:cNvSpPr/>
          <p:nvPr/>
        </p:nvSpPr>
        <p:spPr>
          <a:xfrm>
            <a:off x="0" y="0"/>
            <a:ext cx="91440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Arrow Connector 25" title="Decorative"/>
          <p:cNvCxnSpPr/>
          <p:nvPr/>
        </p:nvCxnSpPr>
        <p:spPr>
          <a:xfrm flipV="1">
            <a:off x="3923928" y="3573017"/>
            <a:ext cx="1081782" cy="216023"/>
          </a:xfrm>
          <a:prstGeom prst="straightConnector1">
            <a:avLst/>
          </a:prstGeom>
          <a:ln w="50800">
            <a:solidFill>
              <a:schemeClr val="accent3"/>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8448" y="2007740"/>
            <a:ext cx="3743647" cy="830997"/>
          </a:xfrm>
          <a:prstGeom prst="rect">
            <a:avLst/>
          </a:prstGeom>
          <a:ln w="3175"/>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t>6. Click </a:t>
            </a:r>
            <a:r>
              <a:rPr lang="en-US" sz="2400" b="1" dirty="0"/>
              <a:t>add a reference</a:t>
            </a:r>
            <a:r>
              <a:rPr lang="en-US" sz="2400" dirty="0"/>
              <a:t> button</a:t>
            </a:r>
            <a:endParaRPr lang="en-GB" sz="2400" dirty="0"/>
          </a:p>
        </p:txBody>
      </p: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30974" y="2035221"/>
            <a:ext cx="276264" cy="314369"/>
          </a:xfrm>
          <a:prstGeom prst="rect">
            <a:avLst/>
          </a:prstGeom>
        </p:spPr>
      </p:pic>
      <p:sp>
        <p:nvSpPr>
          <p:cNvPr id="12" name="Title 4"/>
          <p:cNvSpPr txBox="1">
            <a:spLocks/>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dirty="0"/>
              <a:t>Indirect import from Bibliography of British and Irish History  (BBIH)</a:t>
            </a:r>
          </a:p>
        </p:txBody>
      </p:sp>
    </p:spTree>
    <p:custDataLst>
      <p:tags r:id="rId1"/>
    </p:custDataLst>
    <p:extLst>
      <p:ext uri="{BB962C8B-B14F-4D97-AF65-F5344CB8AC3E}">
        <p14:creationId xmlns:p14="http://schemas.microsoft.com/office/powerpoint/2010/main" val="1301870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title="Decorative"/>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88541" y="1845214"/>
            <a:ext cx="8966918" cy="1944000"/>
          </a:xfrm>
          <a:prstGeom prst="rect">
            <a:avLst/>
          </a:prstGeom>
          <a:ln>
            <a:noFill/>
          </a:ln>
          <a:effectLst>
            <a:outerShdw blurRad="190500" algn="tl" rotWithShape="0">
              <a:srgbClr val="000000">
                <a:alpha val="70000"/>
              </a:srgbClr>
            </a:outerShdw>
          </a:effectLst>
        </p:spPr>
      </p:pic>
      <p:sp>
        <p:nvSpPr>
          <p:cNvPr id="56324" name="Rectangle 2"/>
          <p:cNvSpPr>
            <a:spLocks noGrp="1" noChangeArrowheads="1"/>
          </p:cNvSpPr>
          <p:nvPr>
            <p:ph type="title"/>
          </p:nvPr>
        </p:nvSpPr>
        <p:spPr>
          <a:xfrm>
            <a:off x="468313" y="115888"/>
            <a:ext cx="8229600" cy="1143000"/>
          </a:xfrm>
        </p:spPr>
        <p:txBody>
          <a:bodyPr/>
          <a:lstStyle/>
          <a:p>
            <a:pPr algn="l"/>
            <a:r>
              <a:rPr lang="en-GB" sz="3600" b="1" dirty="0">
                <a:solidFill>
                  <a:schemeClr val="bg1"/>
                </a:solidFill>
              </a:rPr>
              <a:t>Indirect import from Bibliography of British &amp; Irish History - 3</a:t>
            </a:r>
            <a:endParaRPr lang="en-US" sz="3600" b="1" dirty="0">
              <a:solidFill>
                <a:schemeClr val="bg1"/>
              </a:solidFill>
            </a:endParaRPr>
          </a:p>
        </p:txBody>
      </p:sp>
      <p:sp>
        <p:nvSpPr>
          <p:cNvPr id="14" name="Rounded Rectangle 13" title="Decorative"/>
          <p:cNvSpPr/>
          <p:nvPr/>
        </p:nvSpPr>
        <p:spPr>
          <a:xfrm>
            <a:off x="3419872" y="3429390"/>
            <a:ext cx="3024336" cy="504056"/>
          </a:xfrm>
          <a:prstGeom prst="roundRect">
            <a:avLst>
              <a:gd name="adj" fmla="val 16667"/>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Rectangle 21"/>
          <p:cNvSpPr/>
          <p:nvPr/>
        </p:nvSpPr>
        <p:spPr>
          <a:xfrm>
            <a:off x="241746" y="4781470"/>
            <a:ext cx="7489825" cy="1815882"/>
          </a:xfrm>
          <a:prstGeom prst="rect">
            <a:avLst/>
          </a:prstGeom>
          <a:solidFill>
            <a:schemeClr val="bg1"/>
          </a:solidFill>
          <a:ln>
            <a:solidFill>
              <a:schemeClr val="accent3"/>
            </a:solidFill>
          </a:ln>
        </p:spPr>
        <p:txBody>
          <a:bodyPr>
            <a:spAutoFit/>
          </a:bodyPr>
          <a:lstStyle/>
          <a:p>
            <a:pPr>
              <a:defRPr/>
            </a:pPr>
            <a:r>
              <a:rPr lang="en-US" sz="2800" dirty="0">
                <a:latin typeface="+mj-lt"/>
              </a:rPr>
              <a:t>8. </a:t>
            </a:r>
            <a:r>
              <a:rPr lang="en-US" sz="2800" dirty="0">
                <a:latin typeface="+mn-lt"/>
              </a:rPr>
              <a:t>Click </a:t>
            </a:r>
            <a:r>
              <a:rPr lang="en-US" sz="2800" b="1" dirty="0">
                <a:latin typeface="+mn-lt"/>
              </a:rPr>
              <a:t>Drop file here or select a file from your computer</a:t>
            </a:r>
            <a:r>
              <a:rPr lang="en-US" sz="2800" dirty="0">
                <a:latin typeface="+mn-lt"/>
              </a:rPr>
              <a:t>.</a:t>
            </a:r>
          </a:p>
          <a:p>
            <a:pPr>
              <a:defRPr/>
            </a:pPr>
            <a:r>
              <a:rPr lang="en-US" sz="2800" dirty="0">
                <a:latin typeface="+mn-lt"/>
              </a:rPr>
              <a:t>9. Select your file.</a:t>
            </a:r>
          </a:p>
          <a:p>
            <a:pPr>
              <a:defRPr/>
            </a:pPr>
            <a:endParaRPr lang="en-US" sz="2800" dirty="0">
              <a:latin typeface="+mj-lt"/>
            </a:endParaRPr>
          </a:p>
        </p:txBody>
      </p:sp>
      <p:sp>
        <p:nvSpPr>
          <p:cNvPr id="20" name="Slide Number Placeholder 19"/>
          <p:cNvSpPr>
            <a:spLocks noGrp="1"/>
          </p:cNvSpPr>
          <p:nvPr>
            <p:ph type="sldNum" sz="quarter" idx="12"/>
          </p:nvPr>
        </p:nvSpPr>
        <p:spPr/>
        <p:txBody>
          <a:bodyPr/>
          <a:lstStyle/>
          <a:p>
            <a:pPr>
              <a:defRPr/>
            </a:pPr>
            <a:fld id="{7A090986-558F-41A0-918D-0BF6EB74980F}" type="slidenum">
              <a:rPr lang="en-GB"/>
              <a:pPr>
                <a:defRPr/>
              </a:pPr>
              <a:t>29</a:t>
            </a:fld>
            <a:endParaRPr lang="en-GB"/>
          </a:p>
        </p:txBody>
      </p:sp>
      <p:sp>
        <p:nvSpPr>
          <p:cNvPr id="19" name="Rectangle 18"/>
          <p:cNvSpPr/>
          <p:nvPr/>
        </p:nvSpPr>
        <p:spPr>
          <a:xfrm>
            <a:off x="0" y="0"/>
            <a:ext cx="91440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0" title="Decorative"/>
          <p:cNvCxnSpPr/>
          <p:nvPr/>
        </p:nvCxnSpPr>
        <p:spPr>
          <a:xfrm flipH="1" flipV="1">
            <a:off x="5076082" y="4005455"/>
            <a:ext cx="10268" cy="747440"/>
          </a:xfrm>
          <a:prstGeom prst="straightConnector1">
            <a:avLst/>
          </a:prstGeom>
          <a:ln w="50800">
            <a:solidFill>
              <a:schemeClr val="accent3"/>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1" name="Title 4"/>
          <p:cNvSpPr txBox="1">
            <a:spLocks/>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dirty="0"/>
              <a:t>Indirect import from Bibliography of British and Irish History  (BBIH)</a:t>
            </a:r>
          </a:p>
        </p:txBody>
      </p:sp>
    </p:spTree>
    <p:custDataLst>
      <p:tags r:id="rId1"/>
    </p:custDataLst>
    <p:extLst>
      <p:ext uri="{BB962C8B-B14F-4D97-AF65-F5344CB8AC3E}">
        <p14:creationId xmlns:p14="http://schemas.microsoft.com/office/powerpoint/2010/main" val="1213199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600" b="1">
                <a:latin typeface="Arial" panose="020B0604020202020204" pitchFamily="34" charset="0"/>
                <a:cs typeface="Arial" panose="020B0604020202020204" pitchFamily="34" charset="0"/>
              </a:rPr>
              <a:t>Reference management software benefits</a:t>
            </a:r>
          </a:p>
        </p:txBody>
      </p:sp>
      <p:sp>
        <p:nvSpPr>
          <p:cNvPr id="8" name="Content Placeholder 7"/>
          <p:cNvSpPr>
            <a:spLocks noGrp="1"/>
          </p:cNvSpPr>
          <p:nvPr>
            <p:ph sz="half" idx="2"/>
          </p:nvPr>
        </p:nvSpPr>
        <p:spPr>
          <a:xfrm>
            <a:off x="4067944" y="1600200"/>
            <a:ext cx="4618856" cy="4525963"/>
          </a:xfrm>
        </p:spPr>
        <p:txBody>
          <a:bodyPr/>
          <a:lstStyle/>
          <a:p>
            <a:pPr marL="0" indent="0">
              <a:buNone/>
            </a:pPr>
            <a:r>
              <a:rPr lang="en-GB" sz="2400" b="1">
                <a:latin typeface="Arial" panose="020B0604020202020204" pitchFamily="34" charset="0"/>
                <a:cs typeface="Arial" panose="020B0604020202020204" pitchFamily="34" charset="0"/>
              </a:rPr>
              <a:t>Staying organised</a:t>
            </a:r>
          </a:p>
          <a:p>
            <a:r>
              <a:rPr lang="en-GB" sz="2400">
                <a:latin typeface="Arial" panose="020B0604020202020204" pitchFamily="34" charset="0"/>
                <a:cs typeface="Arial" panose="020B0604020202020204" pitchFamily="34" charset="0"/>
              </a:rPr>
              <a:t>Stores information about books and papers you may want to cite in one place</a:t>
            </a:r>
          </a:p>
          <a:p>
            <a:pPr marL="0" indent="0">
              <a:buNone/>
            </a:pPr>
            <a:r>
              <a:rPr lang="en-GB" sz="2400" b="1">
                <a:latin typeface="Arial" panose="020B0604020202020204" pitchFamily="34" charset="0"/>
                <a:cs typeface="Arial" panose="020B0604020202020204" pitchFamily="34" charset="0"/>
              </a:rPr>
              <a:t>Saving time</a:t>
            </a:r>
          </a:p>
          <a:p>
            <a:r>
              <a:rPr lang="en-GB" sz="2400">
                <a:latin typeface="Arial" panose="020B0604020202020204" pitchFamily="34" charset="0"/>
                <a:cs typeface="Arial" panose="020B0604020202020204" pitchFamily="34" charset="0"/>
              </a:rPr>
              <a:t>Formats your in-text citations, footnotes and bibliographies </a:t>
            </a:r>
          </a:p>
          <a:p>
            <a:r>
              <a:rPr lang="en-GB" sz="2400">
                <a:latin typeface="Arial" panose="020B0604020202020204" pitchFamily="34" charset="0"/>
                <a:cs typeface="Arial" panose="020B0604020202020204" pitchFamily="34" charset="0"/>
              </a:rPr>
              <a:t>Allows you to switch citation styles easily</a:t>
            </a:r>
          </a:p>
        </p:txBody>
      </p:sp>
      <p:sp>
        <p:nvSpPr>
          <p:cNvPr id="4" name="Slide Number Placeholder 3"/>
          <p:cNvSpPr>
            <a:spLocks noGrp="1"/>
          </p:cNvSpPr>
          <p:nvPr>
            <p:ph type="sldNum" sz="quarter" idx="12"/>
          </p:nvPr>
        </p:nvSpPr>
        <p:spPr/>
        <p:txBody>
          <a:bodyPr/>
          <a:lstStyle/>
          <a:p>
            <a:pPr>
              <a:defRPr/>
            </a:pPr>
            <a:fld id="{459EAEDD-9766-48B2-80EC-D93CA577D6B3}" type="slidenum">
              <a:rPr lang="en-GB" smtClean="0"/>
              <a:pPr>
                <a:defRPr/>
              </a:pPr>
              <a:t>3</a:t>
            </a:fld>
            <a:endParaRPr lang="en-GB"/>
          </a:p>
        </p:txBody>
      </p:sp>
      <p:pic>
        <p:nvPicPr>
          <p:cNvPr id="9" name="Content Placeholder 6">
            <a:extLs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4" cstate="email">
            <a:extLst>
              <a:ext uri="{28A0092B-C50C-407E-A947-70E740481C1C}">
                <a14:useLocalDpi xmlns:a14="http://schemas.microsoft.com/office/drawing/2010/main"/>
              </a:ext>
            </a:extLst>
          </a:blip>
          <a:srcRect t="-152"/>
          <a:stretch/>
        </p:blipFill>
        <p:spPr bwMode="auto">
          <a:xfrm>
            <a:off x="305153" y="1766917"/>
            <a:ext cx="3546767" cy="4326379"/>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73824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title="Decorative"/>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987824" y="1966030"/>
            <a:ext cx="5719713" cy="2556000"/>
          </a:xfrm>
          <a:prstGeom prst="rect">
            <a:avLst/>
          </a:prstGeom>
          <a:ln>
            <a:noFill/>
          </a:ln>
          <a:effectLst>
            <a:outerShdw blurRad="190500" algn="tl" rotWithShape="0">
              <a:srgbClr val="000000">
                <a:alpha val="70000"/>
              </a:srgbClr>
            </a:outerShdw>
          </a:effectLst>
        </p:spPr>
      </p:pic>
      <p:sp>
        <p:nvSpPr>
          <p:cNvPr id="14" name="Rounded Rectangle 13" title="Decorative"/>
          <p:cNvSpPr/>
          <p:nvPr/>
        </p:nvSpPr>
        <p:spPr>
          <a:xfrm>
            <a:off x="7622629" y="4017974"/>
            <a:ext cx="1413867" cy="504056"/>
          </a:xfrm>
          <a:prstGeom prst="roundRect">
            <a:avLst>
              <a:gd name="adj" fmla="val 16667"/>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Rectangle 21"/>
          <p:cNvSpPr/>
          <p:nvPr/>
        </p:nvSpPr>
        <p:spPr>
          <a:xfrm>
            <a:off x="241746" y="4924325"/>
            <a:ext cx="7489825" cy="1384995"/>
          </a:xfrm>
          <a:prstGeom prst="rect">
            <a:avLst/>
          </a:prstGeom>
          <a:solidFill>
            <a:schemeClr val="bg1"/>
          </a:solidFill>
          <a:ln>
            <a:solidFill>
              <a:schemeClr val="accent3"/>
            </a:solidFill>
          </a:ln>
        </p:spPr>
        <p:txBody>
          <a:bodyPr>
            <a:spAutoFit/>
          </a:bodyPr>
          <a:lstStyle/>
          <a:p>
            <a:pPr>
              <a:defRPr/>
            </a:pPr>
            <a:r>
              <a:rPr lang="en-US" sz="2800" dirty="0">
                <a:latin typeface="+mj-lt"/>
              </a:rPr>
              <a:t>10. </a:t>
            </a:r>
            <a:r>
              <a:rPr lang="en-US" sz="2800" dirty="0">
                <a:latin typeface="+mn-lt"/>
              </a:rPr>
              <a:t>Amend the file format if necessary.</a:t>
            </a:r>
          </a:p>
          <a:p>
            <a:pPr>
              <a:defRPr/>
            </a:pPr>
            <a:r>
              <a:rPr lang="en-US" sz="2800" dirty="0">
                <a:latin typeface="+mn-lt"/>
              </a:rPr>
              <a:t>11. Click </a:t>
            </a:r>
            <a:r>
              <a:rPr lang="en-US" sz="2800" b="1" dirty="0">
                <a:latin typeface="+mn-lt"/>
              </a:rPr>
              <a:t>Import</a:t>
            </a:r>
            <a:r>
              <a:rPr lang="en-US" sz="2800" dirty="0">
                <a:latin typeface="+mn-lt"/>
              </a:rPr>
              <a:t>.</a:t>
            </a:r>
          </a:p>
          <a:p>
            <a:pPr>
              <a:defRPr/>
            </a:pPr>
            <a:endParaRPr lang="en-US" sz="2800" dirty="0">
              <a:latin typeface="+mj-lt"/>
            </a:endParaRPr>
          </a:p>
        </p:txBody>
      </p:sp>
      <p:sp>
        <p:nvSpPr>
          <p:cNvPr id="20" name="Slide Number Placeholder 19"/>
          <p:cNvSpPr>
            <a:spLocks noGrp="1"/>
          </p:cNvSpPr>
          <p:nvPr>
            <p:ph type="sldNum" sz="quarter" idx="12"/>
          </p:nvPr>
        </p:nvSpPr>
        <p:spPr/>
        <p:txBody>
          <a:bodyPr/>
          <a:lstStyle/>
          <a:p>
            <a:pPr>
              <a:defRPr/>
            </a:pPr>
            <a:fld id="{7A090986-558F-41A0-918D-0BF6EB74980F}" type="slidenum">
              <a:rPr lang="en-GB"/>
              <a:pPr>
                <a:defRPr/>
              </a:pPr>
              <a:t>30</a:t>
            </a:fld>
            <a:endParaRPr lang="en-GB"/>
          </a:p>
        </p:txBody>
      </p:sp>
      <p:sp>
        <p:nvSpPr>
          <p:cNvPr id="19" name="Rectangle 18"/>
          <p:cNvSpPr/>
          <p:nvPr/>
        </p:nvSpPr>
        <p:spPr>
          <a:xfrm>
            <a:off x="0" y="0"/>
            <a:ext cx="91440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0" title="Decorative"/>
          <p:cNvCxnSpPr/>
          <p:nvPr/>
        </p:nvCxnSpPr>
        <p:spPr>
          <a:xfrm flipV="1">
            <a:off x="5086350" y="4580357"/>
            <a:ext cx="2536279" cy="315393"/>
          </a:xfrm>
          <a:prstGeom prst="straightConnector1">
            <a:avLst/>
          </a:prstGeom>
          <a:ln w="50800">
            <a:solidFill>
              <a:schemeClr val="accent3"/>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1" name="Title 4"/>
          <p:cNvSpPr txBox="1">
            <a:spLocks/>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dirty="0"/>
              <a:t>Indirect import from Bibliography of British and Irish History  (BBIH)</a:t>
            </a:r>
          </a:p>
        </p:txBody>
      </p:sp>
    </p:spTree>
    <p:custDataLst>
      <p:tags r:id="rId1"/>
    </p:custDataLst>
    <p:extLst>
      <p:ext uri="{BB962C8B-B14F-4D97-AF65-F5344CB8AC3E}">
        <p14:creationId xmlns:p14="http://schemas.microsoft.com/office/powerpoint/2010/main" val="3783048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292C8-D825-D34D-8090-5D2850BABF1C}"/>
              </a:ext>
            </a:extLst>
          </p:cNvPr>
          <p:cNvSpPr>
            <a:spLocks noGrp="1"/>
          </p:cNvSpPr>
          <p:nvPr>
            <p:ph type="title"/>
          </p:nvPr>
        </p:nvSpPr>
        <p:spPr>
          <a:xfrm>
            <a:off x="388307" y="130741"/>
            <a:ext cx="7886700" cy="994172"/>
          </a:xfrm>
        </p:spPr>
        <p:txBody>
          <a:bodyPr>
            <a:normAutofit/>
          </a:bodyPr>
          <a:lstStyle/>
          <a:p>
            <a:r>
              <a:rPr lang="en-US" sz="4500" dirty="0">
                <a:latin typeface="Arial" panose="020B0604020202020204" pitchFamily="34" charset="0"/>
                <a:cs typeface="Arial" panose="020B0604020202020204" pitchFamily="34" charset="0"/>
              </a:rPr>
              <a:t>Drag and drop PDFs</a:t>
            </a:r>
          </a:p>
        </p:txBody>
      </p:sp>
      <p:pic>
        <p:nvPicPr>
          <p:cNvPr id="5" name="Content Placeholder 4" descr="Refworks and File explorer, witha  file being dragged onto Refworks"/>
          <p:cNvPicPr>
            <a:picLocks noGrp="1" noChangeAspect="1"/>
          </p:cNvPicPr>
          <p:nvPr>
            <p:ph idx="1"/>
          </p:nvPr>
        </p:nvPicPr>
        <p:blipFill>
          <a:blip r:embed="rId3"/>
          <a:stretch>
            <a:fillRect/>
          </a:stretch>
        </p:blipFill>
        <p:spPr>
          <a:xfrm>
            <a:off x="192682" y="1008423"/>
            <a:ext cx="8951318" cy="1302577"/>
          </a:xfrm>
          <a:prstGeom prst="rect">
            <a:avLst/>
          </a:prstGeom>
        </p:spPr>
      </p:pic>
      <p:sp>
        <p:nvSpPr>
          <p:cNvPr id="6" name="Right Arrow 5"/>
          <p:cNvSpPr/>
          <p:nvPr/>
        </p:nvSpPr>
        <p:spPr>
          <a:xfrm rot="10800000">
            <a:off x="4208746" y="1446820"/>
            <a:ext cx="2455101" cy="87682"/>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Display of metadata for pdf article, showing edit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2085" y="2311000"/>
            <a:ext cx="2382978" cy="4608048"/>
          </a:xfrm>
          <a:prstGeom prst="rect">
            <a:avLst/>
          </a:prstGeom>
        </p:spPr>
      </p:pic>
    </p:spTree>
    <p:extLst>
      <p:ext uri="{BB962C8B-B14F-4D97-AF65-F5344CB8AC3E}">
        <p14:creationId xmlns:p14="http://schemas.microsoft.com/office/powerpoint/2010/main" val="42134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a:t>Editing references</a:t>
            </a:r>
          </a:p>
        </p:txBody>
      </p:sp>
      <p:sp>
        <p:nvSpPr>
          <p:cNvPr id="3" name="Content Placeholder 2"/>
          <p:cNvSpPr>
            <a:spLocks noGrp="1"/>
          </p:cNvSpPr>
          <p:nvPr>
            <p:ph sz="half" idx="1"/>
          </p:nvPr>
        </p:nvSpPr>
        <p:spPr>
          <a:xfrm>
            <a:off x="457199" y="1600200"/>
            <a:ext cx="8229599" cy="4525963"/>
          </a:xfrm>
        </p:spPr>
        <p:txBody>
          <a:bodyPr/>
          <a:lstStyle/>
          <a:p>
            <a:r>
              <a:rPr lang="en-GB"/>
              <a:t>You may need to edit references you export from catalogues and databases</a:t>
            </a:r>
          </a:p>
          <a:p>
            <a:pPr marL="0" indent="0">
              <a:buNone/>
            </a:pPr>
            <a:endParaRPr lang="en-GB"/>
          </a:p>
          <a:p>
            <a:r>
              <a:rPr lang="en-GB"/>
              <a:t>Records exported from SOLO, in particular, may need editing</a:t>
            </a:r>
            <a:br>
              <a:rPr lang="en-GB"/>
            </a:br>
            <a:endParaRPr lang="en-GB"/>
          </a:p>
          <a:p>
            <a:r>
              <a:rPr lang="en-GB"/>
              <a:t>If you do not edit your records this may lead to errors in your bibliographies and citations</a:t>
            </a:r>
          </a:p>
        </p:txBody>
      </p:sp>
      <p:sp>
        <p:nvSpPr>
          <p:cNvPr id="4" name="Slide Number Placeholder 3"/>
          <p:cNvSpPr>
            <a:spLocks noGrp="1"/>
          </p:cNvSpPr>
          <p:nvPr>
            <p:ph type="sldNum" sz="quarter" idx="12"/>
          </p:nvPr>
        </p:nvSpPr>
        <p:spPr/>
        <p:txBody>
          <a:bodyPr/>
          <a:lstStyle/>
          <a:p>
            <a:pPr>
              <a:defRPr/>
            </a:pPr>
            <a:fld id="{459EAEDD-9766-48B2-80EC-D93CA577D6B3}" type="slidenum">
              <a:rPr lang="en-GB" smtClean="0"/>
              <a:pPr>
                <a:defRPr/>
              </a:pPr>
              <a:t>32</a:t>
            </a:fld>
            <a:endParaRPr lang="en-GB"/>
          </a:p>
        </p:txBody>
      </p:sp>
      <p:pic>
        <p:nvPicPr>
          <p:cNvPr id="5" name="Picture 4">
            <a:extLst>
              <a:ext uri="{FF2B5EF4-FFF2-40B4-BE49-F238E27FC236}">
                <a16:creationId xmlns:a16="http://schemas.microsoft.com/office/drawing/2014/main" id="{24E15CD2-4FE8-4747-B731-2821BF75EB7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00392" y="264237"/>
            <a:ext cx="812698" cy="812698"/>
          </a:xfrm>
          <a:prstGeom prst="rect">
            <a:avLst/>
          </a:prstGeom>
        </p:spPr>
      </p:pic>
    </p:spTree>
    <p:custDataLst>
      <p:tags r:id="rId1"/>
    </p:custDataLst>
    <p:extLst>
      <p:ext uri="{BB962C8B-B14F-4D97-AF65-F5344CB8AC3E}">
        <p14:creationId xmlns:p14="http://schemas.microsoft.com/office/powerpoint/2010/main" val="992224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4171" y="274638"/>
            <a:ext cx="7782205" cy="778098"/>
          </a:xfrm>
          <a:ln>
            <a:noFill/>
            <a:prstDash val="lgDash"/>
          </a:ln>
        </p:spPr>
        <p:txBody>
          <a:bodyPr/>
          <a:lstStyle/>
          <a:p>
            <a:r>
              <a:rPr lang="en-GB"/>
              <a:t>Editing records: authors</a:t>
            </a:r>
          </a:p>
        </p:txBody>
      </p:sp>
      <p:sp>
        <p:nvSpPr>
          <p:cNvPr id="6" name="Content Placeholder 5"/>
          <p:cNvSpPr>
            <a:spLocks noGrp="1"/>
          </p:cNvSpPr>
          <p:nvPr>
            <p:ph idx="1"/>
          </p:nvPr>
        </p:nvSpPr>
        <p:spPr>
          <a:xfrm>
            <a:off x="323528" y="1008312"/>
            <a:ext cx="7782205" cy="3654841"/>
          </a:xfrm>
        </p:spPr>
        <p:txBody>
          <a:bodyPr/>
          <a:lstStyle/>
          <a:p>
            <a:r>
              <a:rPr lang="en-GB" b="1"/>
              <a:t>Authors</a:t>
            </a:r>
            <a:r>
              <a:rPr lang="en-GB"/>
              <a:t>: additional information such as birth/death dates should be deleted.</a:t>
            </a:r>
          </a:p>
          <a:p>
            <a:r>
              <a:rPr lang="en-GB" b="1"/>
              <a:t>Works by multiple authors:  </a:t>
            </a:r>
            <a:r>
              <a:rPr lang="en-GB"/>
              <a:t>Authors may be missing. If so, add authors manually. </a:t>
            </a:r>
          </a:p>
          <a:p>
            <a:pPr lvl="1"/>
            <a:r>
              <a:rPr lang="en-GB"/>
              <a:t>Add as: surname, first names (or initials).</a:t>
            </a:r>
          </a:p>
          <a:p>
            <a:pPr lvl="1"/>
            <a:r>
              <a:rPr lang="en-GB"/>
              <a:t>Press return to add the names separately.</a:t>
            </a:r>
            <a:br>
              <a:rPr lang="en-GB"/>
            </a:br>
            <a:endParaRPr lang="en-GB" sz="3600"/>
          </a:p>
        </p:txBody>
      </p:sp>
      <p:sp>
        <p:nvSpPr>
          <p:cNvPr id="4" name="Slide Number Placeholder 3"/>
          <p:cNvSpPr>
            <a:spLocks noGrp="1"/>
          </p:cNvSpPr>
          <p:nvPr>
            <p:ph type="sldNum" sz="quarter" idx="12"/>
          </p:nvPr>
        </p:nvSpPr>
        <p:spPr/>
        <p:txBody>
          <a:bodyPr/>
          <a:lstStyle/>
          <a:p>
            <a:pPr>
              <a:defRPr/>
            </a:pPr>
            <a:fld id="{459EAEDD-9766-48B2-80EC-D93CA577D6B3}" type="slidenum">
              <a:rPr lang="en-GB" smtClean="0"/>
              <a:pPr>
                <a:defRPr/>
              </a:pPr>
              <a:t>33</a:t>
            </a:fld>
            <a:endParaRPr lang="en-GB"/>
          </a:p>
        </p:txBody>
      </p:sp>
      <p:pic>
        <p:nvPicPr>
          <p:cNvPr id="2" name="Picture 1" descr="Screenshot of multiple authors in author field in RefWorks."/>
          <p:cNvPicPr>
            <a:picLocks noChangeAspect="1"/>
          </p:cNvPicPr>
          <p:nvPr/>
        </p:nvPicPr>
        <p:blipFill>
          <a:blip r:embed="rId4">
            <a:extLst>
              <a:ext uri="{28A0092B-C50C-407E-A947-70E740481C1C}">
                <a14:useLocalDpi xmlns:a14="http://schemas.microsoft.com/office/drawing/2010/main"/>
              </a:ext>
            </a:extLst>
          </a:blip>
          <a:srcRect/>
          <a:stretch/>
        </p:blipFill>
        <p:spPr>
          <a:xfrm>
            <a:off x="683569" y="4564480"/>
            <a:ext cx="7000123" cy="1890544"/>
          </a:xfrm>
          <a:prstGeom prst="rect">
            <a:avLst/>
          </a:prstGeom>
          <a:ln w="3175">
            <a:solidFill>
              <a:schemeClr val="tx1"/>
            </a:solidFill>
          </a:ln>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100392" y="264237"/>
            <a:ext cx="812698" cy="812698"/>
          </a:xfrm>
          <a:prstGeom prst="rect">
            <a:avLst/>
          </a:prstGeom>
        </p:spPr>
      </p:pic>
    </p:spTree>
    <p:custDataLst>
      <p:tags r:id="rId1"/>
    </p:custDataLst>
    <p:extLst>
      <p:ext uri="{BB962C8B-B14F-4D97-AF65-F5344CB8AC3E}">
        <p14:creationId xmlns:p14="http://schemas.microsoft.com/office/powerpoint/2010/main" val="648140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7992888" cy="1143000"/>
          </a:xfrm>
          <a:ln>
            <a:noFill/>
            <a:prstDash val="lgDash"/>
          </a:ln>
        </p:spPr>
        <p:txBody>
          <a:bodyPr/>
          <a:lstStyle/>
          <a:p>
            <a:r>
              <a:rPr lang="en-GB" sz="4300"/>
              <a:t>Editing records: edited works</a:t>
            </a:r>
          </a:p>
        </p:txBody>
      </p:sp>
      <p:sp>
        <p:nvSpPr>
          <p:cNvPr id="3" name="Content Placeholder 2"/>
          <p:cNvSpPr>
            <a:spLocks noGrp="1"/>
          </p:cNvSpPr>
          <p:nvPr>
            <p:ph sz="half" idx="1"/>
          </p:nvPr>
        </p:nvSpPr>
        <p:spPr>
          <a:xfrm>
            <a:off x="107504" y="1600200"/>
            <a:ext cx="4546848" cy="4525963"/>
          </a:xfrm>
        </p:spPr>
        <p:txBody>
          <a:bodyPr/>
          <a:lstStyle/>
          <a:p>
            <a:r>
              <a:rPr lang="en-GB"/>
              <a:t>If the item is edited rather than authored, change the reference type from ‘Book’ to ‘Book, Edited Collection’.</a:t>
            </a:r>
          </a:p>
          <a:p>
            <a:r>
              <a:rPr lang="en-GB"/>
              <a:t>If you do not do this, RefWorks may erroneously give the editor as an author or list the book as anonymous.</a:t>
            </a:r>
          </a:p>
          <a:p>
            <a:pPr marL="0" indent="0">
              <a:buNone/>
            </a:pPr>
            <a:r>
              <a:rPr lang="en-GB"/>
              <a:t> </a:t>
            </a:r>
          </a:p>
          <a:p>
            <a:pPr marL="0" indent="0">
              <a:buNone/>
            </a:pPr>
            <a:endParaRPr lang="en-GB"/>
          </a:p>
        </p:txBody>
      </p:sp>
      <p:sp>
        <p:nvSpPr>
          <p:cNvPr id="4" name="Slide Number Placeholder 3"/>
          <p:cNvSpPr>
            <a:spLocks noGrp="1"/>
          </p:cNvSpPr>
          <p:nvPr>
            <p:ph type="sldNum" sz="quarter" idx="12"/>
          </p:nvPr>
        </p:nvSpPr>
        <p:spPr/>
        <p:txBody>
          <a:bodyPr/>
          <a:lstStyle/>
          <a:p>
            <a:pPr>
              <a:defRPr/>
            </a:pPr>
            <a:fld id="{459EAEDD-9766-48B2-80EC-D93CA577D6B3}" type="slidenum">
              <a:rPr lang="en-GB" smtClean="0"/>
              <a:pPr>
                <a:defRPr/>
              </a:pPr>
              <a:t>34</a:t>
            </a:fld>
            <a:endParaRPr lang="en-GB"/>
          </a:p>
        </p:txBody>
      </p:sp>
      <p:sp>
        <p:nvSpPr>
          <p:cNvPr id="5" name="Content Placeholder 4"/>
          <p:cNvSpPr>
            <a:spLocks noGrp="1"/>
          </p:cNvSpPr>
          <p:nvPr>
            <p:ph sz="half" idx="2"/>
          </p:nvPr>
        </p:nvSpPr>
        <p:spPr/>
        <p:txBody>
          <a:bodyPr/>
          <a:lstStyle/>
          <a:p>
            <a:endParaRPr lang="en-GB"/>
          </a:p>
        </p:txBody>
      </p:sp>
      <p:pic>
        <p:nvPicPr>
          <p:cNvPr id="6" name="Picture 5" descr="Screenshot of selecting 'Book, edited collection' as a reference type in RefWorks."/>
          <p:cNvPicPr>
            <a:picLocks noChangeAspect="1"/>
          </p:cNvPicPr>
          <p:nvPr/>
        </p:nvPicPr>
        <p:blipFill>
          <a:blip r:embed="rId4"/>
          <a:stretch>
            <a:fillRect/>
          </a:stretch>
        </p:blipFill>
        <p:spPr>
          <a:xfrm>
            <a:off x="4734236" y="1637979"/>
            <a:ext cx="3688503" cy="3915693"/>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280451" y="266060"/>
            <a:ext cx="812698" cy="812698"/>
          </a:xfrm>
          <a:prstGeom prst="rect">
            <a:avLst/>
          </a:prstGeom>
        </p:spPr>
      </p:pic>
    </p:spTree>
    <p:custDataLst>
      <p:tags r:id="rId1"/>
    </p:custDataLst>
    <p:extLst>
      <p:ext uri="{BB962C8B-B14F-4D97-AF65-F5344CB8AC3E}">
        <p14:creationId xmlns:p14="http://schemas.microsoft.com/office/powerpoint/2010/main" val="3130017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renshot of 'book section' template in RefWorks."/>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891631" y="4230351"/>
            <a:ext cx="3566619" cy="2477669"/>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a:xfrm>
            <a:off x="107504" y="195366"/>
            <a:ext cx="7771024" cy="1143000"/>
          </a:xfrm>
          <a:ln>
            <a:noFill/>
            <a:prstDash val="lgDash"/>
          </a:ln>
        </p:spPr>
        <p:txBody>
          <a:bodyPr/>
          <a:lstStyle/>
          <a:p>
            <a:pPr algn="l"/>
            <a:r>
              <a:rPr lang="en-GB" sz="4000" spc="-150"/>
              <a:t>Editing records: edited collections</a:t>
            </a:r>
          </a:p>
        </p:txBody>
      </p:sp>
      <p:sp>
        <p:nvSpPr>
          <p:cNvPr id="3" name="Content Placeholder 2"/>
          <p:cNvSpPr>
            <a:spLocks noGrp="1"/>
          </p:cNvSpPr>
          <p:nvPr>
            <p:ph sz="half" idx="1"/>
          </p:nvPr>
        </p:nvSpPr>
        <p:spPr>
          <a:xfrm>
            <a:off x="97160" y="1742082"/>
            <a:ext cx="4474840" cy="4525963"/>
          </a:xfrm>
        </p:spPr>
        <p:txBody>
          <a:bodyPr/>
          <a:lstStyle/>
          <a:p>
            <a:r>
              <a:rPr lang="en-GB" b="1"/>
              <a:t>Citing a chapter in an edited collection:</a:t>
            </a:r>
            <a:r>
              <a:rPr lang="en-GB"/>
              <a:t> change the reference type to ‘Book Section’.</a:t>
            </a:r>
            <a:endParaRPr lang="en-GB" b="1"/>
          </a:p>
          <a:p>
            <a:r>
              <a:rPr lang="en-GB"/>
              <a:t>Author &amp; section title must be entered manually.</a:t>
            </a:r>
          </a:p>
          <a:p>
            <a:r>
              <a:rPr lang="en-GB"/>
              <a:t>You can avoid manually entering editor(s) &amp; book title by cutting and pasting the information.</a:t>
            </a:r>
          </a:p>
        </p:txBody>
      </p:sp>
      <p:sp>
        <p:nvSpPr>
          <p:cNvPr id="4" name="Slide Number Placeholder 3"/>
          <p:cNvSpPr>
            <a:spLocks noGrp="1"/>
          </p:cNvSpPr>
          <p:nvPr>
            <p:ph type="sldNum" sz="quarter" idx="12"/>
          </p:nvPr>
        </p:nvSpPr>
        <p:spPr/>
        <p:txBody>
          <a:bodyPr/>
          <a:lstStyle/>
          <a:p>
            <a:pPr>
              <a:defRPr/>
            </a:pPr>
            <a:fld id="{459EAEDD-9766-48B2-80EC-D93CA577D6B3}" type="slidenum">
              <a:rPr lang="en-GB" smtClean="0"/>
              <a:pPr>
                <a:defRPr/>
              </a:pPr>
              <a:t>35</a:t>
            </a:fld>
            <a:endParaRPr lang="en-GB"/>
          </a:p>
        </p:txBody>
      </p:sp>
      <p:sp>
        <p:nvSpPr>
          <p:cNvPr id="7" name="Rectangular Callout 6" descr="Chapter details"/>
          <p:cNvSpPr/>
          <p:nvPr/>
        </p:nvSpPr>
        <p:spPr>
          <a:xfrm>
            <a:off x="7966720" y="4083286"/>
            <a:ext cx="1080120" cy="792088"/>
          </a:xfrm>
          <a:prstGeom prst="wedgeRectCallout">
            <a:avLst>
              <a:gd name="adj1" fmla="val -101892"/>
              <a:gd name="adj2" fmla="val 442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Chapter details</a:t>
            </a:r>
          </a:p>
        </p:txBody>
      </p:sp>
      <p:sp>
        <p:nvSpPr>
          <p:cNvPr id="11" name="Rectangular Callout 10" descr="Book details"/>
          <p:cNvSpPr/>
          <p:nvPr/>
        </p:nvSpPr>
        <p:spPr>
          <a:xfrm>
            <a:off x="7878528" y="5285458"/>
            <a:ext cx="1080120" cy="792088"/>
          </a:xfrm>
          <a:prstGeom prst="wedgeRectCallout">
            <a:avLst>
              <a:gd name="adj1" fmla="val -107868"/>
              <a:gd name="adj2" fmla="val 610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Book details</a:t>
            </a:r>
          </a:p>
        </p:txBody>
      </p:sp>
      <p:pic>
        <p:nvPicPr>
          <p:cNvPr id="6" name="Content Placeholder 5" descr="Screenshot of selecting 'Book section' as a reference type in RefWorks."/>
          <p:cNvPicPr>
            <a:picLocks noGrp="1" noChangeAspect="1"/>
          </p:cNvPicPr>
          <p:nvPr>
            <p:ph sz="half" idx="2"/>
          </p:nvPr>
        </p:nvPicPr>
        <p:blipFill rotWithShape="1">
          <a:blip r:embed="rId5" cstate="email">
            <a:extLst>
              <a:ext uri="{28A0092B-C50C-407E-A947-70E740481C1C}">
                <a14:useLocalDpi xmlns:a14="http://schemas.microsoft.com/office/drawing/2010/main"/>
              </a:ext>
            </a:extLst>
          </a:blip>
          <a:srcRect/>
          <a:stretch/>
        </p:blipFill>
        <p:spPr>
          <a:xfrm>
            <a:off x="5292080" y="1484784"/>
            <a:ext cx="2619375" cy="2520280"/>
          </a:xfrm>
          <a:prstGeom prst="rect">
            <a:avLst/>
          </a:prstGeom>
          <a:effectLst>
            <a:outerShdw blurRad="63500" sx="102000" sy="102000" algn="ctr" rotWithShape="0">
              <a:prstClr val="black">
                <a:alpha val="40000"/>
              </a:prstClr>
            </a:outerShdw>
          </a:effectLst>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162083" y="197949"/>
            <a:ext cx="812698" cy="812698"/>
          </a:xfrm>
          <a:prstGeom prst="rect">
            <a:avLst/>
          </a:prstGeom>
        </p:spPr>
      </p:pic>
    </p:spTree>
    <p:custDataLst>
      <p:tags r:id="rId1"/>
    </p:custDataLst>
    <p:extLst>
      <p:ext uri="{BB962C8B-B14F-4D97-AF65-F5344CB8AC3E}">
        <p14:creationId xmlns:p14="http://schemas.microsoft.com/office/powerpoint/2010/main" val="1210706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Screenshot of 'Add more fields' button in RefWorks."/>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499992" y="2726909"/>
            <a:ext cx="3600400" cy="3994566"/>
          </a:xfrm>
          <a:prstGeom prst="rect">
            <a:avLst/>
          </a:prstGeom>
          <a:ln>
            <a:noFill/>
          </a:ln>
          <a:effectLst>
            <a:outerShdw blurRad="190500" algn="tl" rotWithShape="0">
              <a:srgbClr val="000000">
                <a:alpha val="70000"/>
              </a:srgbClr>
            </a:outerShdw>
          </a:effectLst>
        </p:spPr>
      </p:pic>
      <p:pic>
        <p:nvPicPr>
          <p:cNvPr id="9" name="Picture 3" descr="Screenshot of edit button in RefWorks."/>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313674" y="1430909"/>
            <a:ext cx="8076178" cy="1296000"/>
          </a:xfrm>
          <a:prstGeom prst="rect">
            <a:avLst/>
          </a:prstGeom>
          <a:ln>
            <a:noFill/>
          </a:ln>
          <a:effectLst>
            <a:outerShdw blurRad="190500" algn="tl" rotWithShape="0">
              <a:srgbClr val="000000">
                <a:alpha val="70000"/>
              </a:srgbClr>
            </a:outerShdw>
          </a:effectLst>
        </p:spPr>
      </p:pic>
      <p:cxnSp>
        <p:nvCxnSpPr>
          <p:cNvPr id="12" name="Straight Arrow Connector 11">
            <a:extLst>
              <a:ext uri="{C183D7F6-B498-43B3-948B-1728B52AA6E4}">
                <adec:decorative xmlns:adec="http://schemas.microsoft.com/office/drawing/2017/decorative" val="1"/>
              </a:ext>
            </a:extLst>
          </p:cNvPr>
          <p:cNvCxnSpPr/>
          <p:nvPr/>
        </p:nvCxnSpPr>
        <p:spPr>
          <a:xfrm flipH="1">
            <a:off x="5408483" y="5504083"/>
            <a:ext cx="1966479" cy="1008569"/>
          </a:xfrm>
          <a:prstGeom prst="straightConnector1">
            <a:avLst/>
          </a:prstGeom>
          <a:ln w="50800">
            <a:solidFill>
              <a:schemeClr val="accent3"/>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C183D7F6-B498-43B3-948B-1728B52AA6E4}">
                <adec:decorative xmlns:adec="http://schemas.microsoft.com/office/drawing/2017/decorative" val="1"/>
              </a:ext>
            </a:extLst>
          </p:cNvPr>
          <p:cNvCxnSpPr/>
          <p:nvPr/>
        </p:nvCxnSpPr>
        <p:spPr>
          <a:xfrm flipV="1">
            <a:off x="3059113" y="1716583"/>
            <a:ext cx="4897437" cy="1839914"/>
          </a:xfrm>
          <a:prstGeom prst="straightConnector1">
            <a:avLst/>
          </a:prstGeom>
          <a:ln w="50800">
            <a:solidFill>
              <a:schemeClr val="accent3"/>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a:extLst>
              <a:ext uri="{C183D7F6-B498-43B3-948B-1728B52AA6E4}">
                <adec:decorative xmlns:adec="http://schemas.microsoft.com/office/drawing/2017/decorative" val="1"/>
              </a:ext>
            </a:extLst>
          </p:cNvPr>
          <p:cNvSpPr/>
          <p:nvPr/>
        </p:nvSpPr>
        <p:spPr>
          <a:xfrm>
            <a:off x="7956549" y="1418392"/>
            <a:ext cx="720725" cy="287337"/>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ectangle 7" descr="1. Highlight a reference and click on edit."/>
          <p:cNvSpPr/>
          <p:nvPr/>
        </p:nvSpPr>
        <p:spPr>
          <a:xfrm>
            <a:off x="250824" y="2908796"/>
            <a:ext cx="3076991" cy="1384995"/>
          </a:xfrm>
          <a:prstGeom prst="rect">
            <a:avLst/>
          </a:prstGeom>
          <a:solidFill>
            <a:schemeClr val="bg1"/>
          </a:solidFill>
          <a:ln>
            <a:solidFill>
              <a:schemeClr val="accent3"/>
            </a:solidFill>
          </a:ln>
        </p:spPr>
        <p:txBody>
          <a:bodyPr wrap="square">
            <a:spAutoFit/>
          </a:bodyPr>
          <a:lstStyle/>
          <a:p>
            <a:pPr>
              <a:defRPr/>
            </a:pPr>
            <a:r>
              <a:rPr lang="en-GB" sz="2800">
                <a:latin typeface="Arial" panose="020B0604020202020204" pitchFamily="34" charset="0"/>
                <a:cs typeface="Arial" panose="020B0604020202020204" pitchFamily="34" charset="0"/>
              </a:rPr>
              <a:t>1. Highlight a</a:t>
            </a:r>
          </a:p>
          <a:p>
            <a:pPr marL="514350" indent="-514350">
              <a:defRPr/>
            </a:pPr>
            <a:r>
              <a:rPr lang="en-GB" sz="2800">
                <a:latin typeface="Arial" panose="020B0604020202020204" pitchFamily="34" charset="0"/>
                <a:cs typeface="Arial" panose="020B0604020202020204" pitchFamily="34" charset="0"/>
              </a:rPr>
              <a:t>reference and click on </a:t>
            </a:r>
            <a:r>
              <a:rPr lang="en-GB" sz="2800" b="1">
                <a:latin typeface="Arial" panose="020B0604020202020204" pitchFamily="34" charset="0"/>
                <a:cs typeface="Arial" panose="020B0604020202020204" pitchFamily="34" charset="0"/>
              </a:rPr>
              <a:t>edit</a:t>
            </a:r>
            <a:r>
              <a:rPr lang="en-GB" sz="2800">
                <a:latin typeface="Arial" panose="020B0604020202020204" pitchFamily="34" charset="0"/>
                <a:cs typeface="Arial" panose="020B0604020202020204" pitchFamily="34" charset="0"/>
              </a:rPr>
              <a:t>.</a:t>
            </a:r>
          </a:p>
        </p:txBody>
      </p:sp>
      <p:sp>
        <p:nvSpPr>
          <p:cNvPr id="23" name="Rectangle 22" descr="2. Make any changes needed to the bibliographical details."/>
          <p:cNvSpPr/>
          <p:nvPr/>
        </p:nvSpPr>
        <p:spPr>
          <a:xfrm>
            <a:off x="457201" y="4691922"/>
            <a:ext cx="3753332" cy="1384995"/>
          </a:xfrm>
          <a:prstGeom prst="rect">
            <a:avLst/>
          </a:prstGeom>
          <a:solidFill>
            <a:schemeClr val="bg1"/>
          </a:solidFill>
          <a:ln>
            <a:solidFill>
              <a:schemeClr val="accent3"/>
            </a:solidFill>
          </a:ln>
        </p:spPr>
        <p:txBody>
          <a:bodyPr wrap="square">
            <a:spAutoFit/>
          </a:bodyPr>
          <a:lstStyle/>
          <a:p>
            <a:pPr marL="514350" indent="-514350">
              <a:defRPr/>
            </a:pPr>
            <a:r>
              <a:rPr lang="en-GB" sz="2800">
                <a:latin typeface="Arial" panose="020B0604020202020204" pitchFamily="34" charset="0"/>
                <a:cs typeface="Arial" panose="020B0604020202020204" pitchFamily="34" charset="0"/>
              </a:rPr>
              <a:t>2. Make any changes</a:t>
            </a:r>
          </a:p>
          <a:p>
            <a:pPr marL="514350" indent="-514350">
              <a:defRPr/>
            </a:pPr>
            <a:r>
              <a:rPr lang="en-GB" sz="2800">
                <a:latin typeface="Arial" panose="020B0604020202020204" pitchFamily="34" charset="0"/>
                <a:cs typeface="Arial" panose="020B0604020202020204" pitchFamily="34" charset="0"/>
              </a:rPr>
              <a:t>needed to the</a:t>
            </a:r>
          </a:p>
          <a:p>
            <a:pPr marL="514350" indent="-514350">
              <a:defRPr/>
            </a:pPr>
            <a:r>
              <a:rPr lang="en-GB" sz="2800">
                <a:latin typeface="Arial" panose="020B0604020202020204" pitchFamily="34" charset="0"/>
                <a:cs typeface="Arial" panose="020B0604020202020204" pitchFamily="34" charset="0"/>
              </a:rPr>
              <a:t>bibliographical details.</a:t>
            </a:r>
          </a:p>
        </p:txBody>
      </p:sp>
      <p:pic>
        <p:nvPicPr>
          <p:cNvPr id="15" name="Picture 3" descr="Edit button."/>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3073814" y="4111146"/>
            <a:ext cx="504825" cy="443634"/>
          </a:xfrm>
          <a:prstGeom prst="rect">
            <a:avLst/>
          </a:prstGeom>
          <a:ln w="38100">
            <a:noFill/>
          </a:ln>
          <a:effectLst>
            <a:outerShdw blurRad="190500" algn="tl" rotWithShape="0">
              <a:srgbClr val="000000">
                <a:alpha val="70000"/>
              </a:srgbClr>
            </a:outerShdw>
          </a:effectLst>
        </p:spPr>
      </p:pic>
      <p:sp>
        <p:nvSpPr>
          <p:cNvPr id="18" name="Slide Number Placeholder 17"/>
          <p:cNvSpPr>
            <a:spLocks noGrp="1"/>
          </p:cNvSpPr>
          <p:nvPr>
            <p:ph type="sldNum" sz="quarter" idx="12"/>
          </p:nvPr>
        </p:nvSpPr>
        <p:spPr/>
        <p:txBody>
          <a:bodyPr/>
          <a:lstStyle/>
          <a:p>
            <a:pPr>
              <a:defRPr/>
            </a:pPr>
            <a:fld id="{874F204E-308A-4F0A-89AA-AE82FDCAF707}" type="slidenum">
              <a:rPr lang="en-GB"/>
              <a:pPr>
                <a:defRPr/>
              </a:pPr>
              <a:t>36</a:t>
            </a:fld>
            <a:endParaRPr lang="en-GB"/>
          </a:p>
        </p:txBody>
      </p:sp>
      <p:sp>
        <p:nvSpPr>
          <p:cNvPr id="14" name="Rectangle 13"/>
          <p:cNvSpPr/>
          <p:nvPr/>
        </p:nvSpPr>
        <p:spPr>
          <a:xfrm>
            <a:off x="0" y="0"/>
            <a:ext cx="91440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p:cNvSpPr txBox="1">
            <a:spLocks/>
          </p:cNvSpPr>
          <p:nvPr/>
        </p:nvSpPr>
        <p:spPr bwMode="auto">
          <a:xfrm>
            <a:off x="414338" y="136848"/>
            <a:ext cx="7740649" cy="1143000"/>
          </a:xfrm>
          <a:prstGeom prst="rect">
            <a:avLst/>
          </a:prstGeom>
          <a:noFill/>
          <a:ln w="9525">
            <a:noFill/>
            <a:prstDash val="lgDash"/>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atin typeface="Arial" panose="020B0604020202020204" pitchFamily="34" charset="0"/>
                <a:cs typeface="Arial" panose="020B0604020202020204" pitchFamily="34" charset="0"/>
              </a:rPr>
              <a:t>Editing references, attaching documents &amp; adding notes (1)</a:t>
            </a:r>
          </a:p>
        </p:txBody>
      </p:sp>
      <p:pic>
        <p:nvPicPr>
          <p:cNvPr id="20" name="Picture 19">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162083" y="197949"/>
            <a:ext cx="812698" cy="812698"/>
          </a:xfrm>
          <a:prstGeom prst="rect">
            <a:avLst/>
          </a:prstGeom>
        </p:spPr>
      </p:pic>
    </p:spTree>
    <p:custDataLst>
      <p:tags r:id="rId1"/>
    </p:custDataLst>
    <p:extLst>
      <p:ext uri="{BB962C8B-B14F-4D97-AF65-F5344CB8AC3E}">
        <p14:creationId xmlns:p14="http://schemas.microsoft.com/office/powerpoint/2010/main" val="11593429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Screenshot of 'Add an attachment' field in a RefWorks record"/>
          <p:cNvPicPr>
            <a:picLocks noChangeAspect="1" noChangeArrowheads="1"/>
          </p:cNvPicPr>
          <p:nvPr/>
        </p:nvPicPr>
        <p:blipFill>
          <a:blip r:embed="rId4">
            <a:extLst>
              <a:ext uri="{28A0092B-C50C-407E-A947-70E740481C1C}">
                <a14:useLocalDpi xmlns:a14="http://schemas.microsoft.com/office/drawing/2010/main"/>
              </a:ext>
            </a:extLst>
          </a:blip>
          <a:srcRect/>
          <a:stretch/>
        </p:blipFill>
        <p:spPr bwMode="auto">
          <a:xfrm>
            <a:off x="4401223" y="2094601"/>
            <a:ext cx="4451757" cy="564307"/>
          </a:xfrm>
          <a:prstGeom prst="rect">
            <a:avLst/>
          </a:prstGeom>
          <a:ln>
            <a:noFill/>
          </a:ln>
          <a:effectLst>
            <a:outerShdw blurRad="190500" algn="tl" rotWithShape="0">
              <a:srgbClr val="000000">
                <a:alpha val="70000"/>
              </a:srgbClr>
            </a:outerShdw>
          </a:effectLst>
        </p:spPr>
      </p:pic>
      <p:sp>
        <p:nvSpPr>
          <p:cNvPr id="12" name="Slide Number Placeholder 11"/>
          <p:cNvSpPr>
            <a:spLocks noGrp="1"/>
          </p:cNvSpPr>
          <p:nvPr>
            <p:ph type="sldNum" sz="quarter" idx="12"/>
          </p:nvPr>
        </p:nvSpPr>
        <p:spPr/>
        <p:txBody>
          <a:bodyPr/>
          <a:lstStyle/>
          <a:p>
            <a:pPr>
              <a:defRPr/>
            </a:pPr>
            <a:fld id="{9C938658-CE26-4882-BD23-57039F6F8FC7}" type="slidenum">
              <a:rPr lang="en-GB"/>
              <a:pPr>
                <a:defRPr/>
              </a:pPr>
              <a:t>37</a:t>
            </a:fld>
            <a:endParaRPr lang="en-GB"/>
          </a:p>
        </p:txBody>
      </p:sp>
      <p:sp>
        <p:nvSpPr>
          <p:cNvPr id="9" name="Rectangle 8"/>
          <p:cNvSpPr/>
          <p:nvPr/>
        </p:nvSpPr>
        <p:spPr>
          <a:xfrm>
            <a:off x="0" y="0"/>
            <a:ext cx="91440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descr="3. To attach a document, click on select a file from your computer &amp; navigate to your saved document or drag &amp; drop the file."/>
          <p:cNvSpPr txBox="1"/>
          <p:nvPr/>
        </p:nvSpPr>
        <p:spPr>
          <a:xfrm>
            <a:off x="184388" y="1412776"/>
            <a:ext cx="4032448" cy="2215991"/>
          </a:xfrm>
          <a:prstGeom prst="rect">
            <a:avLst/>
          </a:prstGeom>
          <a:ln w="3175"/>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a:latin typeface="Arial" panose="020B0604020202020204" pitchFamily="34" charset="0"/>
                <a:cs typeface="Arial" panose="020B0604020202020204" pitchFamily="34" charset="0"/>
              </a:rPr>
              <a:t>3. To attach a document, click on </a:t>
            </a:r>
            <a:r>
              <a:rPr lang="en-GB" sz="2400" b="1">
                <a:latin typeface="Arial" panose="020B0604020202020204" pitchFamily="34" charset="0"/>
                <a:cs typeface="Arial" panose="020B0604020202020204" pitchFamily="34" charset="0"/>
              </a:rPr>
              <a:t>Add an attachment</a:t>
            </a:r>
            <a:r>
              <a:rPr lang="en-GB" sz="2400">
                <a:latin typeface="Arial" panose="020B0604020202020204" pitchFamily="34" charset="0"/>
                <a:cs typeface="Arial" panose="020B0604020202020204" pitchFamily="34" charset="0"/>
              </a:rPr>
              <a:t> &amp; navigate to your saved document or drag &amp; drop the file.</a:t>
            </a:r>
          </a:p>
          <a:p>
            <a:endParaRPr lang="en-GB">
              <a:latin typeface="Arial" panose="020B0604020202020204" pitchFamily="34" charset="0"/>
              <a:cs typeface="Arial" panose="020B0604020202020204" pitchFamily="34" charset="0"/>
            </a:endParaRPr>
          </a:p>
        </p:txBody>
      </p:sp>
      <p:pic>
        <p:nvPicPr>
          <p:cNvPr id="13" name="Picture 2" descr="Screenshot of adding notes to a reference in RefWorks."/>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135582" y="3861048"/>
            <a:ext cx="5776728" cy="1872000"/>
          </a:xfrm>
          <a:prstGeom prst="rect">
            <a:avLst/>
          </a:prstGeom>
          <a:ln>
            <a:noFill/>
          </a:ln>
          <a:effectLst>
            <a:outerShdw blurRad="190500" algn="tl" rotWithShape="0">
              <a:srgbClr val="000000">
                <a:alpha val="70000"/>
              </a:srgbClr>
            </a:outerShdw>
          </a:effectLst>
        </p:spPr>
      </p:pic>
      <p:sp>
        <p:nvSpPr>
          <p:cNvPr id="15" name="Rectangle 14" descr="4. To add personal notes click in the notes field."/>
          <p:cNvSpPr/>
          <p:nvPr/>
        </p:nvSpPr>
        <p:spPr>
          <a:xfrm>
            <a:off x="6073653" y="4448911"/>
            <a:ext cx="2843808" cy="1200329"/>
          </a:xfrm>
          <a:prstGeom prst="rect">
            <a:avLst/>
          </a:prstGeom>
          <a:solidFill>
            <a:schemeClr val="bg1"/>
          </a:solidFill>
          <a:ln>
            <a:solidFill>
              <a:schemeClr val="accent3"/>
            </a:solidFill>
          </a:ln>
        </p:spPr>
        <p:txBody>
          <a:bodyPr wrap="square">
            <a:spAutoFit/>
          </a:bodyPr>
          <a:lstStyle/>
          <a:p>
            <a:pPr>
              <a:defRPr/>
            </a:pPr>
            <a:r>
              <a:rPr lang="en-GB" sz="2400">
                <a:latin typeface="Arial" panose="020B0604020202020204" pitchFamily="34" charset="0"/>
                <a:cs typeface="Arial" panose="020B0604020202020204" pitchFamily="34" charset="0"/>
              </a:rPr>
              <a:t>4. To add personal notes click in the </a:t>
            </a:r>
            <a:r>
              <a:rPr lang="en-GB" sz="2400" b="1">
                <a:latin typeface="Arial" panose="020B0604020202020204" pitchFamily="34" charset="0"/>
                <a:cs typeface="Arial" panose="020B0604020202020204" pitchFamily="34" charset="0"/>
              </a:rPr>
              <a:t>notes</a:t>
            </a:r>
            <a:r>
              <a:rPr lang="en-GB" sz="2400">
                <a:latin typeface="Arial" panose="020B0604020202020204" pitchFamily="34" charset="0"/>
                <a:cs typeface="Arial" panose="020B0604020202020204" pitchFamily="34" charset="0"/>
              </a:rPr>
              <a:t> field.</a:t>
            </a:r>
            <a:endParaRPr lang="en-GB" sz="2000">
              <a:latin typeface="Arial" panose="020B0604020202020204" pitchFamily="34" charset="0"/>
              <a:cs typeface="Arial" panose="020B0604020202020204" pitchFamily="34" charset="0"/>
            </a:endParaRPr>
          </a:p>
        </p:txBody>
      </p:sp>
      <p:cxnSp>
        <p:nvCxnSpPr>
          <p:cNvPr id="16" name="Straight Arrow Connector 15">
            <a:extLst>
              <a:ext uri="{C183D7F6-B498-43B3-948B-1728B52AA6E4}">
                <adec:decorative xmlns:adec="http://schemas.microsoft.com/office/drawing/2017/decorative" val="1"/>
              </a:ext>
            </a:extLst>
          </p:cNvPr>
          <p:cNvCxnSpPr/>
          <p:nvPr/>
        </p:nvCxnSpPr>
        <p:spPr>
          <a:xfrm flipH="1" flipV="1">
            <a:off x="4067945" y="4365104"/>
            <a:ext cx="1979947" cy="1080120"/>
          </a:xfrm>
          <a:prstGeom prst="straightConnector1">
            <a:avLst/>
          </a:prstGeom>
          <a:ln w="50800">
            <a:solidFill>
              <a:schemeClr val="accent3"/>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0" name="Title 1"/>
          <p:cNvSpPr txBox="1">
            <a:spLocks/>
          </p:cNvSpPr>
          <p:nvPr/>
        </p:nvSpPr>
        <p:spPr bwMode="auto">
          <a:xfrm>
            <a:off x="683518" y="88057"/>
            <a:ext cx="7776964" cy="1143000"/>
          </a:xfrm>
          <a:prstGeom prst="rect">
            <a:avLst/>
          </a:prstGeom>
          <a:noFill/>
          <a:ln w="9525">
            <a:noFill/>
            <a:prstDash val="lgDash"/>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t>Editing references, attaching documents &amp; adding notes (2)</a:t>
            </a:r>
          </a:p>
        </p:txBody>
      </p:sp>
      <p:pic>
        <p:nvPicPr>
          <p:cNvPr id="19" name="Picture 18">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162083" y="197949"/>
            <a:ext cx="812698" cy="812698"/>
          </a:xfrm>
          <a:prstGeom prst="rect">
            <a:avLst/>
          </a:prstGeom>
        </p:spPr>
      </p:pic>
    </p:spTree>
    <p:custDataLst>
      <p:tags r:id="rId1"/>
    </p:custDataLst>
    <p:extLst>
      <p:ext uri="{BB962C8B-B14F-4D97-AF65-F5344CB8AC3E}">
        <p14:creationId xmlns:p14="http://schemas.microsoft.com/office/powerpoint/2010/main" val="165296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363544"/>
            <a:ext cx="7772400" cy="1362075"/>
          </a:xfrm>
        </p:spPr>
        <p:txBody>
          <a:bodyPr/>
          <a:lstStyle/>
          <a:p>
            <a:r>
              <a:rPr lang="en-GB"/>
              <a:t>Organising and de-duplicating your references</a:t>
            </a:r>
          </a:p>
        </p:txBody>
      </p:sp>
      <p:sp>
        <p:nvSpPr>
          <p:cNvPr id="4" name="Slide Number Placeholder 3"/>
          <p:cNvSpPr>
            <a:spLocks noGrp="1"/>
          </p:cNvSpPr>
          <p:nvPr>
            <p:ph type="sldNum" sz="quarter" idx="12"/>
          </p:nvPr>
        </p:nvSpPr>
        <p:spPr/>
        <p:txBody>
          <a:bodyPr/>
          <a:lstStyle/>
          <a:p>
            <a:pPr>
              <a:defRPr/>
            </a:pPr>
            <a:fld id="{459EAEDD-9766-48B2-80EC-D93CA577D6B3}" type="slidenum">
              <a:rPr lang="en-GB" smtClean="0"/>
              <a:pPr>
                <a:defRPr/>
              </a:pPr>
              <a:t>38</a:t>
            </a:fld>
            <a:endParaRPr lang="en-GB"/>
          </a:p>
        </p:txBody>
      </p:sp>
    </p:spTree>
    <p:custDataLst>
      <p:tags r:id="rId1"/>
    </p:custDataLst>
    <p:extLst>
      <p:ext uri="{BB962C8B-B14F-4D97-AF65-F5344CB8AC3E}">
        <p14:creationId xmlns:p14="http://schemas.microsoft.com/office/powerpoint/2010/main" val="2498391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Screenshot of 'Add folder' button in RefWorks."/>
          <p:cNvPicPr>
            <a:picLocks noChangeAspect="1" noChangeArrowheads="1"/>
          </p:cNvPicPr>
          <p:nvPr/>
        </p:nvPicPr>
        <p:blipFill>
          <a:blip r:embed="rId4">
            <a:extLst>
              <a:ext uri="{28A0092B-C50C-407E-A947-70E740481C1C}">
                <a14:useLocalDpi xmlns:a14="http://schemas.microsoft.com/office/drawing/2010/main"/>
              </a:ext>
            </a:extLst>
          </a:blip>
          <a:srcRect/>
          <a:stretch/>
        </p:blipFill>
        <p:spPr bwMode="auto">
          <a:xfrm>
            <a:off x="3879341" y="1686533"/>
            <a:ext cx="2673859" cy="1296000"/>
          </a:xfrm>
          <a:prstGeom prst="rect">
            <a:avLst/>
          </a:prstGeom>
          <a:ln>
            <a:noFill/>
          </a:ln>
          <a:effectLst>
            <a:outerShdw blurRad="190500" algn="tl" rotWithShape="0">
              <a:srgbClr val="000000">
                <a:alpha val="70000"/>
              </a:srgbClr>
            </a:outerShdw>
          </a:effectLst>
        </p:spPr>
      </p:pic>
      <p:pic>
        <p:nvPicPr>
          <p:cNvPr id="13" name="Picture 4" descr="Screenshot of 'name your folder' field in RefWorks,"/>
          <p:cNvPicPr>
            <a:picLocks noChangeAspect="1" noChangeArrowheads="1"/>
          </p:cNvPicPr>
          <p:nvPr/>
        </p:nvPicPr>
        <p:blipFill>
          <a:blip r:embed="rId5" cstate="email">
            <a:extLst>
              <a:ext uri="{28A0092B-C50C-407E-A947-70E740481C1C}">
                <a14:useLocalDpi xmlns:a14="http://schemas.microsoft.com/office/drawing/2010/main"/>
              </a:ext>
            </a:extLst>
          </a:blip>
          <a:srcRect/>
          <a:stretch/>
        </p:blipFill>
        <p:spPr bwMode="auto">
          <a:xfrm>
            <a:off x="4459847" y="4869160"/>
            <a:ext cx="3954270" cy="1368000"/>
          </a:xfrm>
          <a:prstGeom prst="rect">
            <a:avLst/>
          </a:prstGeom>
          <a:ln>
            <a:noFill/>
          </a:ln>
          <a:effectLst>
            <a:outerShdw blurRad="190500" algn="tl" rotWithShape="0">
              <a:srgbClr val="000000">
                <a:alpha val="70000"/>
              </a:srgbClr>
            </a:outerShdw>
          </a:effectLst>
        </p:spPr>
      </p:pic>
      <p:sp>
        <p:nvSpPr>
          <p:cNvPr id="8" name="Rectangle 7"/>
          <p:cNvSpPr/>
          <p:nvPr/>
        </p:nvSpPr>
        <p:spPr>
          <a:xfrm rot="10800000" flipV="1">
            <a:off x="323850" y="1722214"/>
            <a:ext cx="3423691" cy="1255728"/>
          </a:xfrm>
          <a:prstGeom prst="rect">
            <a:avLst/>
          </a:prstGeom>
        </p:spPr>
        <p:txBody>
          <a:bodyPr wrap="square">
            <a:spAutoFit/>
          </a:bodyPr>
          <a:lstStyle/>
          <a:p>
            <a:pPr>
              <a:lnSpc>
                <a:spcPct val="90000"/>
              </a:lnSpc>
              <a:defRPr/>
            </a:pPr>
            <a:r>
              <a:rPr lang="en-GB" sz="2800">
                <a:latin typeface="Arial" panose="020B0604020202020204" pitchFamily="34" charset="0"/>
                <a:cs typeface="Arial" panose="020B0604020202020204" pitchFamily="34" charset="0"/>
              </a:rPr>
              <a:t>1. Select </a:t>
            </a:r>
            <a:r>
              <a:rPr lang="en-GB" sz="2800" b="1">
                <a:latin typeface="Arial" panose="020B0604020202020204" pitchFamily="34" charset="0"/>
                <a:cs typeface="Arial" panose="020B0604020202020204" pitchFamily="34" charset="0"/>
              </a:rPr>
              <a:t>Add folder </a:t>
            </a:r>
            <a:r>
              <a:rPr lang="en-GB" sz="2800">
                <a:latin typeface="Arial" panose="020B0604020202020204" pitchFamily="34" charset="0"/>
                <a:cs typeface="Arial" panose="020B0604020202020204" pitchFamily="34" charset="0"/>
              </a:rPr>
              <a:t>under My Folders</a:t>
            </a:r>
          </a:p>
        </p:txBody>
      </p:sp>
      <p:sp>
        <p:nvSpPr>
          <p:cNvPr id="18" name="Rectangle 17"/>
          <p:cNvSpPr/>
          <p:nvPr/>
        </p:nvSpPr>
        <p:spPr>
          <a:xfrm>
            <a:off x="539750" y="3789363"/>
            <a:ext cx="5148263" cy="1643527"/>
          </a:xfrm>
          <a:prstGeom prst="rect">
            <a:avLst/>
          </a:prstGeom>
        </p:spPr>
        <p:txBody>
          <a:bodyPr>
            <a:spAutoFit/>
          </a:bodyPr>
          <a:lstStyle/>
          <a:p>
            <a:pPr>
              <a:lnSpc>
                <a:spcPct val="90000"/>
              </a:lnSpc>
              <a:defRPr/>
            </a:pPr>
            <a:r>
              <a:rPr lang="en-GB" sz="2800">
                <a:latin typeface="Arial" panose="020B0604020202020204" pitchFamily="34" charset="0"/>
                <a:cs typeface="Arial" panose="020B0604020202020204" pitchFamily="34" charset="0"/>
              </a:rPr>
              <a:t>2. Enter a name in the </a:t>
            </a:r>
            <a:r>
              <a:rPr lang="en-GB" sz="2800" b="1">
                <a:latin typeface="Arial" panose="020B0604020202020204" pitchFamily="34" charset="0"/>
                <a:cs typeface="Arial" panose="020B0604020202020204" pitchFamily="34" charset="0"/>
              </a:rPr>
              <a:t>Name your Folder </a:t>
            </a:r>
            <a:r>
              <a:rPr lang="en-GB" sz="2800">
                <a:latin typeface="Arial" panose="020B0604020202020204" pitchFamily="34" charset="0"/>
                <a:cs typeface="Arial" panose="020B0604020202020204" pitchFamily="34" charset="0"/>
              </a:rPr>
              <a:t>box and click </a:t>
            </a:r>
            <a:r>
              <a:rPr lang="en-GB" sz="2800" b="1">
                <a:latin typeface="Arial" panose="020B0604020202020204" pitchFamily="34" charset="0"/>
                <a:cs typeface="Arial" panose="020B0604020202020204" pitchFamily="34" charset="0"/>
              </a:rPr>
              <a:t>Save</a:t>
            </a:r>
          </a:p>
          <a:p>
            <a:pPr>
              <a:lnSpc>
                <a:spcPct val="90000"/>
              </a:lnSpc>
              <a:buFont typeface="Wingdings" pitchFamily="2" charset="2"/>
              <a:buNone/>
              <a:defRPr/>
            </a:pPr>
            <a:endParaRPr lang="en-GB" sz="2800" u="sng">
              <a:latin typeface="Arial" panose="020B0604020202020204" pitchFamily="34" charset="0"/>
              <a:cs typeface="Arial" panose="020B0604020202020204" pitchFamily="34" charset="0"/>
            </a:endParaRPr>
          </a:p>
        </p:txBody>
      </p:sp>
      <p:sp>
        <p:nvSpPr>
          <p:cNvPr id="19" name="Slide Number Placeholder 18"/>
          <p:cNvSpPr>
            <a:spLocks noGrp="1"/>
          </p:cNvSpPr>
          <p:nvPr>
            <p:ph type="sldNum" sz="quarter" idx="12"/>
          </p:nvPr>
        </p:nvSpPr>
        <p:spPr/>
        <p:txBody>
          <a:bodyPr/>
          <a:lstStyle/>
          <a:p>
            <a:pPr>
              <a:defRPr/>
            </a:pPr>
            <a:fld id="{43A401D5-29A2-4242-9556-0CC7C096B332}" type="slidenum">
              <a:rPr lang="en-GB"/>
              <a:pPr>
                <a:defRPr/>
              </a:pPr>
              <a:t>39</a:t>
            </a:fld>
            <a:endParaRPr lang="en-GB"/>
          </a:p>
        </p:txBody>
      </p:sp>
      <p:sp>
        <p:nvSpPr>
          <p:cNvPr id="15" name="Rectangle 14"/>
          <p:cNvSpPr/>
          <p:nvPr/>
        </p:nvSpPr>
        <p:spPr>
          <a:xfrm>
            <a:off x="0" y="0"/>
            <a:ext cx="91440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4"/>
          <p:cNvSpPr txBox="1">
            <a:spLocks/>
          </p:cNvSpPr>
          <p:nvPr/>
        </p:nvSpPr>
        <p:spPr bwMode="auto">
          <a:xfrm>
            <a:off x="345047" y="4934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atin typeface="Arial" panose="020B0604020202020204" pitchFamily="34" charset="0"/>
                <a:cs typeface="Arial" panose="020B0604020202020204" pitchFamily="34" charset="0"/>
              </a:rPr>
              <a:t>Creating folders (1)</a:t>
            </a:r>
          </a:p>
        </p:txBody>
      </p:sp>
    </p:spTree>
    <p:custDataLst>
      <p:tags r:id="rId1"/>
    </p:custDataLst>
    <p:extLst>
      <p:ext uri="{BB962C8B-B14F-4D97-AF65-F5344CB8AC3E}">
        <p14:creationId xmlns:p14="http://schemas.microsoft.com/office/powerpoint/2010/main" val="510292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altLang="en-US" dirty="0"/>
              <a:t>Software options…</a:t>
            </a:r>
          </a:p>
        </p:txBody>
      </p:sp>
      <p:pic>
        <p:nvPicPr>
          <p:cNvPr id="10" name="Picture 7" title="ProQuest RefWorks"/>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84087" y="1399452"/>
            <a:ext cx="3809572" cy="128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title="Mendeley"/>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1431988" y="3343780"/>
            <a:ext cx="1656159" cy="1656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title="EndNote"/>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5182151" y="1689319"/>
            <a:ext cx="3709988" cy="110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title="Zotero"/>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4711557" y="3136819"/>
            <a:ext cx="2447925" cy="72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Content Placeholder 1" title="Papers"/>
          <p:cNvPicPr>
            <a:picLocks noGrp="1" noChangeAspect="1"/>
          </p:cNvPicPr>
          <p:nvPr>
            <p:ph sz="quarter" idx="1"/>
          </p:nvPr>
        </p:nvPicPr>
        <p:blipFill>
          <a:blip r:embed="rId8">
            <a:extLst>
              <a:ext uri="{28A0092B-C50C-407E-A947-70E740481C1C}">
                <a14:useLocalDpi xmlns:a14="http://schemas.microsoft.com/office/drawing/2010/main"/>
              </a:ext>
            </a:extLst>
          </a:blip>
          <a:stretch>
            <a:fillRect/>
          </a:stretch>
        </p:blipFill>
        <p:spPr>
          <a:xfrm>
            <a:off x="4139952" y="4433202"/>
            <a:ext cx="3686175" cy="1133475"/>
          </a:xfrm>
        </p:spPr>
      </p:pic>
      <p:sp>
        <p:nvSpPr>
          <p:cNvPr id="15" name="TextBox 14"/>
          <p:cNvSpPr txBox="1"/>
          <p:nvPr/>
        </p:nvSpPr>
        <p:spPr>
          <a:xfrm>
            <a:off x="652097" y="5237389"/>
            <a:ext cx="2407736" cy="307777"/>
          </a:xfrm>
          <a:prstGeom prst="rect">
            <a:avLst/>
          </a:prstGeom>
          <a:noFill/>
        </p:spPr>
        <p:txBody>
          <a:bodyPr wrap="square" rtlCol="0">
            <a:spAutoFit/>
          </a:bodyPr>
          <a:lstStyle/>
          <a:p>
            <a:r>
              <a:rPr lang="en-GB" sz="1400" dirty="0"/>
              <a:t>CC BY 2.0, </a:t>
            </a:r>
            <a:r>
              <a:rPr lang="en-GB" sz="1400" dirty="0" err="1"/>
              <a:t>Mendeley</a:t>
            </a:r>
            <a:r>
              <a:rPr lang="en-GB" sz="1400" dirty="0"/>
              <a:t> Team</a:t>
            </a:r>
          </a:p>
        </p:txBody>
      </p:sp>
      <p:sp>
        <p:nvSpPr>
          <p:cNvPr id="16" name="TextBox 15"/>
          <p:cNvSpPr txBox="1"/>
          <p:nvPr/>
        </p:nvSpPr>
        <p:spPr>
          <a:xfrm>
            <a:off x="4862637" y="5612196"/>
            <a:ext cx="2301651" cy="307777"/>
          </a:xfrm>
          <a:prstGeom prst="rect">
            <a:avLst/>
          </a:prstGeom>
          <a:noFill/>
        </p:spPr>
        <p:txBody>
          <a:bodyPr wrap="square" rtlCol="0">
            <a:spAutoFit/>
          </a:bodyPr>
          <a:lstStyle/>
          <a:p>
            <a:r>
              <a:rPr lang="en-GB" sz="1400" dirty="0"/>
              <a:t>CC BY SA 4.0, </a:t>
            </a:r>
            <a:r>
              <a:rPr lang="en-GB" sz="1400" dirty="0" err="1"/>
              <a:t>Hurrigans</a:t>
            </a:r>
            <a:endParaRPr lang="en-GB" sz="1400" dirty="0"/>
          </a:p>
        </p:txBody>
      </p:sp>
    </p:spTree>
    <p:custDataLst>
      <p:tags r:id="rId1"/>
    </p:custDataLst>
    <p:extLst>
      <p:ext uri="{BB962C8B-B14F-4D97-AF65-F5344CB8AC3E}">
        <p14:creationId xmlns:p14="http://schemas.microsoft.com/office/powerpoint/2010/main" val="41680904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Screenshot of 'Last imported' folder in RefWorks."/>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395287" y="1469658"/>
            <a:ext cx="5421492" cy="1368000"/>
          </a:xfrm>
          <a:prstGeom prst="rect">
            <a:avLst/>
          </a:prstGeom>
          <a:ln>
            <a:noFill/>
          </a:ln>
          <a:effectLst>
            <a:outerShdw blurRad="190500" algn="tl" rotWithShape="0">
              <a:srgbClr val="000000">
                <a:alpha val="70000"/>
              </a:srgbClr>
            </a:outerShdw>
          </a:effectLst>
        </p:spPr>
      </p:pic>
      <p:sp>
        <p:nvSpPr>
          <p:cNvPr id="8" name="Rectangle 7" descr="3. Go to Last Imported Folder and select some references."/>
          <p:cNvSpPr/>
          <p:nvPr/>
        </p:nvSpPr>
        <p:spPr>
          <a:xfrm>
            <a:off x="5076825" y="1196975"/>
            <a:ext cx="3671888" cy="1186479"/>
          </a:xfrm>
          <a:prstGeom prst="rect">
            <a:avLst/>
          </a:prstGeom>
          <a:solidFill>
            <a:schemeClr val="bg1"/>
          </a:solidFill>
          <a:ln>
            <a:solidFill>
              <a:schemeClr val="accent3"/>
            </a:solidFill>
          </a:ln>
        </p:spPr>
        <p:txBody>
          <a:bodyPr>
            <a:spAutoFit/>
          </a:bodyPr>
          <a:lstStyle/>
          <a:p>
            <a:pPr>
              <a:lnSpc>
                <a:spcPct val="90000"/>
              </a:lnSpc>
              <a:defRPr/>
            </a:pPr>
            <a:r>
              <a:rPr lang="en-GB" sz="2400">
                <a:latin typeface="Arial" panose="020B0604020202020204" pitchFamily="34" charset="0"/>
                <a:cs typeface="Arial" panose="020B0604020202020204" pitchFamily="34" charset="0"/>
              </a:rPr>
              <a:t>3. Go to </a:t>
            </a:r>
            <a:r>
              <a:rPr lang="en-GB" sz="2400" b="1">
                <a:latin typeface="Arial" panose="020B0604020202020204" pitchFamily="34" charset="0"/>
                <a:cs typeface="Arial" panose="020B0604020202020204" pitchFamily="34" charset="0"/>
              </a:rPr>
              <a:t>Last Imported Folder</a:t>
            </a:r>
            <a:r>
              <a:rPr lang="en-GB" sz="2400">
                <a:latin typeface="Arial" panose="020B0604020202020204" pitchFamily="34" charset="0"/>
                <a:cs typeface="Arial" panose="020B0604020202020204" pitchFamily="34" charset="0"/>
              </a:rPr>
              <a:t> and select some references.</a:t>
            </a:r>
          </a:p>
          <a:p>
            <a:pPr>
              <a:lnSpc>
                <a:spcPct val="90000"/>
              </a:lnSpc>
              <a:buFont typeface="Wingdings" pitchFamily="2" charset="2"/>
              <a:buNone/>
              <a:defRPr/>
            </a:pPr>
            <a:endParaRPr lang="en-GB" sz="700">
              <a:latin typeface="+mj-lt"/>
            </a:endParaRPr>
          </a:p>
        </p:txBody>
      </p:sp>
      <p:sp>
        <p:nvSpPr>
          <p:cNvPr id="15" name="Slide Number Placeholder 14"/>
          <p:cNvSpPr>
            <a:spLocks noGrp="1"/>
          </p:cNvSpPr>
          <p:nvPr>
            <p:ph type="sldNum" sz="quarter" idx="12"/>
          </p:nvPr>
        </p:nvSpPr>
        <p:spPr/>
        <p:txBody>
          <a:bodyPr/>
          <a:lstStyle/>
          <a:p>
            <a:pPr>
              <a:defRPr/>
            </a:pPr>
            <a:fld id="{2078D051-03A9-439D-8070-01A5F5525AC5}" type="slidenum">
              <a:rPr lang="en-GB"/>
              <a:pPr>
                <a:defRPr/>
              </a:pPr>
              <a:t>40</a:t>
            </a:fld>
            <a:endParaRPr lang="en-GB"/>
          </a:p>
        </p:txBody>
      </p:sp>
      <p:sp>
        <p:nvSpPr>
          <p:cNvPr id="16" name="Rectangle 15"/>
          <p:cNvSpPr/>
          <p:nvPr/>
        </p:nvSpPr>
        <p:spPr>
          <a:xfrm>
            <a:off x="0" y="0"/>
            <a:ext cx="91440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Screenshot of Folder button in RefWork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05242" y="2492896"/>
            <a:ext cx="2363467" cy="4176000"/>
          </a:xfrm>
          <a:prstGeom prst="rect">
            <a:avLst/>
          </a:prstGeom>
        </p:spPr>
      </p:pic>
      <p:sp>
        <p:nvSpPr>
          <p:cNvPr id="5" name="TextBox 4" descr="4. Click on the folder icon and choose a folder to save your selected references to."/>
          <p:cNvSpPr txBox="1"/>
          <p:nvPr/>
        </p:nvSpPr>
        <p:spPr>
          <a:xfrm>
            <a:off x="467545" y="4293096"/>
            <a:ext cx="5183956" cy="1477328"/>
          </a:xfrm>
          <a:prstGeom prst="rect">
            <a:avLst/>
          </a:prstGeom>
          <a:ln w="3175"/>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a:latin typeface="Arial" panose="020B0604020202020204" pitchFamily="34" charset="0"/>
                <a:cs typeface="Arial" panose="020B0604020202020204" pitchFamily="34" charset="0"/>
              </a:rPr>
              <a:t>4. Click on the folder icon </a:t>
            </a:r>
          </a:p>
          <a:p>
            <a:r>
              <a:rPr lang="en-GB" sz="2400">
                <a:latin typeface="Arial" panose="020B0604020202020204" pitchFamily="34" charset="0"/>
                <a:cs typeface="Arial" panose="020B0604020202020204" pitchFamily="34" charset="0"/>
              </a:rPr>
              <a:t>and choose a folder to save your selected references to.</a:t>
            </a:r>
          </a:p>
          <a:p>
            <a:endParaRPr lang="en-GB">
              <a:latin typeface="Arial" panose="020B0604020202020204" pitchFamily="34" charset="0"/>
              <a:cs typeface="Arial" panose="020B0604020202020204" pitchFamily="34" charset="0"/>
            </a:endParaRPr>
          </a:p>
        </p:txBody>
      </p:sp>
      <p:pic>
        <p:nvPicPr>
          <p:cNvPr id="6" name="Picture 5" descr="Folder button in RefWorks."/>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067107" y="4438001"/>
            <a:ext cx="323895" cy="285790"/>
          </a:xfrm>
          <a:prstGeom prst="rect">
            <a:avLst/>
          </a:prstGeom>
        </p:spPr>
      </p:pic>
      <p:cxnSp>
        <p:nvCxnSpPr>
          <p:cNvPr id="20" name="Straight Arrow Connector 19">
            <a:extLst>
              <a:ext uri="{C183D7F6-B498-43B3-948B-1728B52AA6E4}">
                <adec:decorative xmlns:adec="http://schemas.microsoft.com/office/drawing/2017/decorative" val="1"/>
              </a:ext>
            </a:extLst>
          </p:cNvPr>
          <p:cNvCxnSpPr/>
          <p:nvPr/>
        </p:nvCxnSpPr>
        <p:spPr>
          <a:xfrm flipV="1">
            <a:off x="4572000" y="2852936"/>
            <a:ext cx="1233242" cy="1368152"/>
          </a:xfrm>
          <a:prstGeom prst="straightConnector1">
            <a:avLst/>
          </a:prstGeom>
          <a:ln w="50800">
            <a:solidFill>
              <a:schemeClr val="accent3"/>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2" name="Title 4"/>
          <p:cNvSpPr txBox="1">
            <a:spLocks/>
          </p:cNvSpPr>
          <p:nvPr/>
        </p:nvSpPr>
        <p:spPr bwMode="auto">
          <a:xfrm>
            <a:off x="276202" y="1422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atin typeface="Arial" panose="020B0604020202020204" pitchFamily="34" charset="0"/>
                <a:cs typeface="Arial" panose="020B0604020202020204" pitchFamily="34" charset="0"/>
              </a:rPr>
              <a:t>Creating folders (2)</a:t>
            </a:r>
          </a:p>
        </p:txBody>
      </p:sp>
    </p:spTree>
    <p:custDataLst>
      <p:tags r:id="rId1"/>
    </p:custDataLst>
    <p:extLst>
      <p:ext uri="{BB962C8B-B14F-4D97-AF65-F5344CB8AC3E}">
        <p14:creationId xmlns:p14="http://schemas.microsoft.com/office/powerpoint/2010/main" val="2626837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2078D051-03A9-439D-8070-01A5F5525AC5}" type="slidenum">
              <a:rPr lang="en-GB"/>
              <a:pPr>
                <a:defRPr/>
              </a:pPr>
              <a:t>41</a:t>
            </a:fld>
            <a:endParaRPr lang="en-GB"/>
          </a:p>
        </p:txBody>
      </p:sp>
      <p:sp>
        <p:nvSpPr>
          <p:cNvPr id="16" name="Rectangle 15"/>
          <p:cNvSpPr/>
          <p:nvPr/>
        </p:nvSpPr>
        <p:spPr>
          <a:xfrm>
            <a:off x="0" y="0"/>
            <a:ext cx="91440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Screenshot of dragging a reference into a folder in RefWork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026" y="1539998"/>
            <a:ext cx="9037948" cy="2268000"/>
          </a:xfrm>
          <a:prstGeom prst="rect">
            <a:avLst/>
          </a:prstGeom>
          <a:ln w="3175">
            <a:solidFill>
              <a:schemeClr val="tx1"/>
            </a:solidFill>
          </a:ln>
        </p:spPr>
      </p:pic>
      <p:sp>
        <p:nvSpPr>
          <p:cNvPr id="4" name="TextBox 3" descr="5. Alternatively, drag and drop the reference into the folder."/>
          <p:cNvSpPr txBox="1"/>
          <p:nvPr/>
        </p:nvSpPr>
        <p:spPr>
          <a:xfrm>
            <a:off x="179512" y="4595936"/>
            <a:ext cx="8167877" cy="461665"/>
          </a:xfrm>
          <a:prstGeom prst="rect">
            <a:avLst/>
          </a:prstGeom>
          <a:ln w="3175"/>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2400">
                <a:latin typeface="Arial" panose="020B0604020202020204" pitchFamily="34" charset="0"/>
                <a:cs typeface="Arial" panose="020B0604020202020204" pitchFamily="34" charset="0"/>
              </a:rPr>
              <a:t>5. Alternatively, drag and drop the reference into the folder</a:t>
            </a:r>
            <a:r>
              <a:rPr lang="en-GB">
                <a:latin typeface="Arial" panose="020B0604020202020204" pitchFamily="34" charset="0"/>
                <a:cs typeface="Arial" panose="020B0604020202020204" pitchFamily="34" charset="0"/>
              </a:rPr>
              <a:t>.</a:t>
            </a:r>
          </a:p>
        </p:txBody>
      </p:sp>
      <p:cxnSp>
        <p:nvCxnSpPr>
          <p:cNvPr id="18" name="Straight Arrow Connector 17">
            <a:extLst>
              <a:ext uri="{C183D7F6-B498-43B3-948B-1728B52AA6E4}">
                <adec:decorative xmlns:adec="http://schemas.microsoft.com/office/drawing/2017/decorative" val="1"/>
              </a:ext>
            </a:extLst>
          </p:cNvPr>
          <p:cNvCxnSpPr/>
          <p:nvPr/>
        </p:nvCxnSpPr>
        <p:spPr>
          <a:xfrm flipV="1">
            <a:off x="1547664" y="3851406"/>
            <a:ext cx="0" cy="657714"/>
          </a:xfrm>
          <a:prstGeom prst="straightConnector1">
            <a:avLst/>
          </a:prstGeom>
          <a:ln w="50800">
            <a:solidFill>
              <a:schemeClr val="accent3"/>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9" name="Title 4"/>
          <p:cNvSpPr txBox="1">
            <a:spLocks/>
          </p:cNvSpPr>
          <p:nvPr/>
        </p:nvSpPr>
        <p:spPr bwMode="auto">
          <a:xfrm>
            <a:off x="457200" y="240761"/>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atin typeface="Arial" panose="020B0604020202020204" pitchFamily="34" charset="0"/>
                <a:cs typeface="Arial" panose="020B0604020202020204" pitchFamily="34" charset="0"/>
              </a:rPr>
              <a:t>Creating folders (3)</a:t>
            </a:r>
          </a:p>
        </p:txBody>
      </p:sp>
    </p:spTree>
    <p:custDataLst>
      <p:tags r:id="rId1"/>
    </p:custDataLst>
    <p:extLst>
      <p:ext uri="{BB962C8B-B14F-4D97-AF65-F5344CB8AC3E}">
        <p14:creationId xmlns:p14="http://schemas.microsoft.com/office/powerpoint/2010/main" val="12235493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a:extLst>
              <a:ext uri="{C183D7F6-B498-43B3-948B-1728B52AA6E4}">
                <adec:decorative xmlns:adec="http://schemas.microsoft.com/office/drawing/2017/decorative" val="1"/>
              </a:ext>
            </a:extLst>
          </p:cNvPr>
          <p:cNvCxnSpPr/>
          <p:nvPr/>
        </p:nvCxnSpPr>
        <p:spPr>
          <a:xfrm flipV="1">
            <a:off x="2771800" y="2636912"/>
            <a:ext cx="1224136" cy="1440160"/>
          </a:xfrm>
          <a:prstGeom prst="straightConnector1">
            <a:avLst/>
          </a:prstGeom>
          <a:ln w="50800">
            <a:solidFill>
              <a:schemeClr val="accent3"/>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9" name="Rectangle 18" descr="6. To find and remove any duplicates click the ‘Tools’ button and choose Find duplicates."/>
          <p:cNvSpPr/>
          <p:nvPr/>
        </p:nvSpPr>
        <p:spPr>
          <a:xfrm>
            <a:off x="107504" y="4149080"/>
            <a:ext cx="3455988" cy="1754326"/>
          </a:xfrm>
          <a:prstGeom prst="rect">
            <a:avLst/>
          </a:prstGeom>
          <a:solidFill>
            <a:schemeClr val="bg1"/>
          </a:solidFill>
          <a:ln>
            <a:solidFill>
              <a:schemeClr val="accent3"/>
            </a:solidFill>
          </a:ln>
        </p:spPr>
        <p:txBody>
          <a:bodyPr>
            <a:spAutoFit/>
          </a:bodyPr>
          <a:lstStyle/>
          <a:p>
            <a:pPr>
              <a:lnSpc>
                <a:spcPct val="90000"/>
              </a:lnSpc>
              <a:defRPr/>
            </a:pPr>
            <a:r>
              <a:rPr lang="en-GB" sz="2400">
                <a:latin typeface="Arial" panose="020B0604020202020204" pitchFamily="34" charset="0"/>
                <a:cs typeface="Arial" panose="020B0604020202020204" pitchFamily="34" charset="0"/>
              </a:rPr>
              <a:t>6. To find and remove any duplicates click the ‘Tools’ button </a:t>
            </a:r>
          </a:p>
          <a:p>
            <a:pPr>
              <a:lnSpc>
                <a:spcPct val="90000"/>
              </a:lnSpc>
              <a:defRPr/>
            </a:pPr>
            <a:r>
              <a:rPr lang="en-GB" sz="2400">
                <a:latin typeface="Arial" panose="020B0604020202020204" pitchFamily="34" charset="0"/>
                <a:cs typeface="Arial" panose="020B0604020202020204" pitchFamily="34" charset="0"/>
              </a:rPr>
              <a:t>and choose </a:t>
            </a:r>
            <a:r>
              <a:rPr lang="en-GB" sz="2400" b="1">
                <a:latin typeface="Arial" panose="020B0604020202020204" pitchFamily="34" charset="0"/>
                <a:cs typeface="Arial" panose="020B0604020202020204" pitchFamily="34" charset="0"/>
              </a:rPr>
              <a:t>Find duplicates.</a:t>
            </a:r>
            <a:endParaRPr lang="en-US" sz="2400">
              <a:latin typeface="Arial" panose="020B0604020202020204" pitchFamily="34" charset="0"/>
              <a:cs typeface="Arial" panose="020B0604020202020204" pitchFamily="34" charset="0"/>
            </a:endParaRPr>
          </a:p>
        </p:txBody>
      </p:sp>
      <p:sp>
        <p:nvSpPr>
          <p:cNvPr id="15" name="Slide Number Placeholder 14"/>
          <p:cNvSpPr>
            <a:spLocks noGrp="1"/>
          </p:cNvSpPr>
          <p:nvPr>
            <p:ph type="sldNum" sz="quarter" idx="12"/>
          </p:nvPr>
        </p:nvSpPr>
        <p:spPr/>
        <p:txBody>
          <a:bodyPr/>
          <a:lstStyle/>
          <a:p>
            <a:pPr>
              <a:defRPr/>
            </a:pPr>
            <a:fld id="{2078D051-03A9-439D-8070-01A5F5525AC5}" type="slidenum">
              <a:rPr lang="en-GB"/>
              <a:pPr>
                <a:defRPr/>
              </a:pPr>
              <a:t>42</a:t>
            </a:fld>
            <a:endParaRPr lang="en-GB"/>
          </a:p>
        </p:txBody>
      </p:sp>
      <p:sp>
        <p:nvSpPr>
          <p:cNvPr id="16" name="Rectangle 15"/>
          <p:cNvSpPr/>
          <p:nvPr/>
        </p:nvSpPr>
        <p:spPr>
          <a:xfrm>
            <a:off x="0" y="0"/>
            <a:ext cx="91440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4"/>
          <p:cNvSpPr txBox="1">
            <a:spLocks/>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atin typeface="Arial" panose="020B0604020202020204" pitchFamily="34" charset="0"/>
                <a:cs typeface="Arial" panose="020B0604020202020204" pitchFamily="34" charset="0"/>
              </a:rPr>
              <a:t>Finding duplicate references (1)</a:t>
            </a:r>
          </a:p>
        </p:txBody>
      </p:sp>
      <p:pic>
        <p:nvPicPr>
          <p:cNvPr id="2" name="Picture 2" descr="Screenshot - Refworks, Tools - Find duplicates.">
            <a:extLst>
              <a:ext uri="{FF2B5EF4-FFF2-40B4-BE49-F238E27FC236}">
                <a16:creationId xmlns:a16="http://schemas.microsoft.com/office/drawing/2014/main" id="{85A21C9B-3E5E-4FD6-8528-1FED2BFDFE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47352" y="1564071"/>
            <a:ext cx="4540928" cy="2309431"/>
          </a:xfrm>
          <a:prstGeom prst="rect">
            <a:avLst/>
          </a:prstGeom>
        </p:spPr>
      </p:pic>
    </p:spTree>
    <p:custDataLst>
      <p:tags r:id="rId1"/>
    </p:custDataLst>
    <p:extLst>
      <p:ext uri="{BB962C8B-B14F-4D97-AF65-F5344CB8AC3E}">
        <p14:creationId xmlns:p14="http://schemas.microsoft.com/office/powerpoint/2010/main" val="925299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Screenshot of options when finding duplicate references in RefWorks."/>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395536" y="1704752"/>
            <a:ext cx="5000921" cy="3088047"/>
          </a:xfrm>
          <a:prstGeom prst="rect">
            <a:avLst/>
          </a:prstGeom>
          <a:ln>
            <a:noFill/>
          </a:ln>
          <a:effectLst>
            <a:outerShdw blurRad="190500" algn="tl" rotWithShape="0">
              <a:srgbClr val="000000">
                <a:alpha val="70000"/>
              </a:srgbClr>
            </a:outerShdw>
          </a:effectLst>
        </p:spPr>
      </p:pic>
      <p:cxnSp>
        <p:nvCxnSpPr>
          <p:cNvPr id="17" name="Straight Arrow Connector 16">
            <a:extLst>
              <a:ext uri="{C183D7F6-B498-43B3-948B-1728B52AA6E4}">
                <adec:decorative xmlns:adec="http://schemas.microsoft.com/office/drawing/2017/decorative" val="1"/>
              </a:ext>
            </a:extLst>
          </p:cNvPr>
          <p:cNvCxnSpPr/>
          <p:nvPr/>
        </p:nvCxnSpPr>
        <p:spPr>
          <a:xfrm flipH="1" flipV="1">
            <a:off x="1907704" y="2132856"/>
            <a:ext cx="3488754" cy="216024"/>
          </a:xfrm>
          <a:prstGeom prst="straightConnector1">
            <a:avLst/>
          </a:prstGeom>
          <a:ln w="50800">
            <a:solidFill>
              <a:schemeClr val="accent3"/>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9" name="Rectangle 18" descr="7. Decide whether to find duplicates in all references or in a single folder"/>
          <p:cNvSpPr/>
          <p:nvPr/>
        </p:nvSpPr>
        <p:spPr>
          <a:xfrm>
            <a:off x="5508104" y="1996034"/>
            <a:ext cx="3455988" cy="1421928"/>
          </a:xfrm>
          <a:prstGeom prst="rect">
            <a:avLst/>
          </a:prstGeom>
          <a:solidFill>
            <a:schemeClr val="bg1"/>
          </a:solidFill>
          <a:ln>
            <a:solidFill>
              <a:schemeClr val="accent3"/>
            </a:solidFill>
          </a:ln>
        </p:spPr>
        <p:txBody>
          <a:bodyPr>
            <a:spAutoFit/>
          </a:bodyPr>
          <a:lstStyle/>
          <a:p>
            <a:pPr>
              <a:lnSpc>
                <a:spcPct val="90000"/>
              </a:lnSpc>
              <a:defRPr/>
            </a:pPr>
            <a:r>
              <a:rPr lang="en-GB" sz="2400">
                <a:latin typeface="Arial" panose="020B0604020202020204" pitchFamily="34" charset="0"/>
                <a:cs typeface="Arial" panose="020B0604020202020204" pitchFamily="34" charset="0"/>
              </a:rPr>
              <a:t>7. Decide whether to find duplicates in all references or in a single folder</a:t>
            </a:r>
            <a:endParaRPr lang="en-US" sz="2400">
              <a:latin typeface="Arial" panose="020B0604020202020204" pitchFamily="34" charset="0"/>
              <a:cs typeface="Arial" panose="020B0604020202020204" pitchFamily="34" charset="0"/>
            </a:endParaRPr>
          </a:p>
        </p:txBody>
      </p:sp>
      <p:sp>
        <p:nvSpPr>
          <p:cNvPr id="15" name="Slide Number Placeholder 14"/>
          <p:cNvSpPr>
            <a:spLocks noGrp="1"/>
          </p:cNvSpPr>
          <p:nvPr>
            <p:ph type="sldNum" sz="quarter" idx="12"/>
          </p:nvPr>
        </p:nvSpPr>
        <p:spPr/>
        <p:txBody>
          <a:bodyPr/>
          <a:lstStyle/>
          <a:p>
            <a:pPr>
              <a:defRPr/>
            </a:pPr>
            <a:fld id="{2078D051-03A9-439D-8070-01A5F5525AC5}" type="slidenum">
              <a:rPr lang="en-GB"/>
              <a:pPr>
                <a:defRPr/>
              </a:pPr>
              <a:t>43</a:t>
            </a:fld>
            <a:endParaRPr lang="en-GB"/>
          </a:p>
        </p:txBody>
      </p:sp>
      <p:sp>
        <p:nvSpPr>
          <p:cNvPr id="16" name="Rectangle 15"/>
          <p:cNvSpPr/>
          <p:nvPr/>
        </p:nvSpPr>
        <p:spPr>
          <a:xfrm>
            <a:off x="0" y="0"/>
            <a:ext cx="91440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descr="8. Choose Exact match for exact duplicate references or Close match for similar duplicate references. “Legacy” close match uses an algorithm from the previous version of RefWorks, which works best for English surnames and short titles."/>
          <p:cNvSpPr txBox="1"/>
          <p:nvPr/>
        </p:nvSpPr>
        <p:spPr>
          <a:xfrm>
            <a:off x="110724" y="4894842"/>
            <a:ext cx="8291246" cy="1938992"/>
          </a:xfrm>
          <a:prstGeom prst="rect">
            <a:avLst/>
          </a:prstGeom>
          <a:ln w="3175"/>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a:latin typeface="Arial" panose="020B0604020202020204" pitchFamily="34" charset="0"/>
                <a:cs typeface="Arial" panose="020B0604020202020204" pitchFamily="34" charset="0"/>
              </a:rPr>
              <a:t>8. Choose </a:t>
            </a:r>
            <a:r>
              <a:rPr lang="en-GB" sz="2400" b="1">
                <a:latin typeface="Arial" panose="020B0604020202020204" pitchFamily="34" charset="0"/>
                <a:cs typeface="Arial" panose="020B0604020202020204" pitchFamily="34" charset="0"/>
              </a:rPr>
              <a:t>Exact match </a:t>
            </a:r>
            <a:r>
              <a:rPr lang="en-GB" sz="2400">
                <a:latin typeface="Arial" panose="020B0604020202020204" pitchFamily="34" charset="0"/>
                <a:cs typeface="Arial" panose="020B0604020202020204" pitchFamily="34" charset="0"/>
              </a:rPr>
              <a:t>for exact duplicate references or </a:t>
            </a:r>
            <a:r>
              <a:rPr lang="en-GB" sz="2400" b="1">
                <a:latin typeface="Arial" panose="020B0604020202020204" pitchFamily="34" charset="0"/>
                <a:cs typeface="Arial" panose="020B0604020202020204" pitchFamily="34" charset="0"/>
              </a:rPr>
              <a:t>Close match</a:t>
            </a:r>
            <a:r>
              <a:rPr lang="en-GB" sz="2400">
                <a:latin typeface="Arial" panose="020B0604020202020204" pitchFamily="34" charset="0"/>
                <a:cs typeface="Arial" panose="020B0604020202020204" pitchFamily="34" charset="0"/>
              </a:rPr>
              <a:t> for similar duplicate references. </a:t>
            </a:r>
            <a:r>
              <a:rPr lang="en-GB" sz="2400" b="1">
                <a:latin typeface="Arial" panose="020B0604020202020204" pitchFamily="34" charset="0"/>
                <a:cs typeface="Arial" panose="020B0604020202020204" pitchFamily="34" charset="0"/>
              </a:rPr>
              <a:t>“Legacy” close match </a:t>
            </a:r>
            <a:r>
              <a:rPr lang="en-GB" sz="2400">
                <a:latin typeface="Arial" panose="020B0604020202020204" pitchFamily="34" charset="0"/>
                <a:cs typeface="Arial" panose="020B0604020202020204" pitchFamily="34" charset="0"/>
              </a:rPr>
              <a:t>uses an algorithm from the previous version of RefWorks, which works best for English surnames and short titles.</a:t>
            </a:r>
          </a:p>
        </p:txBody>
      </p:sp>
      <p:cxnSp>
        <p:nvCxnSpPr>
          <p:cNvPr id="18" name="Straight Arrow Connector 17">
            <a:extLst>
              <a:ext uri="{C183D7F6-B498-43B3-948B-1728B52AA6E4}">
                <adec:decorative xmlns:adec="http://schemas.microsoft.com/office/drawing/2017/decorative" val="1"/>
              </a:ext>
            </a:extLst>
          </p:cNvPr>
          <p:cNvCxnSpPr>
            <a:cxnSpLocks/>
          </p:cNvCxnSpPr>
          <p:nvPr/>
        </p:nvCxnSpPr>
        <p:spPr>
          <a:xfrm flipV="1">
            <a:off x="1403648" y="3140968"/>
            <a:ext cx="0" cy="1753874"/>
          </a:xfrm>
          <a:prstGeom prst="straightConnector1">
            <a:avLst/>
          </a:prstGeom>
          <a:ln w="50800">
            <a:solidFill>
              <a:schemeClr val="accent3"/>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1" name="Title 4"/>
          <p:cNvSpPr txBox="1">
            <a:spLocks/>
          </p:cNvSpPr>
          <p:nvPr/>
        </p:nvSpPr>
        <p:spPr bwMode="auto">
          <a:xfrm>
            <a:off x="734492" y="12926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atin typeface="Arial" panose="020B0604020202020204" pitchFamily="34" charset="0"/>
                <a:cs typeface="Arial" panose="020B0604020202020204" pitchFamily="34" charset="0"/>
              </a:rPr>
              <a:t>Finding duplicate references (2)</a:t>
            </a:r>
          </a:p>
        </p:txBody>
      </p:sp>
    </p:spTree>
    <p:custDataLst>
      <p:tags r:id="rId1"/>
    </p:custDataLst>
    <p:extLst>
      <p:ext uri="{BB962C8B-B14F-4D97-AF65-F5344CB8AC3E}">
        <p14:creationId xmlns:p14="http://schemas.microsoft.com/office/powerpoint/2010/main" val="39772205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descr="Wide upward diagonal"/>
          <p:cNvSpPr>
            <a:spLocks noChangeArrowheads="1"/>
          </p:cNvSpPr>
          <p:nvPr/>
        </p:nvSpPr>
        <p:spPr bwMode="auto">
          <a:xfrm>
            <a:off x="0" y="0"/>
            <a:ext cx="9144000" cy="692150"/>
          </a:xfrm>
          <a:prstGeom prst="rect">
            <a:avLst/>
          </a:prstGeom>
          <a:pattFill prst="wdUpDiag">
            <a:fgClr>
              <a:srgbClr val="17365D"/>
            </a:fgClr>
            <a:bgClr>
              <a:srgbClr val="0069B0"/>
            </a:bgClr>
          </a:pattFill>
          <a:ln w="9525">
            <a:solidFill>
              <a:srgbClr val="000000"/>
            </a:solidFill>
            <a:miter lim="800000"/>
            <a:headEnd/>
            <a:tailEnd/>
          </a:ln>
        </p:spPr>
        <p:txBody>
          <a:bodyPr/>
          <a:lstStyle/>
          <a:p>
            <a:endParaRPr lang="en-GB">
              <a:latin typeface="Calibri" pitchFamily="34" charset="0"/>
            </a:endParaRPr>
          </a:p>
        </p:txBody>
      </p:sp>
      <p:sp>
        <p:nvSpPr>
          <p:cNvPr id="45060" name="Rectangle 3"/>
          <p:cNvSpPr>
            <a:spLocks noGrp="1" noChangeArrowheads="1"/>
          </p:cNvSpPr>
          <p:nvPr>
            <p:ph idx="1"/>
          </p:nvPr>
        </p:nvSpPr>
        <p:spPr>
          <a:xfrm>
            <a:off x="457200" y="692150"/>
            <a:ext cx="8229600" cy="5401146"/>
          </a:xfrm>
        </p:spPr>
        <p:txBody>
          <a:bodyPr>
            <a:normAutofit fontScale="92500" lnSpcReduction="20000"/>
          </a:bodyPr>
          <a:lstStyle/>
          <a:p>
            <a:pPr lvl="1">
              <a:buFont typeface="Wingdings" pitchFamily="2" charset="2"/>
              <a:buNone/>
            </a:pPr>
            <a:r>
              <a:rPr lang="en-GB" sz="3200" b="1" dirty="0">
                <a:solidFill>
                  <a:schemeClr val="accent4">
                    <a:lumMod val="50000"/>
                  </a:schemeClr>
                </a:solidFill>
              </a:rPr>
              <a:t>Practice using task sheets</a:t>
            </a:r>
          </a:p>
          <a:p>
            <a:pPr lvl="1">
              <a:buFont typeface="Wingdings" pitchFamily="2" charset="2"/>
              <a:buNone/>
            </a:pPr>
            <a:r>
              <a:rPr lang="en-GB" sz="3200" b="1" dirty="0">
                <a:solidFill>
                  <a:schemeClr val="accent4">
                    <a:lumMod val="50000"/>
                  </a:schemeClr>
                </a:solidFill>
              </a:rPr>
              <a:t>Available at </a:t>
            </a:r>
            <a:r>
              <a:rPr lang="en-GB" sz="3200" b="1" dirty="0">
                <a:solidFill>
                  <a:schemeClr val="accent4">
                    <a:lumMod val="50000"/>
                  </a:schemeClr>
                </a:solidFill>
                <a:hlinkClick r:id="rId3"/>
              </a:rPr>
              <a:t>https://www.bodleian.ox.ac.uk/ask/workshops/reference-management-workshop-handouts</a:t>
            </a:r>
            <a:endParaRPr lang="en-GB" sz="3200" b="1" dirty="0">
              <a:solidFill>
                <a:schemeClr val="accent4">
                  <a:lumMod val="50000"/>
                </a:schemeClr>
              </a:solidFill>
            </a:endParaRPr>
          </a:p>
          <a:p>
            <a:pPr marL="914400" lvl="1" indent="-457200">
              <a:buFont typeface="+mj-lt"/>
              <a:buAutoNum type="arabicPeriod"/>
            </a:pPr>
            <a:r>
              <a:rPr lang="en-GB" dirty="0">
                <a:solidFill>
                  <a:schemeClr val="accent4">
                    <a:lumMod val="50000"/>
                  </a:schemeClr>
                </a:solidFill>
              </a:rPr>
              <a:t>Add and use the ‘Save to </a:t>
            </a:r>
            <a:r>
              <a:rPr lang="en-GB" dirty="0" err="1">
                <a:solidFill>
                  <a:schemeClr val="accent4">
                    <a:lumMod val="50000"/>
                  </a:schemeClr>
                </a:solidFill>
              </a:rPr>
              <a:t>RefWorks</a:t>
            </a:r>
            <a:r>
              <a:rPr lang="en-GB" dirty="0">
                <a:solidFill>
                  <a:schemeClr val="accent4">
                    <a:lumMod val="50000"/>
                  </a:schemeClr>
                </a:solidFill>
              </a:rPr>
              <a:t>’ browser plugin</a:t>
            </a:r>
          </a:p>
          <a:p>
            <a:pPr marL="914400" lvl="1" indent="-457200">
              <a:buFont typeface="+mj-lt"/>
              <a:buAutoNum type="arabicPeriod"/>
            </a:pPr>
            <a:r>
              <a:rPr lang="en-GB" dirty="0">
                <a:solidFill>
                  <a:schemeClr val="accent4">
                    <a:lumMod val="50000"/>
                  </a:schemeClr>
                </a:solidFill>
              </a:rPr>
              <a:t>Add PDFs via ‘drag and drop’</a:t>
            </a:r>
          </a:p>
          <a:p>
            <a:pPr marL="914400" lvl="1" indent="-457200">
              <a:buFont typeface="+mj-lt"/>
              <a:buAutoNum type="arabicPeriod"/>
            </a:pPr>
            <a:r>
              <a:rPr lang="en-GB" dirty="0">
                <a:solidFill>
                  <a:schemeClr val="accent4">
                    <a:lumMod val="50000"/>
                  </a:schemeClr>
                </a:solidFill>
              </a:rPr>
              <a:t>Import references using text files( from the Bibliography of British and Irish History)</a:t>
            </a:r>
          </a:p>
          <a:p>
            <a:pPr marL="914400" lvl="1" indent="-457200">
              <a:buFont typeface="+mj-lt"/>
              <a:buAutoNum type="arabicPeriod"/>
            </a:pPr>
            <a:r>
              <a:rPr lang="en-GB" dirty="0">
                <a:solidFill>
                  <a:schemeClr val="accent4">
                    <a:lumMod val="50000"/>
                  </a:schemeClr>
                </a:solidFill>
              </a:rPr>
              <a:t>Editing a reference</a:t>
            </a:r>
          </a:p>
          <a:p>
            <a:pPr marL="914400" lvl="1" indent="-457200">
              <a:buFont typeface="+mj-lt"/>
              <a:buAutoNum type="arabicPeriod"/>
            </a:pPr>
            <a:r>
              <a:rPr lang="en-GB" dirty="0">
                <a:solidFill>
                  <a:schemeClr val="accent4">
                    <a:lumMod val="50000"/>
                  </a:schemeClr>
                </a:solidFill>
              </a:rPr>
              <a:t>Dealing with books (edited works and collections)</a:t>
            </a:r>
          </a:p>
          <a:p>
            <a:pPr marL="914400" lvl="1" indent="-457200">
              <a:buFont typeface="+mj-lt"/>
              <a:buAutoNum type="arabicPeriod"/>
            </a:pPr>
            <a:r>
              <a:rPr lang="en-GB" dirty="0">
                <a:solidFill>
                  <a:schemeClr val="accent4">
                    <a:lumMod val="50000"/>
                  </a:schemeClr>
                </a:solidFill>
              </a:rPr>
              <a:t>Using folders</a:t>
            </a:r>
          </a:p>
          <a:p>
            <a:pPr marL="914400" lvl="1" indent="-457200">
              <a:buFont typeface="+mj-lt"/>
              <a:buAutoNum type="arabicPeriod"/>
            </a:pPr>
            <a:r>
              <a:rPr lang="en-GB" dirty="0">
                <a:solidFill>
                  <a:schemeClr val="accent4">
                    <a:lumMod val="50000"/>
                  </a:schemeClr>
                </a:solidFill>
              </a:rPr>
              <a:t>Finding duplicates</a:t>
            </a:r>
          </a:p>
        </p:txBody>
      </p:sp>
      <p:sp>
        <p:nvSpPr>
          <p:cNvPr id="45061" name="Rectangle 4" descr="Wide upward diagonal"/>
          <p:cNvSpPr>
            <a:spLocks noChangeArrowheads="1"/>
          </p:cNvSpPr>
          <p:nvPr/>
        </p:nvSpPr>
        <p:spPr bwMode="auto">
          <a:xfrm>
            <a:off x="0" y="6165850"/>
            <a:ext cx="9144000" cy="692150"/>
          </a:xfrm>
          <a:prstGeom prst="rect">
            <a:avLst/>
          </a:prstGeom>
          <a:pattFill prst="wdUpDiag">
            <a:fgClr>
              <a:srgbClr val="17365D"/>
            </a:fgClr>
            <a:bgClr>
              <a:srgbClr val="0069B0"/>
            </a:bgClr>
          </a:pattFill>
          <a:ln w="9525">
            <a:solidFill>
              <a:srgbClr val="000000"/>
            </a:solidFill>
            <a:miter lim="800000"/>
            <a:headEnd/>
            <a:tailEnd/>
          </a:ln>
        </p:spPr>
        <p:txBody>
          <a:bodyPr/>
          <a:lstStyle/>
          <a:p>
            <a:endParaRPr lang="en-GB">
              <a:latin typeface="Calibri" pitchFamily="34" charset="0"/>
            </a:endParaRPr>
          </a:p>
        </p:txBody>
      </p:sp>
      <p:sp>
        <p:nvSpPr>
          <p:cNvPr id="7" name="Slide Number Placeholder 6"/>
          <p:cNvSpPr>
            <a:spLocks noGrp="1"/>
          </p:cNvSpPr>
          <p:nvPr>
            <p:ph type="sldNum" sz="quarter" idx="12"/>
          </p:nvPr>
        </p:nvSpPr>
        <p:spPr/>
        <p:txBody>
          <a:bodyPr/>
          <a:lstStyle/>
          <a:p>
            <a:pPr>
              <a:defRPr/>
            </a:pPr>
            <a:fld id="{4856E465-1152-4FB5-AAF0-59680F8768DA}" type="slidenum">
              <a:rPr lang="en-GB"/>
              <a:pPr>
                <a:defRPr/>
              </a:pPr>
              <a:t>44</a:t>
            </a:fld>
            <a:endParaRPr lang="en-GB"/>
          </a:p>
        </p:txBody>
      </p:sp>
      <p:sp>
        <p:nvSpPr>
          <p:cNvPr id="6" name="Rectangle 5"/>
          <p:cNvSpPr/>
          <p:nvPr/>
        </p:nvSpPr>
        <p:spPr>
          <a:xfrm>
            <a:off x="0" y="0"/>
            <a:ext cx="91440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8152923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latin typeface="Arial" panose="020B0604020202020204" pitchFamily="34" charset="0"/>
                <a:cs typeface="Arial" panose="020B0604020202020204" pitchFamily="34" charset="0"/>
              </a:rPr>
              <a:t>Inserting citations, footnotes and creating bibliographies</a:t>
            </a:r>
          </a:p>
        </p:txBody>
      </p:sp>
      <p:sp>
        <p:nvSpPr>
          <p:cNvPr id="6" name="Text Placeholder 5"/>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459EAEDD-9766-48B2-80EC-D93CA577D6B3}" type="slidenum">
              <a:rPr lang="en-GB" smtClean="0"/>
              <a:pPr>
                <a:defRPr/>
              </a:pPr>
              <a:t>45</a:t>
            </a:fld>
            <a:endParaRPr lang="en-GB"/>
          </a:p>
        </p:txBody>
      </p:sp>
    </p:spTree>
    <p:custDataLst>
      <p:tags r:id="rId1"/>
    </p:custDataLst>
    <p:extLst>
      <p:ext uri="{BB962C8B-B14F-4D97-AF65-F5344CB8AC3E}">
        <p14:creationId xmlns:p14="http://schemas.microsoft.com/office/powerpoint/2010/main" val="34998964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atin typeface="Arial" panose="020B0604020202020204" pitchFamily="34" charset="0"/>
                <a:cs typeface="Arial" panose="020B0604020202020204" pitchFamily="34" charset="0"/>
              </a:rPr>
              <a:t>The plug in – to add citations to word processed documents </a:t>
            </a:r>
          </a:p>
        </p:txBody>
      </p:sp>
      <p:sp>
        <p:nvSpPr>
          <p:cNvPr id="3" name="Content Placeholder 2"/>
          <p:cNvSpPr>
            <a:spLocks noGrp="1"/>
          </p:cNvSpPr>
          <p:nvPr>
            <p:ph idx="1"/>
          </p:nvPr>
        </p:nvSpPr>
        <p:spPr>
          <a:xfrm>
            <a:off x="457200" y="2060848"/>
            <a:ext cx="8229600" cy="4295502"/>
          </a:xfrm>
        </p:spPr>
        <p:txBody>
          <a:bodyPr/>
          <a:lstStyle/>
          <a:p>
            <a:r>
              <a:rPr lang="en-GB">
                <a:latin typeface="Arial" panose="020B0604020202020204" pitchFamily="34" charset="0"/>
                <a:cs typeface="Arial" panose="020B0604020202020204" pitchFamily="34" charset="0"/>
              </a:rPr>
              <a:t>Word 2016/2017 for Mac and Windows</a:t>
            </a:r>
          </a:p>
          <a:p>
            <a:pPr lvl="1"/>
            <a:r>
              <a:rPr lang="en-GB">
                <a:latin typeface="Arial" panose="020B0604020202020204" pitchFamily="34" charset="0"/>
                <a:cs typeface="Arial" panose="020B0604020202020204" pitchFamily="34" charset="0"/>
              </a:rPr>
              <a:t>Use </a:t>
            </a:r>
            <a:r>
              <a:rPr lang="en-GB" b="1">
                <a:latin typeface="Arial" panose="020B0604020202020204" pitchFamily="34" charset="0"/>
                <a:cs typeface="Arial" panose="020B0604020202020204" pitchFamily="34" charset="0"/>
              </a:rPr>
              <a:t>RefWorks Citation Manager</a:t>
            </a:r>
          </a:p>
          <a:p>
            <a:pPr lvl="1"/>
            <a:r>
              <a:rPr lang="en-GB">
                <a:latin typeface="Arial" panose="020B0604020202020204" pitchFamily="34" charset="0"/>
                <a:cs typeface="Arial" panose="020B0604020202020204" pitchFamily="34" charset="0"/>
              </a:rPr>
              <a:t>Download from Word store (Word &gt; Insert &gt; Word store &gt; search for RefWorks Citation Manager)</a:t>
            </a:r>
          </a:p>
          <a:p>
            <a:r>
              <a:rPr lang="en-GB">
                <a:latin typeface="Arial" panose="020B0604020202020204" pitchFamily="34" charset="0"/>
                <a:cs typeface="Arial" panose="020B0604020202020204" pitchFamily="34" charset="0"/>
              </a:rPr>
              <a:t>NB. for earlier versions prior to Word 2016  </a:t>
            </a:r>
          </a:p>
          <a:p>
            <a:pPr lvl="1"/>
            <a:r>
              <a:rPr lang="en-GB">
                <a:latin typeface="Arial" panose="020B0604020202020204" pitchFamily="34" charset="0"/>
                <a:cs typeface="Arial" panose="020B0604020202020204" pitchFamily="34" charset="0"/>
              </a:rPr>
              <a:t>Use the Write N Cite plug-in from RefWorks</a:t>
            </a:r>
          </a:p>
          <a:p>
            <a:pPr lvl="1"/>
            <a:r>
              <a:rPr lang="en-GB">
                <a:latin typeface="Arial" panose="020B0604020202020204" pitchFamily="34" charset="0"/>
                <a:cs typeface="Arial" panose="020B0604020202020204" pitchFamily="34" charset="0"/>
              </a:rPr>
              <a:t>Log in to </a:t>
            </a:r>
            <a:r>
              <a:rPr lang="en-GB" err="1">
                <a:latin typeface="Arial" panose="020B0604020202020204" pitchFamily="34" charset="0"/>
                <a:cs typeface="Arial" panose="020B0604020202020204" pitchFamily="34" charset="0"/>
              </a:rPr>
              <a:t>RefWorks</a:t>
            </a:r>
            <a:r>
              <a:rPr lang="en-GB">
                <a:latin typeface="Arial" panose="020B0604020202020204" pitchFamily="34" charset="0"/>
                <a:cs typeface="Arial" panose="020B0604020202020204" pitchFamily="34" charset="0"/>
              </a:rPr>
              <a:t> and download the plug-in from Tools / Cite…</a:t>
            </a:r>
          </a:p>
          <a:p>
            <a:pPr marL="0" indent="0">
              <a:buNone/>
            </a:pPr>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459EAEDD-9766-48B2-80EC-D93CA577D6B3}" type="slidenum">
              <a:rPr lang="en-GB" smtClean="0"/>
              <a:pPr>
                <a:defRPr/>
              </a:pPr>
              <a:t>46</a:t>
            </a:fld>
            <a:endParaRPr lang="en-GB"/>
          </a:p>
        </p:txBody>
      </p:sp>
    </p:spTree>
    <p:custDataLst>
      <p:tags r:id="rId1"/>
    </p:custDataLst>
    <p:extLst>
      <p:ext uri="{BB962C8B-B14F-4D97-AF65-F5344CB8AC3E}">
        <p14:creationId xmlns:p14="http://schemas.microsoft.com/office/powerpoint/2010/main" val="31177802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3212976"/>
            <a:ext cx="7772400" cy="1362075"/>
          </a:xfrm>
        </p:spPr>
        <p:txBody>
          <a:bodyPr/>
          <a:lstStyle/>
          <a:p>
            <a:r>
              <a:rPr lang="en-GB">
                <a:latin typeface="Arial" panose="020B0604020202020204" pitchFamily="34" charset="0"/>
                <a:cs typeface="Arial" panose="020B0604020202020204" pitchFamily="34" charset="0"/>
              </a:rPr>
              <a:t>Refworks citation manager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(Word 2016/2017 onwards)</a:t>
            </a:r>
          </a:p>
        </p:txBody>
      </p:sp>
      <p:sp>
        <p:nvSpPr>
          <p:cNvPr id="4" name="Slide Number Placeholder 3"/>
          <p:cNvSpPr>
            <a:spLocks noGrp="1"/>
          </p:cNvSpPr>
          <p:nvPr>
            <p:ph type="sldNum" sz="quarter" idx="12"/>
          </p:nvPr>
        </p:nvSpPr>
        <p:spPr/>
        <p:txBody>
          <a:bodyPr/>
          <a:lstStyle/>
          <a:p>
            <a:pPr>
              <a:defRPr/>
            </a:pPr>
            <a:fld id="{459EAEDD-9766-48B2-80EC-D93CA577D6B3}" type="slidenum">
              <a:rPr lang="en-GB" smtClean="0"/>
              <a:pPr>
                <a:defRPr/>
              </a:pPr>
              <a:t>47</a:t>
            </a:fld>
            <a:endParaRPr lang="en-GB"/>
          </a:p>
        </p:txBody>
      </p:sp>
    </p:spTree>
    <p:custDataLst>
      <p:tags r:id="rId1"/>
    </p:custDataLst>
    <p:extLst>
      <p:ext uri="{BB962C8B-B14F-4D97-AF65-F5344CB8AC3E}">
        <p14:creationId xmlns:p14="http://schemas.microsoft.com/office/powerpoint/2010/main" val="32739200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Word Ribbon with Insert tab selected, showing the Store icon"/>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7504" y="1268760"/>
            <a:ext cx="8305800" cy="1991353"/>
          </a:xfrm>
          <a:prstGeom prst="rect">
            <a:avLst/>
          </a:prstGeom>
          <a:ln>
            <a:solidFill>
              <a:schemeClr val="tx1"/>
            </a:solidFill>
          </a:ln>
        </p:spPr>
      </p:pic>
      <p:sp>
        <p:nvSpPr>
          <p:cNvPr id="3" name="Title 2"/>
          <p:cNvSpPr>
            <a:spLocks noGrp="1"/>
          </p:cNvSpPr>
          <p:nvPr>
            <p:ph type="title"/>
          </p:nvPr>
        </p:nvSpPr>
        <p:spPr/>
        <p:txBody>
          <a:bodyPr/>
          <a:lstStyle/>
          <a:p>
            <a:r>
              <a:rPr lang="en-GB">
                <a:latin typeface="Arial" panose="020B0604020202020204" pitchFamily="34" charset="0"/>
                <a:cs typeface="Arial" panose="020B0604020202020204" pitchFamily="34" charset="0"/>
              </a:rPr>
              <a:t>Adding Citation Manager Plugin</a:t>
            </a:r>
          </a:p>
        </p:txBody>
      </p:sp>
      <p:pic>
        <p:nvPicPr>
          <p:cNvPr id="5" name="Picture 4" descr="Microsoft office add-ins screen, with a search for RefWorks and the Citation Manager add-in shown"/>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1560" y="3501008"/>
            <a:ext cx="8424936" cy="3176615"/>
          </a:xfrm>
          <a:prstGeom prst="rect">
            <a:avLst/>
          </a:prstGeom>
          <a:ln>
            <a:solidFill>
              <a:schemeClr val="tx1"/>
            </a:solidFill>
          </a:ln>
        </p:spPr>
      </p:pic>
      <p:sp>
        <p:nvSpPr>
          <p:cNvPr id="6" name="Oval 5">
            <a:extLst>
              <a:ext uri="{C183D7F6-B498-43B3-948B-1728B52AA6E4}">
                <adec:decorative xmlns:adec="http://schemas.microsoft.com/office/drawing/2017/decorative" val="1"/>
              </a:ext>
            </a:extLst>
          </p:cNvPr>
          <p:cNvSpPr/>
          <p:nvPr/>
        </p:nvSpPr>
        <p:spPr>
          <a:xfrm>
            <a:off x="899592" y="1340768"/>
            <a:ext cx="1080120" cy="36004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C183D7F6-B498-43B3-948B-1728B52AA6E4}">
                <adec:decorative xmlns:adec="http://schemas.microsoft.com/office/drawing/2017/decorative" val="1"/>
              </a:ext>
            </a:extLst>
          </p:cNvPr>
          <p:cNvSpPr/>
          <p:nvPr/>
        </p:nvSpPr>
        <p:spPr>
          <a:xfrm>
            <a:off x="5940152" y="1733195"/>
            <a:ext cx="1080120" cy="36004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ular Callout 7" descr="In Word choose Insert / Store"/>
          <p:cNvSpPr/>
          <p:nvPr/>
        </p:nvSpPr>
        <p:spPr>
          <a:xfrm>
            <a:off x="457200" y="2516465"/>
            <a:ext cx="3466728" cy="418599"/>
          </a:xfrm>
          <a:prstGeom prst="wedgeRoundRectCallout">
            <a:avLst>
              <a:gd name="adj1" fmla="val -20766"/>
              <a:gd name="adj2" fmla="val -17370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a:latin typeface="Arial" panose="020B0604020202020204" pitchFamily="34" charset="0"/>
                <a:cs typeface="Arial" panose="020B0604020202020204" pitchFamily="34" charset="0"/>
              </a:rPr>
              <a:t>In Word choose </a:t>
            </a:r>
            <a:r>
              <a:rPr lang="en-GB" b="1">
                <a:latin typeface="Arial" panose="020B0604020202020204" pitchFamily="34" charset="0"/>
                <a:cs typeface="Arial" panose="020B0604020202020204" pitchFamily="34" charset="0"/>
              </a:rPr>
              <a:t>Insert</a:t>
            </a:r>
            <a:r>
              <a:rPr lang="en-GB">
                <a:latin typeface="Arial" panose="020B0604020202020204" pitchFamily="34" charset="0"/>
                <a:cs typeface="Arial" panose="020B0604020202020204" pitchFamily="34" charset="0"/>
              </a:rPr>
              <a:t> / </a:t>
            </a:r>
            <a:r>
              <a:rPr lang="en-GB" b="1">
                <a:latin typeface="Arial" panose="020B0604020202020204" pitchFamily="34" charset="0"/>
                <a:cs typeface="Arial" panose="020B0604020202020204" pitchFamily="34" charset="0"/>
              </a:rPr>
              <a:t>Store</a:t>
            </a:r>
          </a:p>
        </p:txBody>
      </p:sp>
      <p:sp>
        <p:nvSpPr>
          <p:cNvPr id="9" name="Rounded Rectangular Callout 8" descr="In the Store search for RefWorks and then coose Add."/>
          <p:cNvSpPr/>
          <p:nvPr/>
        </p:nvSpPr>
        <p:spPr>
          <a:xfrm>
            <a:off x="2771800" y="4887867"/>
            <a:ext cx="4104456" cy="576064"/>
          </a:xfrm>
          <a:prstGeom prst="wedgeRoundRectCallout">
            <a:avLst>
              <a:gd name="adj1" fmla="val -55775"/>
              <a:gd name="adj2" fmla="val -149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atin typeface="Arial" panose="020B0604020202020204" pitchFamily="34" charset="0"/>
                <a:cs typeface="Arial" panose="020B0604020202020204" pitchFamily="34" charset="0"/>
              </a:rPr>
              <a:t>In the Store search for RefWorks and then choose </a:t>
            </a:r>
            <a:r>
              <a:rPr lang="en-GB" b="1">
                <a:latin typeface="Arial" panose="020B0604020202020204" pitchFamily="34" charset="0"/>
                <a:cs typeface="Arial" panose="020B0604020202020204" pitchFamily="34" charset="0"/>
              </a:rPr>
              <a:t>Add</a:t>
            </a:r>
          </a:p>
        </p:txBody>
      </p:sp>
      <p:sp>
        <p:nvSpPr>
          <p:cNvPr id="10" name="Oval 9">
            <a:extLst>
              <a:ext uri="{C183D7F6-B498-43B3-948B-1728B52AA6E4}">
                <adec:decorative xmlns:adec="http://schemas.microsoft.com/office/drawing/2017/decorative" val="1"/>
              </a:ext>
            </a:extLst>
          </p:cNvPr>
          <p:cNvSpPr/>
          <p:nvPr/>
        </p:nvSpPr>
        <p:spPr>
          <a:xfrm>
            <a:off x="875184" y="5089315"/>
            <a:ext cx="1080120" cy="36004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C183D7F6-B498-43B3-948B-1728B52AA6E4}">
                <adec:decorative xmlns:adec="http://schemas.microsoft.com/office/drawing/2017/decorative" val="1"/>
              </a:ext>
            </a:extLst>
          </p:cNvPr>
          <p:cNvSpPr/>
          <p:nvPr/>
        </p:nvSpPr>
        <p:spPr>
          <a:xfrm>
            <a:off x="7873244" y="5733256"/>
            <a:ext cx="1080120" cy="36004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C183D7F6-B498-43B3-948B-1728B52AA6E4}">
                <adec:decorative xmlns:adec="http://schemas.microsoft.com/office/drawing/2017/decorative" val="1"/>
              </a:ext>
            </a:extLst>
          </p:cNvPr>
          <p:cNvCxnSpPr/>
          <p:nvPr/>
        </p:nvCxnSpPr>
        <p:spPr>
          <a:xfrm flipV="1">
            <a:off x="3402918" y="2062291"/>
            <a:ext cx="2592288" cy="543677"/>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C183D7F6-B498-43B3-948B-1728B52AA6E4}">
                <adec:decorative xmlns:adec="http://schemas.microsoft.com/office/drawing/2017/decorative" val="1"/>
              </a:ext>
            </a:extLst>
          </p:cNvPr>
          <p:cNvCxnSpPr>
            <a:stCxn id="9" idx="2"/>
          </p:cNvCxnSpPr>
          <p:nvPr/>
        </p:nvCxnSpPr>
        <p:spPr>
          <a:xfrm>
            <a:off x="4824028" y="5463931"/>
            <a:ext cx="2916324" cy="449345"/>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1014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ord, with Citation Manager open on the right hand side of the screen, displaying the login box"/>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4" y="1268760"/>
            <a:ext cx="8892480" cy="5415767"/>
          </a:xfrm>
          <a:prstGeom prst="rect">
            <a:avLst/>
          </a:prstGeom>
          <a:ln>
            <a:solidFill>
              <a:schemeClr val="accent1">
                <a:shade val="50000"/>
              </a:schemeClr>
            </a:solidFill>
          </a:ln>
        </p:spPr>
      </p:pic>
      <p:sp>
        <p:nvSpPr>
          <p:cNvPr id="2" name="Title 1"/>
          <p:cNvSpPr>
            <a:spLocks noGrp="1"/>
          </p:cNvSpPr>
          <p:nvPr>
            <p:ph type="title"/>
          </p:nvPr>
        </p:nvSpPr>
        <p:spPr/>
        <p:txBody>
          <a:bodyPr/>
          <a:lstStyle/>
          <a:p>
            <a:r>
              <a:rPr lang="en-GB">
                <a:latin typeface="Arial" panose="020B0604020202020204" pitchFamily="34" charset="0"/>
                <a:cs typeface="Arial" panose="020B0604020202020204" pitchFamily="34" charset="0"/>
              </a:rPr>
              <a:t>Logging in to Citation Manager</a:t>
            </a:r>
          </a:p>
        </p:txBody>
      </p:sp>
      <p:sp>
        <p:nvSpPr>
          <p:cNvPr id="4" name="Rounded Rectangular Callout 3" descr="The Citation Manager opens on the right of the screen. Log in with your Refworks username and password"/>
          <p:cNvSpPr/>
          <p:nvPr/>
        </p:nvSpPr>
        <p:spPr>
          <a:xfrm>
            <a:off x="2123728" y="3367006"/>
            <a:ext cx="3263924" cy="1358138"/>
          </a:xfrm>
          <a:prstGeom prst="wedgeRoundRectCallout">
            <a:avLst>
              <a:gd name="adj1" fmla="val 99260"/>
              <a:gd name="adj2" fmla="val 4290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a:latin typeface="Arial" panose="020B0604020202020204" pitchFamily="34" charset="0"/>
                <a:cs typeface="Arial" panose="020B0604020202020204" pitchFamily="34" charset="0"/>
              </a:rPr>
              <a:t>The Citation Manager opens on the right of the screen.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Log in with your Refworks username and password</a:t>
            </a:r>
          </a:p>
        </p:txBody>
      </p:sp>
    </p:spTree>
    <p:custDataLst>
      <p:tags r:id="rId1"/>
    </p:custDataLst>
    <p:extLst>
      <p:ext uri="{BB962C8B-B14F-4D97-AF65-F5344CB8AC3E}">
        <p14:creationId xmlns:p14="http://schemas.microsoft.com/office/powerpoint/2010/main" val="187824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39"/>
          <p:cNvSpPr>
            <a:spLocks noGrp="1"/>
          </p:cNvSpPr>
          <p:nvPr>
            <p:ph type="sldNum" sz="quarter" idx="12"/>
          </p:nvPr>
        </p:nvSpPr>
        <p:spPr/>
        <p:txBody>
          <a:bodyPr/>
          <a:lstStyle/>
          <a:p>
            <a:pPr>
              <a:defRPr/>
            </a:pPr>
            <a:fld id="{7B53FFCC-B704-4B3E-9677-8122B58E8C63}" type="slidenum">
              <a:rPr lang="en-GB"/>
              <a:pPr>
                <a:defRPr/>
              </a:pPr>
              <a:t>5</a:t>
            </a:fld>
            <a:endParaRPr lang="en-GB"/>
          </a:p>
        </p:txBody>
      </p:sp>
      <p:sp>
        <p:nvSpPr>
          <p:cNvPr id="39" name="Rectangle 38"/>
          <p:cNvSpPr/>
          <p:nvPr/>
        </p:nvSpPr>
        <p:spPr>
          <a:xfrm>
            <a:off x="0" y="0"/>
            <a:ext cx="91440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title="Decorative"/>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39552" y="1995896"/>
            <a:ext cx="8064896" cy="4353018"/>
          </a:xfrm>
          <a:prstGeom prst="rect">
            <a:avLst/>
          </a:prstGeom>
          <a:noFill/>
          <a:ln w="9525">
            <a:noFill/>
            <a:miter lim="800000"/>
            <a:headEnd/>
            <a:tailEnd/>
          </a:ln>
        </p:spPr>
      </p:pic>
      <p:sp>
        <p:nvSpPr>
          <p:cNvPr id="2" name="Rectangle 1"/>
          <p:cNvSpPr/>
          <p:nvPr/>
        </p:nvSpPr>
        <p:spPr>
          <a:xfrm>
            <a:off x="251520" y="1162104"/>
            <a:ext cx="8208912" cy="369332"/>
          </a:xfrm>
          <a:prstGeom prst="rect">
            <a:avLst/>
          </a:prstGeom>
          <a:solidFill>
            <a:schemeClr val="bg1"/>
          </a:solidFill>
        </p:spPr>
        <p:txBody>
          <a:bodyPr wrap="square">
            <a:spAutoFit/>
          </a:bodyPr>
          <a:lstStyle/>
          <a:p>
            <a:r>
              <a:rPr lang="en-GB" dirty="0">
                <a:hlinkClick r:id="rId5"/>
              </a:rPr>
              <a:t>libguides.bodleian.ox.ac.uk/reference-management</a:t>
            </a:r>
            <a:endParaRPr lang="en-GB" dirty="0"/>
          </a:p>
        </p:txBody>
      </p:sp>
      <p:sp>
        <p:nvSpPr>
          <p:cNvPr id="3" name="Title 2"/>
          <p:cNvSpPr>
            <a:spLocks noGrp="1"/>
          </p:cNvSpPr>
          <p:nvPr>
            <p:ph type="title"/>
          </p:nvPr>
        </p:nvSpPr>
        <p:spPr/>
        <p:txBody>
          <a:bodyPr/>
          <a:lstStyle/>
          <a:p>
            <a:r>
              <a:rPr lang="en-GB" dirty="0"/>
              <a:t>Which one is best?</a:t>
            </a:r>
          </a:p>
        </p:txBody>
      </p:sp>
    </p:spTree>
    <p:custDataLst>
      <p:tags r:id="rId1"/>
    </p:custDataLst>
    <p:extLst>
      <p:ext uri="{BB962C8B-B14F-4D97-AF65-F5344CB8AC3E}">
        <p14:creationId xmlns:p14="http://schemas.microsoft.com/office/powerpoint/2010/main" val="12525918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43724"/>
            <a:ext cx="8229600"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atin typeface="Arial" panose="020B0604020202020204" pitchFamily="34" charset="0"/>
                <a:cs typeface="Arial" panose="020B0604020202020204" pitchFamily="34" charset="0"/>
              </a:rPr>
              <a:t>Adding citations</a:t>
            </a:r>
          </a:p>
        </p:txBody>
      </p:sp>
      <p:pic>
        <p:nvPicPr>
          <p:cNvPr id="4" name="Picture 3" descr="Microsoft Word, with Citation Manager on the right of the machine, displaying citations ready for selecti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224083"/>
            <a:ext cx="9144000" cy="4672810"/>
          </a:xfrm>
          <a:prstGeom prst="rect">
            <a:avLst/>
          </a:prstGeom>
          <a:ln w="3175">
            <a:solidFill>
              <a:schemeClr val="tx1"/>
            </a:solidFill>
          </a:ln>
        </p:spPr>
      </p:pic>
      <p:sp>
        <p:nvSpPr>
          <p:cNvPr id="11" name="Rounded Rectangular Callout 10" descr="1. Choose a citation style by clicking the menu icon"/>
          <p:cNvSpPr/>
          <p:nvPr/>
        </p:nvSpPr>
        <p:spPr>
          <a:xfrm>
            <a:off x="6724177" y="234977"/>
            <a:ext cx="2419823" cy="960495"/>
          </a:xfrm>
          <a:prstGeom prst="wedgeRoundRectCallout">
            <a:avLst>
              <a:gd name="adj1" fmla="val -27397"/>
              <a:gd name="adj2" fmla="val 1515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a:latin typeface="Arial" panose="020B0604020202020204" pitchFamily="34" charset="0"/>
                <a:cs typeface="Arial" panose="020B0604020202020204" pitchFamily="34" charset="0"/>
              </a:rPr>
              <a:t>1. Choose a citation style by clicking the menu icon</a:t>
            </a:r>
          </a:p>
        </p:txBody>
      </p:sp>
      <p:sp>
        <p:nvSpPr>
          <p:cNvPr id="12" name="Rounded Rectangular Callout 11" descr="2. Place your cursor at the point where you want your citation to appear&#10;"/>
          <p:cNvSpPr/>
          <p:nvPr/>
        </p:nvSpPr>
        <p:spPr>
          <a:xfrm>
            <a:off x="1547664" y="845083"/>
            <a:ext cx="3119908" cy="997197"/>
          </a:xfrm>
          <a:prstGeom prst="wedgeRoundRectCallout">
            <a:avLst>
              <a:gd name="adj1" fmla="val 4990"/>
              <a:gd name="adj2" fmla="val 762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a:latin typeface="Arial" panose="020B0604020202020204" pitchFamily="34" charset="0"/>
                <a:cs typeface="Arial" panose="020B0604020202020204" pitchFamily="34" charset="0"/>
              </a:rPr>
              <a:t>2. Place your cursor at the point where you want your citation to appear</a:t>
            </a:r>
          </a:p>
        </p:txBody>
      </p:sp>
      <p:sp>
        <p:nvSpPr>
          <p:cNvPr id="13" name="Rounded Rectangular Callout 12" descr="3. Find citations in your library by browsing folders…&#10;"/>
          <p:cNvSpPr/>
          <p:nvPr/>
        </p:nvSpPr>
        <p:spPr>
          <a:xfrm>
            <a:off x="1547665" y="2228622"/>
            <a:ext cx="3241862" cy="757998"/>
          </a:xfrm>
          <a:prstGeom prst="wedgeRoundRectCallout">
            <a:avLst>
              <a:gd name="adj1" fmla="val 135719"/>
              <a:gd name="adj2" fmla="val -321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a:latin typeface="Arial" panose="020B0604020202020204" pitchFamily="34" charset="0"/>
                <a:cs typeface="Arial" panose="020B0604020202020204" pitchFamily="34" charset="0"/>
              </a:rPr>
              <a:t>3. Find citations in your library by browsing folders…</a:t>
            </a:r>
          </a:p>
        </p:txBody>
      </p:sp>
      <p:sp>
        <p:nvSpPr>
          <p:cNvPr id="14" name="Rounded Rectangular Callout 13" descr="….or by entering keywords in the search box &#10;"/>
          <p:cNvSpPr/>
          <p:nvPr/>
        </p:nvSpPr>
        <p:spPr>
          <a:xfrm>
            <a:off x="2843808" y="3282765"/>
            <a:ext cx="2993623" cy="663720"/>
          </a:xfrm>
          <a:prstGeom prst="wedgeRoundRectCallout">
            <a:avLst>
              <a:gd name="adj1" fmla="val 99729"/>
              <a:gd name="adj2" fmla="val -1646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a:latin typeface="Arial" panose="020B0604020202020204" pitchFamily="34" charset="0"/>
                <a:cs typeface="Arial" panose="020B0604020202020204" pitchFamily="34" charset="0"/>
              </a:rPr>
              <a:t>….or by entering keywords in the search box </a:t>
            </a:r>
          </a:p>
        </p:txBody>
      </p:sp>
      <p:sp>
        <p:nvSpPr>
          <p:cNvPr id="15" name="Rounded Rectangular Callout 14" descr="4.  To insert a citation click Quick Cite…&#10;"/>
          <p:cNvSpPr/>
          <p:nvPr/>
        </p:nvSpPr>
        <p:spPr>
          <a:xfrm>
            <a:off x="2627784" y="4302668"/>
            <a:ext cx="4477028" cy="494484"/>
          </a:xfrm>
          <a:prstGeom prst="wedgeRoundRectCallout">
            <a:avLst>
              <a:gd name="adj1" fmla="val 54096"/>
              <a:gd name="adj2" fmla="val -2115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r>
              <a:rPr lang="en-GB">
                <a:latin typeface="Arial"/>
                <a:cs typeface="Arial"/>
              </a:rPr>
              <a:t>4.  To insert a citation click " </a:t>
            </a:r>
            <a:r>
              <a:rPr lang="en-GB" b="1">
                <a:latin typeface="Arial"/>
                <a:cs typeface="Arial"/>
              </a:rPr>
              <a:t>Cite This…</a:t>
            </a:r>
          </a:p>
        </p:txBody>
      </p:sp>
      <p:sp>
        <p:nvSpPr>
          <p:cNvPr id="16" name="Rounded Rectangular Callout 15" descr="…to edit a citation (e.g. to add a page number) choose Preview &amp; Edit. Note: if there is  an error in the citation (e.g. spelling mistake) you need to correct this in RefWorks&#10;"/>
          <p:cNvSpPr/>
          <p:nvPr/>
        </p:nvSpPr>
        <p:spPr>
          <a:xfrm>
            <a:off x="3779912" y="5462155"/>
            <a:ext cx="5061775" cy="1225660"/>
          </a:xfrm>
          <a:prstGeom prst="wedgeRoundRectCallout">
            <a:avLst>
              <a:gd name="adj1" fmla="val 42978"/>
              <a:gd name="adj2" fmla="val -18780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r>
              <a:rPr lang="en-GB">
                <a:latin typeface="Arial"/>
                <a:cs typeface="Arial"/>
              </a:rPr>
              <a:t>…to edit a citation (e.g. to add a page number) choose </a:t>
            </a:r>
            <a:r>
              <a:rPr lang="en-GB" b="1">
                <a:latin typeface="Arial"/>
                <a:cs typeface="Arial"/>
              </a:rPr>
              <a:t>Edit this</a:t>
            </a:r>
            <a:r>
              <a:rPr lang="en-GB">
                <a:latin typeface="Arial"/>
                <a:cs typeface="Arial"/>
              </a:rPr>
              <a:t>. Note: if there is  an error in the citation (e.g. spelling mistake) you need to correct this in RefWorks</a:t>
            </a:r>
            <a:endParaRPr lang="en-GB" b="1">
              <a:latin typeface="Arial"/>
              <a:cs typeface="Arial"/>
            </a:endParaRPr>
          </a:p>
        </p:txBody>
      </p:sp>
    </p:spTree>
    <p:custDataLst>
      <p:tags r:id="rId1"/>
    </p:custDataLst>
    <p:extLst>
      <p:ext uri="{BB962C8B-B14F-4D97-AF65-F5344CB8AC3E}">
        <p14:creationId xmlns:p14="http://schemas.microsoft.com/office/powerpoint/2010/main" val="239419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latin typeface="Arial" panose="020B0604020202020204" pitchFamily="34" charset="0"/>
                <a:cs typeface="Arial" panose="020B0604020202020204" pitchFamily="34" charset="0"/>
              </a:rPr>
              <a:t>Editing a citation (e.g. adding page numbers)</a:t>
            </a:r>
          </a:p>
        </p:txBody>
      </p:sp>
      <p:pic>
        <p:nvPicPr>
          <p:cNvPr id="10" name="Picture 9" descr="Citation Manager, showing Quick Cite and Preview &amp; Edit options"/>
          <p:cNvPicPr>
            <a:picLocks noChangeAspect="1"/>
          </p:cNvPicPr>
          <p:nvPr/>
        </p:nvPicPr>
        <p:blipFill>
          <a:blip r:embed="rId4"/>
          <a:stretch>
            <a:fillRect/>
          </a:stretch>
        </p:blipFill>
        <p:spPr>
          <a:xfrm>
            <a:off x="417261" y="1823815"/>
            <a:ext cx="4154740" cy="4662541"/>
          </a:xfrm>
          <a:prstGeom prst="rect">
            <a:avLst/>
          </a:prstGeom>
          <a:ln w="3175">
            <a:solidFill>
              <a:schemeClr val="tx1"/>
            </a:solidFill>
          </a:ln>
        </p:spPr>
      </p:pic>
      <p:sp>
        <p:nvSpPr>
          <p:cNvPr id="11" name="Rounded Rectangular Callout 10" descr="Click Preview &amp; Edit "/>
          <p:cNvSpPr/>
          <p:nvPr/>
        </p:nvSpPr>
        <p:spPr>
          <a:xfrm>
            <a:off x="2123728" y="4293096"/>
            <a:ext cx="2160240" cy="648072"/>
          </a:xfrm>
          <a:prstGeom prst="wedgeRoundRectCallout">
            <a:avLst>
              <a:gd name="adj1" fmla="val 17607"/>
              <a:gd name="adj2" fmla="val 1128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r>
              <a:rPr lang="en-GB">
                <a:latin typeface="Arial"/>
                <a:cs typeface="Arial"/>
              </a:rPr>
              <a:t>Click </a:t>
            </a:r>
            <a:r>
              <a:rPr lang="en-GB" b="1">
                <a:latin typeface="Arial"/>
                <a:cs typeface="Arial"/>
              </a:rPr>
              <a:t>Edit this</a:t>
            </a:r>
            <a:endParaRPr lang="en-GB" b="1">
              <a:latin typeface="Arial" panose="020B0604020202020204" pitchFamily="34" charset="0"/>
              <a:cs typeface="Arial" panose="020B0604020202020204" pitchFamily="34" charset="0"/>
            </a:endParaRPr>
          </a:p>
        </p:txBody>
      </p:sp>
      <p:pic>
        <p:nvPicPr>
          <p:cNvPr id="13" name="Picture 12" descr="A selected citation in the preview window; the Include author and Include date chekcboxes are ticked, and a page number added in the suffix box"/>
          <p:cNvPicPr>
            <a:picLocks noChangeAspect="1"/>
          </p:cNvPicPr>
          <p:nvPr/>
        </p:nvPicPr>
        <p:blipFill>
          <a:blip r:embed="rId5"/>
          <a:stretch>
            <a:fillRect/>
          </a:stretch>
        </p:blipFill>
        <p:spPr>
          <a:xfrm>
            <a:off x="5201079" y="1823815"/>
            <a:ext cx="3414264" cy="3693417"/>
          </a:xfrm>
          <a:prstGeom prst="rect">
            <a:avLst/>
          </a:prstGeom>
          <a:ln w="3175">
            <a:solidFill>
              <a:schemeClr val="tx1"/>
            </a:solidFill>
          </a:ln>
        </p:spPr>
      </p:pic>
      <p:sp>
        <p:nvSpPr>
          <p:cNvPr id="14" name="Rounded Rectangular Callout 13" descr="If you use a prefix don’t forget to insert a space before your text (or a space after a prefix).  Otherwise your suffix/prefix will join on to the citation without a space&#10;"/>
          <p:cNvSpPr/>
          <p:nvPr/>
        </p:nvSpPr>
        <p:spPr>
          <a:xfrm>
            <a:off x="4378945" y="5517232"/>
            <a:ext cx="4739916" cy="1301922"/>
          </a:xfrm>
          <a:prstGeom prst="wedgeRoundRectCallout">
            <a:avLst>
              <a:gd name="adj1" fmla="val 11310"/>
              <a:gd name="adj2" fmla="val -682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r>
              <a:rPr lang="en-GB">
                <a:latin typeface="Arial"/>
                <a:cs typeface="Arial"/>
              </a:rPr>
              <a:t>If you use a suffix, don’t forget to insert a space before your text (or a space after a prefix).  Otherwise your suffix/prefix will join on to the citation without a space</a:t>
            </a:r>
          </a:p>
        </p:txBody>
      </p:sp>
      <p:sp>
        <p:nvSpPr>
          <p:cNvPr id="15" name="Rounded Rectangular Callout 14" descr="A preview of the citation appears here &#10;"/>
          <p:cNvSpPr/>
          <p:nvPr/>
        </p:nvSpPr>
        <p:spPr>
          <a:xfrm>
            <a:off x="6516217" y="756629"/>
            <a:ext cx="1800200" cy="944179"/>
          </a:xfrm>
          <a:prstGeom prst="wedgeRoundRectCallout">
            <a:avLst>
              <a:gd name="adj1" fmla="val -39903"/>
              <a:gd name="adj2" fmla="val 853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a:latin typeface="Arial" panose="020B0604020202020204" pitchFamily="34" charset="0"/>
                <a:cs typeface="Arial" panose="020B0604020202020204" pitchFamily="34" charset="0"/>
              </a:rPr>
              <a:t>A preview of the citation appears here </a:t>
            </a:r>
          </a:p>
        </p:txBody>
      </p:sp>
    </p:spTree>
    <p:custDataLst>
      <p:tags r:id="rId1"/>
    </p:custDataLst>
    <p:extLst>
      <p:ext uri="{BB962C8B-B14F-4D97-AF65-F5344CB8AC3E}">
        <p14:creationId xmlns:p14="http://schemas.microsoft.com/office/powerpoint/2010/main" val="13023498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ord document, showing an in-text citation and automatic bibliography at the end."/>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6863" y="1381353"/>
            <a:ext cx="8169937" cy="4680520"/>
          </a:xfrm>
          <a:prstGeom prst="rect">
            <a:avLst/>
          </a:prstGeom>
          <a:ln>
            <a:solidFill>
              <a:schemeClr val="accent1">
                <a:shade val="50000"/>
              </a:schemeClr>
            </a:solidFill>
          </a:ln>
        </p:spPr>
      </p:pic>
      <p:sp>
        <p:nvSpPr>
          <p:cNvPr id="4" name="Title 1"/>
          <p:cNvSpPr txBox="1">
            <a:spLocks/>
          </p:cNvSpPr>
          <p:nvPr/>
        </p:nvSpPr>
        <p:spPr>
          <a:xfrm>
            <a:off x="457200" y="273583"/>
            <a:ext cx="8229600"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atin typeface="Arial" panose="020B0604020202020204" pitchFamily="34" charset="0"/>
                <a:cs typeface="Arial" panose="020B0604020202020204" pitchFamily="34" charset="0"/>
              </a:rPr>
              <a:t>In-text citations</a:t>
            </a:r>
          </a:p>
        </p:txBody>
      </p:sp>
      <p:sp>
        <p:nvSpPr>
          <p:cNvPr id="5" name="Rounded Rectangular Callout 4" descr="Citation manager inserts the citation in the text"/>
          <p:cNvSpPr/>
          <p:nvPr/>
        </p:nvSpPr>
        <p:spPr>
          <a:xfrm>
            <a:off x="2987824" y="2204864"/>
            <a:ext cx="5040560" cy="432048"/>
          </a:xfrm>
          <a:prstGeom prst="wedgeRoundRectCallout">
            <a:avLst>
              <a:gd name="adj1" fmla="val 16888"/>
              <a:gd name="adj2" fmla="val 10991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a:latin typeface="Arial" panose="020B0604020202020204" pitchFamily="34" charset="0"/>
                <a:cs typeface="Arial" panose="020B0604020202020204" pitchFamily="34" charset="0"/>
              </a:rPr>
              <a:t>Citation manager inserts the citation in the text</a:t>
            </a:r>
          </a:p>
        </p:txBody>
      </p:sp>
      <p:sp>
        <p:nvSpPr>
          <p:cNvPr id="6" name="Rounded Rectangular Callout 5" descr="And adds it to a bibliography at the bottom of the document&#10;"/>
          <p:cNvSpPr/>
          <p:nvPr/>
        </p:nvSpPr>
        <p:spPr>
          <a:xfrm>
            <a:off x="4139952" y="4725144"/>
            <a:ext cx="3744416" cy="720080"/>
          </a:xfrm>
          <a:prstGeom prst="wedgeRoundRectCallout">
            <a:avLst>
              <a:gd name="adj1" fmla="val 10176"/>
              <a:gd name="adj2" fmla="val -910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a:latin typeface="Arial" panose="020B0604020202020204" pitchFamily="34" charset="0"/>
                <a:cs typeface="Arial" panose="020B0604020202020204" pitchFamily="34" charset="0"/>
              </a:rPr>
              <a:t>And adds it to a bibliography at the bottom of the document</a:t>
            </a:r>
          </a:p>
        </p:txBody>
      </p:sp>
    </p:spTree>
    <p:custDataLst>
      <p:tags r:id="rId1"/>
    </p:custDataLst>
    <p:extLst>
      <p:ext uri="{BB962C8B-B14F-4D97-AF65-F5344CB8AC3E}">
        <p14:creationId xmlns:p14="http://schemas.microsoft.com/office/powerpoint/2010/main" val="15965415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664" y="289415"/>
            <a:ext cx="8229600" cy="1143000"/>
          </a:xfrm>
        </p:spPr>
        <p:txBody>
          <a:bodyPr/>
          <a:lstStyle/>
          <a:p>
            <a:r>
              <a:rPr lang="en-GB">
                <a:latin typeface="Arial" panose="020B0604020202020204" pitchFamily="34" charset="0"/>
                <a:cs typeface="Arial" panose="020B0604020202020204" pitchFamily="34" charset="0"/>
              </a:rPr>
              <a:t>Using footnotes</a:t>
            </a:r>
          </a:p>
        </p:txBody>
      </p:sp>
      <p:sp>
        <p:nvSpPr>
          <p:cNvPr id="3" name="Slide Number Placeholder 2"/>
          <p:cNvSpPr>
            <a:spLocks noGrp="1"/>
          </p:cNvSpPr>
          <p:nvPr>
            <p:ph type="sldNum" sz="quarter" idx="12"/>
          </p:nvPr>
        </p:nvSpPr>
        <p:spPr/>
        <p:txBody>
          <a:bodyPr/>
          <a:lstStyle/>
          <a:p>
            <a:pPr>
              <a:defRPr/>
            </a:pPr>
            <a:fld id="{1DB1AD21-4EB7-4526-B4CE-E0CEFA9E3C1B}" type="slidenum">
              <a:rPr lang="en-GB" smtClean="0"/>
              <a:pPr>
                <a:defRPr/>
              </a:pPr>
              <a:t>53</a:t>
            </a:fld>
            <a:endParaRPr lang="en-GB"/>
          </a:p>
        </p:txBody>
      </p:sp>
      <p:pic>
        <p:nvPicPr>
          <p:cNvPr id="13" name="Picture 12" descr="A Word document, showing the References tab selected and Insert Footnote highlighte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1372990"/>
            <a:ext cx="5406335" cy="5348485"/>
          </a:xfrm>
          <a:prstGeom prst="rect">
            <a:avLst/>
          </a:prstGeom>
          <a:ln w="3175">
            <a:solidFill>
              <a:schemeClr val="tx1"/>
            </a:solidFill>
          </a:ln>
        </p:spPr>
      </p:pic>
      <p:pic>
        <p:nvPicPr>
          <p:cNvPr id="15" name="Picture 14" descr="RefWorks Citation Manager, showing a dropdown with Format for Footnotes selecte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9903" y="1570264"/>
            <a:ext cx="2622364" cy="5117356"/>
          </a:xfrm>
          <a:prstGeom prst="rect">
            <a:avLst/>
          </a:prstGeom>
          <a:ln w="3175">
            <a:solidFill>
              <a:schemeClr val="tx1"/>
            </a:solidFill>
          </a:ln>
        </p:spPr>
      </p:pic>
      <p:sp>
        <p:nvSpPr>
          <p:cNvPr id="16" name="Rounded Rectangular Callout 15" descr="1. Choose an appropriate citation style&#10;"/>
          <p:cNvSpPr/>
          <p:nvPr/>
        </p:nvSpPr>
        <p:spPr>
          <a:xfrm>
            <a:off x="6463342" y="51888"/>
            <a:ext cx="2501146" cy="1000847"/>
          </a:xfrm>
          <a:prstGeom prst="wedgeRoundRectCallout">
            <a:avLst>
              <a:gd name="adj1" fmla="val -51923"/>
              <a:gd name="adj2" fmla="val 2918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a:latin typeface="Arial" panose="020B0604020202020204" pitchFamily="34" charset="0"/>
                <a:cs typeface="Arial" panose="020B0604020202020204" pitchFamily="34" charset="0"/>
              </a:rPr>
              <a:t>1. Choose </a:t>
            </a:r>
            <a:r>
              <a:rPr lang="en-GB" b="1">
                <a:latin typeface="Arial" panose="020B0604020202020204" pitchFamily="34" charset="0"/>
                <a:cs typeface="Arial" panose="020B0604020202020204" pitchFamily="34" charset="0"/>
              </a:rPr>
              <a:t>an appropriate citation style</a:t>
            </a:r>
            <a:endParaRPr lang="en-GB">
              <a:latin typeface="Arial" panose="020B0604020202020204" pitchFamily="34" charset="0"/>
              <a:cs typeface="Arial" panose="020B0604020202020204" pitchFamily="34" charset="0"/>
            </a:endParaRPr>
          </a:p>
        </p:txBody>
      </p:sp>
      <p:sp>
        <p:nvSpPr>
          <p:cNvPr id="17" name="Rounded Rectangular Callout 16" descr="2. Select Format for footnotes&#10;"/>
          <p:cNvSpPr/>
          <p:nvPr/>
        </p:nvSpPr>
        <p:spPr>
          <a:xfrm>
            <a:off x="2278651" y="1307457"/>
            <a:ext cx="3672408" cy="440141"/>
          </a:xfrm>
          <a:prstGeom prst="wedgeRoundRectCallout">
            <a:avLst>
              <a:gd name="adj1" fmla="val 57911"/>
              <a:gd name="adj2" fmla="val 43441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a:latin typeface="Arial" panose="020B0604020202020204" pitchFamily="34" charset="0"/>
                <a:cs typeface="Arial" panose="020B0604020202020204" pitchFamily="34" charset="0"/>
              </a:rPr>
              <a:t>2. Select </a:t>
            </a:r>
            <a:r>
              <a:rPr lang="en-GB" b="1">
                <a:latin typeface="Arial" panose="020B0604020202020204" pitchFamily="34" charset="0"/>
                <a:cs typeface="Arial" panose="020B0604020202020204" pitchFamily="34" charset="0"/>
              </a:rPr>
              <a:t>Format for footnotes</a:t>
            </a:r>
            <a:endParaRPr lang="en-GB">
              <a:latin typeface="Arial" panose="020B0604020202020204" pitchFamily="34" charset="0"/>
              <a:cs typeface="Arial" panose="020B0604020202020204" pitchFamily="34" charset="0"/>
            </a:endParaRPr>
          </a:p>
        </p:txBody>
      </p:sp>
      <p:sp>
        <p:nvSpPr>
          <p:cNvPr id="18" name="Rounded Rectangular Callout 17" descr="3. Put the cursor in the appropriate place in the text &#10;"/>
          <p:cNvSpPr/>
          <p:nvPr/>
        </p:nvSpPr>
        <p:spPr>
          <a:xfrm>
            <a:off x="2278651" y="3407302"/>
            <a:ext cx="3176340" cy="795912"/>
          </a:xfrm>
          <a:prstGeom prst="wedgeRoundRectCallout">
            <a:avLst>
              <a:gd name="adj1" fmla="val 9956"/>
              <a:gd name="adj2" fmla="val -959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a:latin typeface="Arial" panose="020B0604020202020204" pitchFamily="34" charset="0"/>
                <a:cs typeface="Arial" panose="020B0604020202020204" pitchFamily="34" charset="0"/>
              </a:rPr>
              <a:t>3. Put the cursor in the appropriate place in the text </a:t>
            </a:r>
          </a:p>
        </p:txBody>
      </p:sp>
      <p:sp>
        <p:nvSpPr>
          <p:cNvPr id="19" name="Rounded Rectangular Callout 18" descr="4. Choose References / Insert Footnote (in Word)&#10;"/>
          <p:cNvSpPr/>
          <p:nvPr/>
        </p:nvSpPr>
        <p:spPr>
          <a:xfrm>
            <a:off x="448161" y="4508110"/>
            <a:ext cx="2680658" cy="937113"/>
          </a:xfrm>
          <a:prstGeom prst="wedgeRoundRectCallout">
            <a:avLst>
              <a:gd name="adj1" fmla="val -50689"/>
              <a:gd name="adj2" fmla="val -3326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a:latin typeface="Arial" panose="020B0604020202020204" pitchFamily="34" charset="0"/>
                <a:cs typeface="Arial" panose="020B0604020202020204" pitchFamily="34" charset="0"/>
              </a:rPr>
              <a:t>4. Choose </a:t>
            </a:r>
            <a:r>
              <a:rPr lang="en-GB" b="1">
                <a:latin typeface="Arial" panose="020B0604020202020204" pitchFamily="34" charset="0"/>
                <a:cs typeface="Arial" panose="020B0604020202020204" pitchFamily="34" charset="0"/>
              </a:rPr>
              <a:t>References</a:t>
            </a:r>
            <a:r>
              <a:rPr lang="en-GB">
                <a:latin typeface="Arial" panose="020B0604020202020204" pitchFamily="34" charset="0"/>
                <a:cs typeface="Arial" panose="020B0604020202020204" pitchFamily="34" charset="0"/>
              </a:rPr>
              <a:t> / </a:t>
            </a:r>
            <a:r>
              <a:rPr lang="en-GB" b="1">
                <a:latin typeface="Arial" panose="020B0604020202020204" pitchFamily="34" charset="0"/>
                <a:cs typeface="Arial" panose="020B0604020202020204" pitchFamily="34" charset="0"/>
              </a:rPr>
              <a:t>Insert Footnote </a:t>
            </a:r>
            <a:r>
              <a:rPr lang="en-GB">
                <a:latin typeface="Arial" panose="020B0604020202020204" pitchFamily="34" charset="0"/>
                <a:cs typeface="Arial" panose="020B0604020202020204" pitchFamily="34" charset="0"/>
              </a:rPr>
              <a:t>(in Word)</a:t>
            </a:r>
          </a:p>
        </p:txBody>
      </p:sp>
      <p:sp>
        <p:nvSpPr>
          <p:cNvPr id="20" name="Oval 19"/>
          <p:cNvSpPr/>
          <p:nvPr/>
        </p:nvSpPr>
        <p:spPr>
          <a:xfrm>
            <a:off x="112634" y="1587085"/>
            <a:ext cx="514400" cy="627024"/>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839671" y="1459566"/>
            <a:ext cx="720080" cy="288032"/>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ular Callout 21" descr="5. Choose Quick Cite from the citation manager&#10;"/>
          <p:cNvSpPr/>
          <p:nvPr/>
        </p:nvSpPr>
        <p:spPr>
          <a:xfrm>
            <a:off x="1594313" y="5526014"/>
            <a:ext cx="3456384" cy="673807"/>
          </a:xfrm>
          <a:prstGeom prst="wedgeRoundRectCallout">
            <a:avLst>
              <a:gd name="adj1" fmla="val 88156"/>
              <a:gd name="adj2" fmla="val 21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r>
              <a:rPr lang="en-GB">
                <a:latin typeface="Arial"/>
                <a:cs typeface="Arial"/>
              </a:rPr>
              <a:t>5. Choose " </a:t>
            </a:r>
            <a:r>
              <a:rPr lang="en-GB" b="1">
                <a:latin typeface="Arial"/>
                <a:cs typeface="Arial"/>
              </a:rPr>
              <a:t>Cite This </a:t>
            </a:r>
            <a:r>
              <a:rPr lang="en-GB">
                <a:latin typeface="Arial"/>
                <a:cs typeface="Arial"/>
              </a:rPr>
              <a:t>from the citation manager</a:t>
            </a:r>
          </a:p>
        </p:txBody>
      </p:sp>
      <p:sp>
        <p:nvSpPr>
          <p:cNvPr id="10" name="Oval 9"/>
          <p:cNvSpPr/>
          <p:nvPr/>
        </p:nvSpPr>
        <p:spPr>
          <a:xfrm>
            <a:off x="6372200" y="5734729"/>
            <a:ext cx="1028885" cy="288032"/>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40575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atin typeface="Arial" panose="020B0604020202020204" pitchFamily="34" charset="0"/>
                <a:cs typeface="Arial" panose="020B0604020202020204" pitchFamily="34" charset="0"/>
              </a:rPr>
              <a:t>Changing Citation Style</a:t>
            </a:r>
          </a:p>
        </p:txBody>
      </p:sp>
      <p:pic>
        <p:nvPicPr>
          <p:cNvPr id="6" name="Content Placeholder 5" descr="Refworks Citation Manager with the hamburger menu selected"/>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043608" y="1411317"/>
            <a:ext cx="2921907" cy="4666329"/>
          </a:xfrm>
          <a:prstGeom prst="rect">
            <a:avLst/>
          </a:prstGeom>
        </p:spPr>
      </p:pic>
      <p:pic>
        <p:nvPicPr>
          <p:cNvPr id="7" name="Content Placeholder 6" descr="Refworks Citation Manager overflow menu, with arrow pointing to Citation Style"/>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652120" y="1321426"/>
            <a:ext cx="2376264" cy="4852433"/>
          </a:xfrm>
          <a:prstGeom prst="rect">
            <a:avLst/>
          </a:prstGeom>
        </p:spPr>
      </p:pic>
      <p:sp>
        <p:nvSpPr>
          <p:cNvPr id="5" name="Slide Number Placeholder 4"/>
          <p:cNvSpPr>
            <a:spLocks noGrp="1"/>
          </p:cNvSpPr>
          <p:nvPr>
            <p:ph type="sldNum" sz="quarter" idx="12"/>
          </p:nvPr>
        </p:nvSpPr>
        <p:spPr/>
        <p:txBody>
          <a:bodyPr/>
          <a:lstStyle/>
          <a:p>
            <a:pPr>
              <a:defRPr/>
            </a:pPr>
            <a:fld id="{558BFE6B-6BFC-4D10-B96E-0B77BBE6DC16}" type="slidenum">
              <a:rPr lang="en-GB" smtClean="0"/>
              <a:pPr>
                <a:defRPr/>
              </a:pPr>
              <a:t>54</a:t>
            </a:fld>
            <a:endParaRPr lang="en-GB"/>
          </a:p>
        </p:txBody>
      </p:sp>
      <p:sp>
        <p:nvSpPr>
          <p:cNvPr id="9" name="Rounded Rectangular Callout 8" descr="Click on the ‘hamburger‘ menu&#10;"/>
          <p:cNvSpPr/>
          <p:nvPr/>
        </p:nvSpPr>
        <p:spPr>
          <a:xfrm>
            <a:off x="2041376" y="2420888"/>
            <a:ext cx="2746648" cy="936104"/>
          </a:xfrm>
          <a:prstGeom prst="wedgeRoundRectCallout">
            <a:avLst>
              <a:gd name="adj1" fmla="val -70951"/>
              <a:gd name="adj2" fmla="val -620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Arial" panose="020B0604020202020204" pitchFamily="34" charset="0"/>
                <a:cs typeface="Arial" panose="020B0604020202020204" pitchFamily="34" charset="0"/>
              </a:rPr>
              <a:t>Click on the ‘hamburger‘ menu</a:t>
            </a:r>
          </a:p>
        </p:txBody>
      </p:sp>
      <p:sp>
        <p:nvSpPr>
          <p:cNvPr id="10" name="Rounded Rectangular Callout 9" descr="Then click on “Citation Style”&#10;"/>
          <p:cNvSpPr/>
          <p:nvPr/>
        </p:nvSpPr>
        <p:spPr>
          <a:xfrm>
            <a:off x="2987824" y="4005064"/>
            <a:ext cx="2952328" cy="1152128"/>
          </a:xfrm>
          <a:prstGeom prst="wedgeRoundRectCallout">
            <a:avLst>
              <a:gd name="adj1" fmla="val 60821"/>
              <a:gd name="adj2" fmla="val -1395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Arial" panose="020B0604020202020204" pitchFamily="34" charset="0"/>
                <a:cs typeface="Arial" panose="020B0604020202020204" pitchFamily="34" charset="0"/>
              </a:rPr>
              <a:t>Then click on ‘Citation Style’</a:t>
            </a:r>
          </a:p>
        </p:txBody>
      </p:sp>
    </p:spTree>
    <p:extLst>
      <p:ext uri="{BB962C8B-B14F-4D97-AF65-F5344CB8AC3E}">
        <p14:creationId xmlns:p14="http://schemas.microsoft.com/office/powerpoint/2010/main" val="79112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atin typeface="Arial" panose="020B0604020202020204" pitchFamily="34" charset="0"/>
                <a:cs typeface="Arial" panose="020B0604020202020204" pitchFamily="34" charset="0"/>
              </a:rPr>
              <a:t>Changing Citation Style (2)</a:t>
            </a:r>
          </a:p>
        </p:txBody>
      </p:sp>
      <p:sp>
        <p:nvSpPr>
          <p:cNvPr id="5" name="Slide Number Placeholder 4"/>
          <p:cNvSpPr>
            <a:spLocks noGrp="1"/>
          </p:cNvSpPr>
          <p:nvPr>
            <p:ph type="sldNum" sz="quarter" idx="12"/>
          </p:nvPr>
        </p:nvSpPr>
        <p:spPr/>
        <p:txBody>
          <a:bodyPr/>
          <a:lstStyle/>
          <a:p>
            <a:pPr>
              <a:defRPr/>
            </a:pPr>
            <a:fld id="{558BFE6B-6BFC-4D10-B96E-0B77BBE6DC16}" type="slidenum">
              <a:rPr lang="en-GB" smtClean="0"/>
              <a:pPr>
                <a:defRPr/>
              </a:pPr>
              <a:t>55</a:t>
            </a:fld>
            <a:endParaRPr lang="en-GB"/>
          </a:p>
        </p:txBody>
      </p:sp>
      <p:pic>
        <p:nvPicPr>
          <p:cNvPr id="6" name="Picture 5" descr="RefWorks Citation Manager Citation Settings, where you can search or choose a citation style."/>
          <p:cNvPicPr>
            <a:picLocks noChangeAspect="1"/>
          </p:cNvPicPr>
          <p:nvPr/>
        </p:nvPicPr>
        <p:blipFill>
          <a:blip r:embed="rId2"/>
          <a:stretch>
            <a:fillRect/>
          </a:stretch>
        </p:blipFill>
        <p:spPr>
          <a:xfrm>
            <a:off x="539552" y="1301452"/>
            <a:ext cx="3181350" cy="5295900"/>
          </a:xfrm>
          <a:prstGeom prst="rect">
            <a:avLst/>
          </a:prstGeom>
        </p:spPr>
      </p:pic>
      <p:sp>
        <p:nvSpPr>
          <p:cNvPr id="7" name="Rounded Rectangular Callout 6" descr="The next screen will give you the option to: Search Styles. Select from Recent Styles. Choose from your favourites (Mine).&#10;"/>
          <p:cNvSpPr/>
          <p:nvPr/>
        </p:nvSpPr>
        <p:spPr>
          <a:xfrm>
            <a:off x="2483768" y="2852936"/>
            <a:ext cx="2736304" cy="2664296"/>
          </a:xfrm>
          <a:prstGeom prst="wedgeRoundRectCallout">
            <a:avLst>
              <a:gd name="adj1" fmla="val -74156"/>
              <a:gd name="adj2" fmla="val -239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The next screen will give you the option to: </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Search Styles</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Select from Recent Styles</a:t>
            </a:r>
          </a:p>
          <a:p>
            <a:pPr algn="ctr"/>
            <a:r>
              <a:rPr lang="en-GB" sz="2000">
                <a:latin typeface="Arial" panose="020B0604020202020204" pitchFamily="34" charset="0"/>
                <a:cs typeface="Arial" panose="020B0604020202020204" pitchFamily="34" charset="0"/>
              </a:rPr>
              <a:t>Choose from your favourites (Mine)</a:t>
            </a:r>
          </a:p>
        </p:txBody>
      </p:sp>
      <p:pic>
        <p:nvPicPr>
          <p:cNvPr id="3" name="Picture 2" descr="Citation Manager with a new style selected, ready to update"/>
          <p:cNvPicPr>
            <a:picLocks noChangeAspect="1"/>
          </p:cNvPicPr>
          <p:nvPr/>
        </p:nvPicPr>
        <p:blipFill>
          <a:blip r:embed="rId3"/>
          <a:stretch>
            <a:fillRect/>
          </a:stretch>
        </p:blipFill>
        <p:spPr>
          <a:xfrm>
            <a:off x="5665118" y="1388437"/>
            <a:ext cx="3228975" cy="3867150"/>
          </a:xfrm>
          <a:prstGeom prst="rect">
            <a:avLst/>
          </a:prstGeom>
        </p:spPr>
      </p:pic>
      <p:sp>
        <p:nvSpPr>
          <p:cNvPr id="4" name="Rounded Rectangular Callout 3" descr="Click Update&#10;"/>
          <p:cNvSpPr/>
          <p:nvPr/>
        </p:nvSpPr>
        <p:spPr>
          <a:xfrm>
            <a:off x="5665118" y="5471610"/>
            <a:ext cx="2435273" cy="909718"/>
          </a:xfrm>
          <a:prstGeom prst="wedgeRoundRectCallout">
            <a:avLst>
              <a:gd name="adj1" fmla="val 40798"/>
              <a:gd name="adj2" fmla="val -9461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Click Update</a:t>
            </a:r>
          </a:p>
        </p:txBody>
      </p:sp>
    </p:spTree>
    <p:extLst>
      <p:ext uri="{BB962C8B-B14F-4D97-AF65-F5344CB8AC3E}">
        <p14:creationId xmlns:p14="http://schemas.microsoft.com/office/powerpoint/2010/main" val="408946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latin typeface="Arial" panose="020B0604020202020204" pitchFamily="34" charset="0"/>
                <a:cs typeface="Arial" panose="020B0604020202020204" pitchFamily="34" charset="0"/>
              </a:rPr>
              <a:t>Creating bibliographies in </a:t>
            </a:r>
            <a:r>
              <a:rPr lang="en-GB" err="1">
                <a:latin typeface="Arial" panose="020B0604020202020204" pitchFamily="34" charset="0"/>
                <a:cs typeface="Arial" panose="020B0604020202020204" pitchFamily="34" charset="0"/>
              </a:rPr>
              <a:t>refworks</a:t>
            </a:r>
            <a:endParaRPr lang="en-GB">
              <a:latin typeface="Arial" panose="020B0604020202020204" pitchFamily="34" charset="0"/>
              <a:cs typeface="Arial" panose="020B0604020202020204" pitchFamily="34" charset="0"/>
            </a:endParaRPr>
          </a:p>
        </p:txBody>
      </p:sp>
      <p:sp>
        <p:nvSpPr>
          <p:cNvPr id="7" name="Text Placeholder 6"/>
          <p:cNvSpPr>
            <a:spLocks noGrp="1"/>
          </p:cNvSpPr>
          <p:nvPr>
            <p:ph type="body" idx="1"/>
          </p:nvPr>
        </p:nvSpPr>
        <p:spPr/>
        <p:txBody>
          <a:bodyPr/>
          <a:lstStyle/>
          <a:p>
            <a:endParaRPr lang="en-GB"/>
          </a:p>
        </p:txBody>
      </p:sp>
      <p:sp>
        <p:nvSpPr>
          <p:cNvPr id="5" name="Slide Number Placeholder 4"/>
          <p:cNvSpPr>
            <a:spLocks noGrp="1"/>
          </p:cNvSpPr>
          <p:nvPr>
            <p:ph type="sldNum" sz="quarter" idx="12"/>
          </p:nvPr>
        </p:nvSpPr>
        <p:spPr/>
        <p:txBody>
          <a:bodyPr/>
          <a:lstStyle/>
          <a:p>
            <a:pPr>
              <a:defRPr/>
            </a:pPr>
            <a:fld id="{558BFE6B-6BFC-4D10-B96E-0B77BBE6DC16}" type="slidenum">
              <a:rPr lang="en-GB" smtClean="0"/>
              <a:pPr>
                <a:defRPr/>
              </a:pPr>
              <a:t>56</a:t>
            </a:fld>
            <a:endParaRPr lang="en-GB"/>
          </a:p>
        </p:txBody>
      </p:sp>
    </p:spTree>
    <p:custDataLst>
      <p:tags r:id="rId1"/>
    </p:custDataLst>
    <p:extLst>
      <p:ext uri="{BB962C8B-B14F-4D97-AF65-F5344CB8AC3E}">
        <p14:creationId xmlns:p14="http://schemas.microsoft.com/office/powerpoint/2010/main" val="21201587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RefWorks screen, with Create Bibliography selected"/>
          <p:cNvPicPr>
            <a:picLocks noChangeAspect="1"/>
          </p:cNvPicPr>
          <p:nvPr/>
        </p:nvPicPr>
        <p:blipFill>
          <a:blip r:embed="rId4"/>
          <a:stretch>
            <a:fillRect/>
          </a:stretch>
        </p:blipFill>
        <p:spPr>
          <a:xfrm>
            <a:off x="100012" y="4915619"/>
            <a:ext cx="8943975" cy="1609725"/>
          </a:xfrm>
          <a:prstGeom prst="rect">
            <a:avLst/>
          </a:prstGeom>
          <a:effectLst>
            <a:outerShdw blurRad="50800" dist="38100" dir="16200000" rotWithShape="0">
              <a:prstClr val="black">
                <a:alpha val="40000"/>
              </a:prstClr>
            </a:outerShdw>
          </a:effectLst>
        </p:spPr>
      </p:pic>
      <p:sp>
        <p:nvSpPr>
          <p:cNvPr id="9" name="Rectangle 3"/>
          <p:cNvSpPr>
            <a:spLocks noGrp="1" noChangeArrowheads="1"/>
          </p:cNvSpPr>
          <p:nvPr>
            <p:ph idx="1"/>
          </p:nvPr>
        </p:nvSpPr>
        <p:spPr>
          <a:xfrm>
            <a:off x="100013" y="1339868"/>
            <a:ext cx="8648452" cy="3457284"/>
          </a:xfrm>
        </p:spPr>
        <p:txBody>
          <a:bodyPr rtlCol="0">
            <a:noAutofit/>
          </a:bodyPr>
          <a:lstStyle/>
          <a:p>
            <a:pPr fontAlgn="auto">
              <a:spcAft>
                <a:spcPts val="0"/>
              </a:spcAft>
              <a:buClr>
                <a:schemeClr val="accent3"/>
              </a:buClr>
              <a:defRPr/>
            </a:pPr>
            <a:r>
              <a:rPr lang="en-US" sz="2800">
                <a:latin typeface="Arial" panose="020B0604020202020204" pitchFamily="34" charset="0"/>
                <a:cs typeface="Arial" panose="020B0604020202020204" pitchFamily="34" charset="0"/>
              </a:rPr>
              <a:t>You can create a bibliography or list of items without using Citation Manager</a:t>
            </a:r>
          </a:p>
          <a:p>
            <a:pPr fontAlgn="auto">
              <a:spcAft>
                <a:spcPts val="0"/>
              </a:spcAft>
              <a:buClr>
                <a:schemeClr val="accent3"/>
              </a:buClr>
              <a:defRPr/>
            </a:pPr>
            <a:r>
              <a:rPr lang="en-US" sz="2800">
                <a:latin typeface="Arial" panose="020B0604020202020204" pitchFamily="34" charset="0"/>
                <a:cs typeface="Arial" panose="020B0604020202020204" pitchFamily="34" charset="0"/>
              </a:rPr>
              <a:t>Useful if you want to create a bibliography of everything you have read (rather than everything you have cited), or a bibliography from separate collections such as Primary Sources </a:t>
            </a:r>
          </a:p>
          <a:p>
            <a:pPr fontAlgn="auto">
              <a:spcAft>
                <a:spcPts val="0"/>
              </a:spcAft>
              <a:buClr>
                <a:schemeClr val="accent3"/>
              </a:buClr>
              <a:defRPr/>
            </a:pPr>
            <a:r>
              <a:rPr lang="en-US" sz="2800">
                <a:latin typeface="Arial" panose="020B0604020202020204" pitchFamily="34" charset="0"/>
                <a:cs typeface="Arial" panose="020B0604020202020204" pitchFamily="34" charset="0"/>
              </a:rPr>
              <a:t>Go to </a:t>
            </a:r>
            <a:r>
              <a:rPr lang="en-US" sz="2800" err="1">
                <a:latin typeface="Arial" panose="020B0604020202020204" pitchFamily="34" charset="0"/>
                <a:cs typeface="Arial" panose="020B0604020202020204" pitchFamily="34" charset="0"/>
              </a:rPr>
              <a:t>RefWorks</a:t>
            </a:r>
            <a:r>
              <a:rPr lang="en-US" sz="2800">
                <a:latin typeface="Arial" panose="020B0604020202020204" pitchFamily="34" charset="0"/>
                <a:cs typeface="Arial" panose="020B0604020202020204" pitchFamily="34" charset="0"/>
              </a:rPr>
              <a:t> and click </a:t>
            </a:r>
            <a:r>
              <a:rPr lang="en-US" sz="2800" b="1">
                <a:latin typeface="Arial" panose="020B0604020202020204" pitchFamily="34" charset="0"/>
                <a:cs typeface="Arial" panose="020B0604020202020204" pitchFamily="34" charset="0"/>
              </a:rPr>
              <a:t>” - Create Bibliography</a:t>
            </a:r>
          </a:p>
        </p:txBody>
      </p:sp>
      <p:sp>
        <p:nvSpPr>
          <p:cNvPr id="6" name="Slide Number Placeholder 5"/>
          <p:cNvSpPr>
            <a:spLocks noGrp="1"/>
          </p:cNvSpPr>
          <p:nvPr>
            <p:ph type="sldNum" sz="quarter" idx="12"/>
          </p:nvPr>
        </p:nvSpPr>
        <p:spPr/>
        <p:txBody>
          <a:bodyPr/>
          <a:lstStyle/>
          <a:p>
            <a:pPr>
              <a:defRPr/>
            </a:pPr>
            <a:fld id="{371F24DC-2B42-4EB1-9361-4BC74DB7FEC4}" type="slidenum">
              <a:rPr lang="en-GB"/>
              <a:pPr>
                <a:defRPr/>
              </a:pPr>
              <a:t>57</a:t>
            </a:fld>
            <a:endParaRPr lang="en-GB"/>
          </a:p>
        </p:txBody>
      </p:sp>
      <p:sp>
        <p:nvSpPr>
          <p:cNvPr id="7" name="Rectangle 6"/>
          <p:cNvSpPr/>
          <p:nvPr/>
        </p:nvSpPr>
        <p:spPr>
          <a:xfrm>
            <a:off x="0" y="0"/>
            <a:ext cx="91440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3"/>
          <p:cNvSpPr txBox="1">
            <a:spLocks/>
          </p:cNvSpPr>
          <p:nvPr/>
        </p:nvSpPr>
        <p:spPr bwMode="auto">
          <a:xfrm>
            <a:off x="205363" y="60343"/>
            <a:ext cx="873327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3400">
                <a:latin typeface="Arial" panose="020B0604020202020204" pitchFamily="34" charset="0"/>
                <a:cs typeface="Arial" panose="020B0604020202020204" pitchFamily="34" charset="0"/>
              </a:rPr>
              <a:t>Creating a bibliography of selected items in RefWorks (without Citation Manager) (1)</a:t>
            </a:r>
          </a:p>
        </p:txBody>
      </p:sp>
      <p:sp>
        <p:nvSpPr>
          <p:cNvPr id="2" name="Oval 1">
            <a:extLst>
              <a:ext uri="{C183D7F6-B498-43B3-948B-1728B52AA6E4}">
                <adec:decorative xmlns:adec="http://schemas.microsoft.com/office/drawing/2017/decorative" val="1"/>
              </a:ext>
            </a:extLst>
          </p:cNvPr>
          <p:cNvSpPr/>
          <p:nvPr/>
        </p:nvSpPr>
        <p:spPr>
          <a:xfrm>
            <a:off x="5004048" y="5328437"/>
            <a:ext cx="576064"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C183D7F6-B498-43B3-948B-1728B52AA6E4}">
                <adec:decorative xmlns:adec="http://schemas.microsoft.com/office/drawing/2017/decorative" val="1"/>
              </a:ext>
            </a:extLst>
          </p:cNvPr>
          <p:cNvSpPr/>
          <p:nvPr/>
        </p:nvSpPr>
        <p:spPr>
          <a:xfrm>
            <a:off x="4395023" y="5949280"/>
            <a:ext cx="3705369" cy="7307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9214525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43"/>
          <p:cNvSpPr>
            <a:spLocks noGrp="1"/>
          </p:cNvSpPr>
          <p:nvPr>
            <p:ph type="sldNum" sz="quarter" idx="12"/>
          </p:nvPr>
        </p:nvSpPr>
        <p:spPr/>
        <p:txBody>
          <a:bodyPr/>
          <a:lstStyle/>
          <a:p>
            <a:pPr>
              <a:defRPr/>
            </a:pPr>
            <a:fld id="{DCC47C69-1910-43FD-A558-E7C1D76B65E3}" type="slidenum">
              <a:rPr lang="en-GB"/>
              <a:pPr>
                <a:defRPr/>
              </a:pPr>
              <a:t>58</a:t>
            </a:fld>
            <a:endParaRPr lang="en-GB"/>
          </a:p>
        </p:txBody>
      </p:sp>
      <p:sp>
        <p:nvSpPr>
          <p:cNvPr id="17" name="Rectangle 16"/>
          <p:cNvSpPr/>
          <p:nvPr/>
        </p:nvSpPr>
        <p:spPr>
          <a:xfrm>
            <a:off x="0" y="0"/>
            <a:ext cx="91440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7" name="Picture 3" descr="The RefWorks biblography screen, with options to change citation style or to select different references. A Copy to Clipboard button ready to be selected."/>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151613" y="1350450"/>
            <a:ext cx="6983649" cy="5256835"/>
          </a:xfrm>
          <a:prstGeom prst="rect">
            <a:avLst/>
          </a:prstGeom>
          <a:noFill/>
          <a:ln>
            <a:noFill/>
          </a:ln>
          <a:effectLst>
            <a:outerShdw blurRad="50800" dist="38100" dir="16200000"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descr="To copy the bibliography into a document, click “Copy to Clipboard” and then paste in the usual way.&#10;"/>
          <p:cNvSpPr/>
          <p:nvPr/>
        </p:nvSpPr>
        <p:spPr>
          <a:xfrm>
            <a:off x="6011862" y="4073004"/>
            <a:ext cx="2916621" cy="2308324"/>
          </a:xfrm>
          <a:prstGeom prst="rect">
            <a:avLst/>
          </a:prstGeom>
          <a:solidFill>
            <a:schemeClr val="bg1"/>
          </a:solidFill>
          <a:ln>
            <a:solidFill>
              <a:schemeClr val="accent3"/>
            </a:solidFill>
          </a:ln>
        </p:spPr>
        <p:txBody>
          <a:bodyPr wrap="square">
            <a:spAutoFit/>
          </a:bodyPr>
          <a:lstStyle/>
          <a:p>
            <a:pPr>
              <a:buClr>
                <a:schemeClr val="accent3"/>
              </a:buClr>
              <a:defRPr/>
            </a:pPr>
            <a:r>
              <a:rPr lang="en-GB" sz="2400">
                <a:latin typeface="Arial" panose="020B0604020202020204" pitchFamily="34" charset="0"/>
                <a:cs typeface="Arial" panose="020B0604020202020204" pitchFamily="34" charset="0"/>
              </a:rPr>
              <a:t>To copy the bibliography into a , click ’Copy to Clipboard’ and then paste in the usual way.</a:t>
            </a:r>
            <a:endParaRPr lang="en-US" sz="2400" b="1">
              <a:latin typeface="Arial" panose="020B0604020202020204" pitchFamily="34" charset="0"/>
              <a:cs typeface="Arial" panose="020B0604020202020204" pitchFamily="34" charset="0"/>
            </a:endParaRPr>
          </a:p>
        </p:txBody>
      </p:sp>
      <p:cxnSp>
        <p:nvCxnSpPr>
          <p:cNvPr id="26" name="Straight Arrow Connector 25">
            <a:extLst>
              <a:ext uri="{C183D7F6-B498-43B3-948B-1728B52AA6E4}">
                <adec:decorative xmlns:adec="http://schemas.microsoft.com/office/drawing/2017/decorative" val="1"/>
              </a:ext>
            </a:extLst>
          </p:cNvPr>
          <p:cNvCxnSpPr/>
          <p:nvPr/>
        </p:nvCxnSpPr>
        <p:spPr>
          <a:xfrm flipV="1">
            <a:off x="2699792" y="2348880"/>
            <a:ext cx="1368152" cy="432048"/>
          </a:xfrm>
          <a:prstGeom prst="straightConnector1">
            <a:avLst/>
          </a:prstGeom>
          <a:ln w="50800">
            <a:solidFill>
              <a:schemeClr val="accent3"/>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9" name="Rectangle 3" descr="A bibliography will appear on screen. Use the options along the top to change citation style or to select a different set of references&#10;"/>
          <p:cNvSpPr>
            <a:spLocks noGrp="1" noChangeArrowheads="1"/>
          </p:cNvSpPr>
          <p:nvPr>
            <p:ph idx="1"/>
          </p:nvPr>
        </p:nvSpPr>
        <p:spPr>
          <a:xfrm>
            <a:off x="186892" y="2230958"/>
            <a:ext cx="2592288" cy="3070250"/>
          </a:xfrm>
          <a:solidFill>
            <a:schemeClr val="bg1"/>
          </a:solidFill>
          <a:ln>
            <a:solidFill>
              <a:schemeClr val="accent3"/>
            </a:solidFill>
          </a:ln>
        </p:spPr>
        <p:txBody>
          <a:bodyPr rtlCol="0">
            <a:noAutofit/>
          </a:bodyPr>
          <a:lstStyle/>
          <a:p>
            <a:pPr marL="0" indent="0" fontAlgn="auto">
              <a:spcAft>
                <a:spcPts val="0"/>
              </a:spcAft>
              <a:buClr>
                <a:schemeClr val="accent3"/>
              </a:buClr>
              <a:buFont typeface="Arial" pitchFamily="34" charset="0"/>
              <a:buNone/>
              <a:defRPr/>
            </a:pPr>
            <a:r>
              <a:rPr lang="en-GB" sz="2400">
                <a:latin typeface="Arial" panose="020B0604020202020204" pitchFamily="34" charset="0"/>
                <a:cs typeface="Arial" panose="020B0604020202020204" pitchFamily="34" charset="0"/>
              </a:rPr>
              <a:t>A bibliography will appear on screen. Use the options along the top to change citation style or to select a different set of references</a:t>
            </a:r>
          </a:p>
        </p:txBody>
      </p:sp>
      <p:cxnSp>
        <p:nvCxnSpPr>
          <p:cNvPr id="33" name="Straight Arrow Connector 32">
            <a:extLst>
              <a:ext uri="{C183D7F6-B498-43B3-948B-1728B52AA6E4}">
                <adec:decorative xmlns:adec="http://schemas.microsoft.com/office/drawing/2017/decorative" val="1"/>
              </a:ext>
            </a:extLst>
          </p:cNvPr>
          <p:cNvCxnSpPr/>
          <p:nvPr/>
        </p:nvCxnSpPr>
        <p:spPr>
          <a:xfrm flipH="1" flipV="1">
            <a:off x="7415331" y="3490963"/>
            <a:ext cx="54841" cy="487904"/>
          </a:xfrm>
          <a:prstGeom prst="straightConnector1">
            <a:avLst/>
          </a:prstGeom>
          <a:ln w="50800">
            <a:solidFill>
              <a:schemeClr val="accent3"/>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1" name="Title 3"/>
          <p:cNvSpPr txBox="1">
            <a:spLocks/>
          </p:cNvSpPr>
          <p:nvPr/>
        </p:nvSpPr>
        <p:spPr bwMode="auto">
          <a:xfrm>
            <a:off x="166700" y="44624"/>
            <a:ext cx="894180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sz="3400">
                <a:latin typeface="Arial" panose="020B0604020202020204" pitchFamily="34" charset="0"/>
                <a:cs typeface="Arial" panose="020B0604020202020204" pitchFamily="34" charset="0"/>
              </a:rPr>
              <a:t>Creating a bibliography of selected items in RefWorks (without Citation Manager) (2)</a:t>
            </a:r>
          </a:p>
        </p:txBody>
      </p:sp>
    </p:spTree>
    <p:custDataLst>
      <p:tags r:id="rId1"/>
    </p:custDataLst>
    <p:extLst>
      <p:ext uri="{BB962C8B-B14F-4D97-AF65-F5344CB8AC3E}">
        <p14:creationId xmlns:p14="http://schemas.microsoft.com/office/powerpoint/2010/main" val="30817245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reate Bibliography menu open, with Quick Cite Selecte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7564" y="2003391"/>
            <a:ext cx="2810260" cy="2211351"/>
          </a:xfrm>
          <a:prstGeom prst="rect">
            <a:avLst/>
          </a:prstGeom>
          <a:effectLst>
            <a:outerShdw blurRad="63500" sx="102000" sy="102000" algn="ctr" rotWithShape="0">
              <a:prstClr val="black">
                <a:alpha val="40000"/>
              </a:prstClr>
            </a:outerShdw>
          </a:effectLst>
        </p:spPr>
      </p:pic>
      <p:sp>
        <p:nvSpPr>
          <p:cNvPr id="9" name="Rectangle 3"/>
          <p:cNvSpPr>
            <a:spLocks noGrp="1" noChangeArrowheads="1"/>
          </p:cNvSpPr>
          <p:nvPr>
            <p:ph idx="1"/>
          </p:nvPr>
        </p:nvSpPr>
        <p:spPr>
          <a:xfrm>
            <a:off x="497182" y="1052736"/>
            <a:ext cx="8229600" cy="958795"/>
          </a:xfrm>
        </p:spPr>
        <p:txBody>
          <a:bodyPr rtlCol="0">
            <a:normAutofit fontScale="77500" lnSpcReduction="20000"/>
          </a:bodyPr>
          <a:lstStyle/>
          <a:p>
            <a:pPr marL="0" indent="0" fontAlgn="auto">
              <a:lnSpc>
                <a:spcPct val="120000"/>
              </a:lnSpc>
              <a:spcAft>
                <a:spcPts val="0"/>
              </a:spcAft>
              <a:buClr>
                <a:schemeClr val="accent3"/>
              </a:buClr>
              <a:buNone/>
              <a:defRPr/>
            </a:pPr>
            <a:r>
              <a:rPr lang="en-US" sz="2800">
                <a:latin typeface="Arial" panose="020B0604020202020204" pitchFamily="34" charset="0"/>
                <a:cs typeface="Arial" panose="020B0604020202020204" pitchFamily="34" charset="0"/>
              </a:rPr>
              <a:t>Citation Manager is only available for MS Word and Google Doc.  To add citations to other word processors, use Quick Cite</a:t>
            </a:r>
          </a:p>
          <a:p>
            <a:pPr fontAlgn="auto">
              <a:lnSpc>
                <a:spcPct val="90000"/>
              </a:lnSpc>
              <a:spcAft>
                <a:spcPts val="0"/>
              </a:spcAft>
              <a:buClr>
                <a:schemeClr val="accent3"/>
              </a:buClr>
              <a:buFont typeface="Arial" pitchFamily="34" charset="0"/>
              <a:buChar char="•"/>
              <a:defRPr/>
            </a:pPr>
            <a:endParaRPr lang="en-US" sz="2800">
              <a:latin typeface="Arial" panose="020B0604020202020204" pitchFamily="34" charset="0"/>
              <a:cs typeface="Arial" panose="020B0604020202020204" pitchFamily="34" charset="0"/>
            </a:endParaRPr>
          </a:p>
          <a:p>
            <a:pPr fontAlgn="auto">
              <a:lnSpc>
                <a:spcPct val="90000"/>
              </a:lnSpc>
              <a:spcAft>
                <a:spcPts val="0"/>
              </a:spcAft>
              <a:buClr>
                <a:schemeClr val="accent3"/>
              </a:buClr>
              <a:buFont typeface="Arial" pitchFamily="34" charset="0"/>
              <a:buNone/>
              <a:defRPr/>
            </a:pPr>
            <a:endParaRPr lang="en-US" sz="240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36EEF979-B3A4-4708-B861-880D4157F7C9}" type="slidenum">
              <a:rPr lang="en-GB"/>
              <a:pPr>
                <a:defRPr/>
              </a:pPr>
              <a:t>59</a:t>
            </a:fld>
            <a:endParaRPr lang="en-GB"/>
          </a:p>
        </p:txBody>
      </p:sp>
      <p:sp>
        <p:nvSpPr>
          <p:cNvPr id="7" name="Rectangle 6"/>
          <p:cNvSpPr/>
          <p:nvPr/>
        </p:nvSpPr>
        <p:spPr>
          <a:xfrm>
            <a:off x="0" y="0"/>
            <a:ext cx="91440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itation style chooser, with citation style chosen"/>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23082" y="2227084"/>
            <a:ext cx="3951018" cy="1580407"/>
          </a:xfrm>
          <a:prstGeom prst="rect">
            <a:avLst/>
          </a:prstGeom>
          <a:effectLst>
            <a:outerShdw blurRad="63500" sx="102000" sy="102000" algn="ctr" rotWithShape="0">
              <a:prstClr val="black">
                <a:alpha val="40000"/>
              </a:prstClr>
            </a:outerShdw>
          </a:effectLst>
        </p:spPr>
      </p:pic>
      <p:pic>
        <p:nvPicPr>
          <p:cNvPr id="4" name="Picture 3" descr="References selected and shown in preview window"/>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427984" y="3861048"/>
            <a:ext cx="4608512" cy="2232248"/>
          </a:xfrm>
          <a:prstGeom prst="rect">
            <a:avLst/>
          </a:prstGeom>
          <a:effectLst>
            <a:outerShdw blurRad="63500" sx="102000" sy="102000" algn="ctr" rotWithShape="0">
              <a:prstClr val="black">
                <a:alpha val="40000"/>
              </a:prstClr>
            </a:outerShdw>
          </a:effectLst>
        </p:spPr>
      </p:pic>
      <p:sp>
        <p:nvSpPr>
          <p:cNvPr id="5" name="Rectangular Callout 4" descr="1.  Choose Quick Cite&#10;"/>
          <p:cNvSpPr/>
          <p:nvPr/>
        </p:nvSpPr>
        <p:spPr>
          <a:xfrm>
            <a:off x="1476425" y="2996952"/>
            <a:ext cx="2735535" cy="536010"/>
          </a:xfrm>
          <a:prstGeom prst="wedgeRectCallout">
            <a:avLst>
              <a:gd name="adj1" fmla="val -58095"/>
              <a:gd name="adj2" fmla="val -250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atin typeface="Arial" panose="020B0604020202020204" pitchFamily="34" charset="0"/>
                <a:cs typeface="Arial" panose="020B0604020202020204" pitchFamily="34" charset="0"/>
              </a:rPr>
              <a:t>1.  Choose Quick Cite</a:t>
            </a:r>
          </a:p>
        </p:txBody>
      </p:sp>
      <p:sp>
        <p:nvSpPr>
          <p:cNvPr id="11" name="Rectangular Callout 10" descr="2.  Choose a citation style"/>
          <p:cNvSpPr/>
          <p:nvPr/>
        </p:nvSpPr>
        <p:spPr>
          <a:xfrm>
            <a:off x="4499269" y="3271481"/>
            <a:ext cx="2735535" cy="536010"/>
          </a:xfrm>
          <a:prstGeom prst="wedgeRectCallout">
            <a:avLst>
              <a:gd name="adj1" fmla="val 15881"/>
              <a:gd name="adj2" fmla="val -641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atin typeface="Arial" panose="020B0604020202020204" pitchFamily="34" charset="0"/>
                <a:cs typeface="Arial" panose="020B0604020202020204" pitchFamily="34" charset="0"/>
              </a:rPr>
              <a:t>2.  Choose a citation style</a:t>
            </a:r>
          </a:p>
        </p:txBody>
      </p:sp>
      <p:sp>
        <p:nvSpPr>
          <p:cNvPr id="12" name="Rectangular Callout 11" descr="3.  Find a reference and click Copy Citation. Then paste it into your word processor "/>
          <p:cNvSpPr/>
          <p:nvPr/>
        </p:nvSpPr>
        <p:spPr>
          <a:xfrm>
            <a:off x="179512" y="4318802"/>
            <a:ext cx="4130541" cy="1029440"/>
          </a:xfrm>
          <a:prstGeom prst="wedgeRectCallout">
            <a:avLst>
              <a:gd name="adj1" fmla="val 57585"/>
              <a:gd name="adj2" fmla="val 151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atin typeface="Arial" panose="020B0604020202020204" pitchFamily="34" charset="0"/>
                <a:cs typeface="Arial" panose="020B0604020202020204" pitchFamily="34" charset="0"/>
              </a:rPr>
              <a:t>3.  Find a reference and click </a:t>
            </a:r>
            <a:r>
              <a:rPr lang="en-GB" b="1">
                <a:latin typeface="Arial" panose="020B0604020202020204" pitchFamily="34" charset="0"/>
                <a:cs typeface="Arial" panose="020B0604020202020204" pitchFamily="34" charset="0"/>
              </a:rPr>
              <a:t>Copy Citation</a:t>
            </a:r>
            <a:r>
              <a:rPr lang="en-GB">
                <a:latin typeface="Arial" panose="020B0604020202020204" pitchFamily="34" charset="0"/>
                <a:cs typeface="Arial" panose="020B0604020202020204" pitchFamily="34" charset="0"/>
              </a:rPr>
              <a:t>. Then paste it into your word processor </a:t>
            </a:r>
          </a:p>
        </p:txBody>
      </p:sp>
      <p:pic>
        <p:nvPicPr>
          <p:cNvPr id="8" name="Picture 7" descr="Continue to Bibliography button"/>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427984" y="6165304"/>
            <a:ext cx="4608512" cy="576064"/>
          </a:xfrm>
          <a:prstGeom prst="rect">
            <a:avLst/>
          </a:prstGeom>
          <a:effectLst>
            <a:outerShdw blurRad="63500" sx="102000" sy="102000" algn="ctr" rotWithShape="0">
              <a:prstClr val="black">
                <a:alpha val="40000"/>
              </a:prstClr>
            </a:outerShdw>
          </a:effectLst>
        </p:spPr>
      </p:pic>
      <p:sp>
        <p:nvSpPr>
          <p:cNvPr id="15" name="Rectangular Callout 14" descr="4.  When you have finished click “Continue to Bibliography”.  RefWorks will create a bibliography that you can paste into your word processor&#10;"/>
          <p:cNvSpPr/>
          <p:nvPr/>
        </p:nvSpPr>
        <p:spPr>
          <a:xfrm>
            <a:off x="179512" y="5452302"/>
            <a:ext cx="4130541" cy="1361074"/>
          </a:xfrm>
          <a:prstGeom prst="wedgeRectCallout">
            <a:avLst>
              <a:gd name="adj1" fmla="val 111296"/>
              <a:gd name="adj2" fmla="val 289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atin typeface="Arial" panose="020B0604020202020204" pitchFamily="34" charset="0"/>
                <a:cs typeface="Arial" panose="020B0604020202020204" pitchFamily="34" charset="0"/>
              </a:rPr>
              <a:t>4.  When you have finished click “Continue to Bibliography”.  RefWorks will create a bibliography that you can paste into your word processor</a:t>
            </a:r>
          </a:p>
        </p:txBody>
      </p:sp>
      <p:sp>
        <p:nvSpPr>
          <p:cNvPr id="14" name="Oval 13">
            <a:extLst>
              <a:ext uri="{C183D7F6-B498-43B3-948B-1728B52AA6E4}">
                <adec:decorative xmlns:adec="http://schemas.microsoft.com/office/drawing/2017/decorative" val="1"/>
              </a:ext>
            </a:extLst>
          </p:cNvPr>
          <p:cNvSpPr/>
          <p:nvPr/>
        </p:nvSpPr>
        <p:spPr>
          <a:xfrm>
            <a:off x="423240" y="1916833"/>
            <a:ext cx="548360" cy="4627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C183D7F6-B498-43B3-948B-1728B52AA6E4}">
                <adec:decorative xmlns:adec="http://schemas.microsoft.com/office/drawing/2017/decorative" val="1"/>
              </a:ext>
            </a:extLst>
          </p:cNvPr>
          <p:cNvSpPr/>
          <p:nvPr/>
        </p:nvSpPr>
        <p:spPr>
          <a:xfrm>
            <a:off x="349447" y="2852936"/>
            <a:ext cx="838177" cy="4422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3"/>
          <p:cNvSpPr txBox="1">
            <a:spLocks/>
          </p:cNvSpPr>
          <p:nvPr/>
        </p:nvSpPr>
        <p:spPr bwMode="auto">
          <a:xfrm>
            <a:off x="349447" y="18986"/>
            <a:ext cx="843774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atin typeface="Arial" panose="020B0604020202020204" pitchFamily="34" charset="0"/>
                <a:cs typeface="Arial" panose="020B0604020202020204" pitchFamily="34" charset="0"/>
              </a:rPr>
              <a:t>Using </a:t>
            </a:r>
            <a:r>
              <a:rPr lang="en-GB" err="1">
                <a:latin typeface="Arial" panose="020B0604020202020204" pitchFamily="34" charset="0"/>
                <a:cs typeface="Arial" panose="020B0604020202020204" pitchFamily="34" charset="0"/>
              </a:rPr>
              <a:t>QuickCite</a:t>
            </a:r>
            <a:r>
              <a:rPr lang="en-GB">
                <a:latin typeface="Arial" panose="020B0604020202020204" pitchFamily="34" charset="0"/>
                <a:cs typeface="Arial" panose="020B0604020202020204" pitchFamily="34" charset="0"/>
              </a:rPr>
              <a:t> </a:t>
            </a:r>
          </a:p>
        </p:txBody>
      </p:sp>
    </p:spTree>
    <p:custDataLst>
      <p:tags r:id="rId1"/>
    </p:custDataLst>
    <p:extLst>
      <p:ext uri="{BB962C8B-B14F-4D97-AF65-F5344CB8AC3E}">
        <p14:creationId xmlns:p14="http://schemas.microsoft.com/office/powerpoint/2010/main" val="29616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48E95D1-4CCE-4944-9DD0-31BB28728BDE}" type="slidenum">
              <a:rPr lang="en-GB" smtClean="0"/>
              <a:pPr>
                <a:defRPr/>
              </a:pPr>
              <a:t>6</a:t>
            </a:fld>
            <a:endParaRPr lang="en-GB"/>
          </a:p>
        </p:txBody>
      </p:sp>
      <p:sp>
        <p:nvSpPr>
          <p:cNvPr id="3" name="TextBox 2"/>
          <p:cNvSpPr txBox="1"/>
          <p:nvPr/>
        </p:nvSpPr>
        <p:spPr>
          <a:xfrm>
            <a:off x="303144" y="1445102"/>
            <a:ext cx="8383656" cy="4401205"/>
          </a:xfrm>
          <a:prstGeom prst="rect">
            <a:avLst/>
          </a:prstGeom>
          <a:noFill/>
        </p:spPr>
        <p:txBody>
          <a:bodyPr wrap="square" rtlCol="0">
            <a:spAutoFit/>
          </a:bodyPr>
          <a:lstStyle/>
          <a:p>
            <a:pPr marL="285750" indent="-285750">
              <a:buFont typeface="Arial" panose="020B0604020202020204" pitchFamily="34" charset="0"/>
              <a:buChar char="•"/>
            </a:pPr>
            <a:endParaRPr lang="en-GB" sz="2800" dirty="0"/>
          </a:p>
          <a:p>
            <a:pPr marL="285750" indent="-285750">
              <a:lnSpc>
                <a:spcPct val="150000"/>
              </a:lnSpc>
              <a:buFont typeface="Arial" panose="020B0604020202020204" pitchFamily="34" charset="0"/>
              <a:buChar char="•"/>
            </a:pPr>
            <a:r>
              <a:rPr lang="en-GB" sz="2800" dirty="0"/>
              <a:t>Free for students and alumni.</a:t>
            </a:r>
          </a:p>
          <a:p>
            <a:pPr marL="285750" indent="-285750">
              <a:lnSpc>
                <a:spcPct val="150000"/>
              </a:lnSpc>
              <a:buFont typeface="Arial" panose="020B0604020202020204" pitchFamily="34" charset="0"/>
              <a:buChar char="•"/>
            </a:pPr>
            <a:r>
              <a:rPr lang="en-GB" sz="2800" dirty="0"/>
              <a:t>There are 2 versions of </a:t>
            </a:r>
            <a:r>
              <a:rPr lang="en-GB" sz="2800" dirty="0" err="1"/>
              <a:t>RefWorks</a:t>
            </a:r>
            <a:r>
              <a:rPr lang="en-GB" sz="2800" dirty="0"/>
              <a:t>.</a:t>
            </a:r>
          </a:p>
          <a:p>
            <a:pPr marL="285750" indent="-285750">
              <a:lnSpc>
                <a:spcPct val="150000"/>
              </a:lnSpc>
              <a:buFont typeface="Arial" panose="020B0604020202020204" pitchFamily="34" charset="0"/>
              <a:buChar char="•"/>
            </a:pPr>
            <a:r>
              <a:rPr lang="en-GB" sz="2800" dirty="0"/>
              <a:t>Cloud based: accessed from any computer/device connected to the internet; won’t work well offline.</a:t>
            </a:r>
          </a:p>
          <a:p>
            <a:pPr marL="285750" indent="-285750">
              <a:lnSpc>
                <a:spcPct val="150000"/>
              </a:lnSpc>
              <a:buFont typeface="Arial" panose="020B0604020202020204" pitchFamily="34" charset="0"/>
              <a:buChar char="•"/>
            </a:pPr>
            <a:r>
              <a:rPr lang="en-GB" sz="2800" dirty="0"/>
              <a:t>Works well with MS Word (Windows and Mac) and Google Docs.</a:t>
            </a:r>
          </a:p>
        </p:txBody>
      </p:sp>
      <p:sp>
        <p:nvSpPr>
          <p:cNvPr id="4" name="TextBox 3"/>
          <p:cNvSpPr txBox="1"/>
          <p:nvPr/>
        </p:nvSpPr>
        <p:spPr>
          <a:xfrm>
            <a:off x="827584" y="188640"/>
            <a:ext cx="7344816" cy="1446550"/>
          </a:xfrm>
          <a:prstGeom prst="rect">
            <a:avLst/>
          </a:prstGeom>
          <a:noFill/>
          <a:ln>
            <a:noFill/>
            <a:prstDash val="lgDash"/>
          </a:ln>
        </p:spPr>
        <p:txBody>
          <a:bodyPr wrap="square" rtlCol="0">
            <a:spAutoFit/>
          </a:bodyPr>
          <a:lstStyle/>
          <a:p>
            <a:pPr algn="ctr"/>
            <a:r>
              <a:rPr lang="en-GB" sz="4400" b="1">
                <a:latin typeface="Arial" panose="020B0604020202020204" pitchFamily="34" charset="0"/>
                <a:cs typeface="Arial" panose="020B0604020202020204" pitchFamily="34" charset="0"/>
              </a:rPr>
              <a:t>Getting started with RefWorks</a:t>
            </a:r>
          </a:p>
        </p:txBody>
      </p:sp>
    </p:spTree>
    <p:extLst>
      <p:ext uri="{BB962C8B-B14F-4D97-AF65-F5344CB8AC3E}">
        <p14:creationId xmlns:p14="http://schemas.microsoft.com/office/powerpoint/2010/main" val="34499235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3795117"/>
            <a:ext cx="7772400" cy="1362075"/>
          </a:xfrm>
        </p:spPr>
        <p:txBody>
          <a:bodyPr/>
          <a:lstStyle/>
          <a:p>
            <a:pPr algn="ctr"/>
            <a:r>
              <a:rPr lang="en-GB">
                <a:latin typeface="Arial" panose="020B0604020202020204" pitchFamily="34" charset="0"/>
                <a:cs typeface="Arial" panose="020B0604020202020204" pitchFamily="34" charset="0"/>
              </a:rPr>
              <a:t>Write n Cite</a:t>
            </a:r>
            <a:br>
              <a:rPr lang="en-GB">
                <a:latin typeface="Arial" panose="020B0604020202020204" pitchFamily="34" charset="0"/>
                <a:cs typeface="Arial" panose="020B0604020202020204" pitchFamily="34" charset="0"/>
              </a:rPr>
            </a:br>
            <a:r>
              <a:rPr lang="en-GB" sz="3200">
                <a:latin typeface="Arial" panose="020B0604020202020204" pitchFamily="34" charset="0"/>
                <a:cs typeface="Arial" panose="020B0604020202020204" pitchFamily="34" charset="0"/>
              </a:rPr>
              <a:t>(word versions prior to 2016)</a:t>
            </a:r>
          </a:p>
        </p:txBody>
      </p:sp>
      <p:sp>
        <p:nvSpPr>
          <p:cNvPr id="6" name="Text Placeholder 5"/>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459EAEDD-9766-48B2-80EC-D93CA577D6B3}" type="slidenum">
              <a:rPr lang="en-GB" smtClean="0"/>
              <a:pPr>
                <a:defRPr/>
              </a:pPr>
              <a:t>60</a:t>
            </a:fld>
            <a:endParaRPr lang="en-GB"/>
          </a:p>
        </p:txBody>
      </p:sp>
    </p:spTree>
    <p:custDataLst>
      <p:tags r:id="rId1"/>
    </p:custDataLst>
    <p:extLst>
      <p:ext uri="{BB962C8B-B14F-4D97-AF65-F5344CB8AC3E}">
        <p14:creationId xmlns:p14="http://schemas.microsoft.com/office/powerpoint/2010/main" val="18388643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pPr>
              <a:defRPr/>
            </a:pPr>
            <a:fld id="{69D8C260-214D-40D1-BA06-52314563DFA5}" type="slidenum">
              <a:rPr lang="en-GB"/>
              <a:pPr>
                <a:defRPr/>
              </a:pPr>
              <a:t>61</a:t>
            </a:fld>
            <a:endParaRPr lang="en-GB"/>
          </a:p>
        </p:txBody>
      </p:sp>
      <p:pic>
        <p:nvPicPr>
          <p:cNvPr id="3074" name="Picture 2" descr="RefWorks Overflow menu selected; Tools selected in the dropown"/>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38807" y="1140027"/>
            <a:ext cx="8252749" cy="2659384"/>
          </a:xfrm>
          <a:prstGeom prst="rect">
            <a:avLst/>
          </a:prstGeom>
          <a:noFill/>
          <a:ln w="9525">
            <a:no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3" name="Rounded Rectangle 12">
            <a:extLst>
              <a:ext uri="{C183D7F6-B498-43B3-948B-1728B52AA6E4}">
                <adec:decorative xmlns:adec="http://schemas.microsoft.com/office/drawing/2017/decorative" val="1"/>
              </a:ext>
            </a:extLst>
          </p:cNvPr>
          <p:cNvSpPr/>
          <p:nvPr/>
        </p:nvSpPr>
        <p:spPr>
          <a:xfrm>
            <a:off x="5580112" y="2775884"/>
            <a:ext cx="2376264" cy="653116"/>
          </a:xfrm>
          <a:prstGeom prst="roundRect">
            <a:avLst>
              <a:gd name="adj" fmla="val 16667"/>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TextBox 15" descr="2.  Choose 'Cite in Microsoft Word'"/>
          <p:cNvSpPr txBox="1"/>
          <p:nvPr/>
        </p:nvSpPr>
        <p:spPr>
          <a:xfrm>
            <a:off x="116461" y="4658837"/>
            <a:ext cx="3015379" cy="1384995"/>
          </a:xfrm>
          <a:prstGeom prst="rect">
            <a:avLst/>
          </a:prstGeom>
          <a:ln>
            <a:solidFill>
              <a:schemeClr val="accent3"/>
            </a:solidFill>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GB" sz="2800">
                <a:latin typeface="Arial" panose="020B0604020202020204" pitchFamily="34" charset="0"/>
                <a:cs typeface="Arial" panose="020B0604020202020204" pitchFamily="34" charset="0"/>
              </a:rPr>
              <a:t>2.  Choose ‘Cite in Microsoft Word’</a:t>
            </a:r>
          </a:p>
        </p:txBody>
      </p:sp>
      <p:cxnSp>
        <p:nvCxnSpPr>
          <p:cNvPr id="19" name="Straight Arrow Connector 18">
            <a:extLst>
              <a:ext uri="{C183D7F6-B498-43B3-948B-1728B52AA6E4}">
                <adec:decorative xmlns:adec="http://schemas.microsoft.com/office/drawing/2017/decorative" val="1"/>
              </a:ext>
            </a:extLst>
          </p:cNvPr>
          <p:cNvCxnSpPr/>
          <p:nvPr/>
        </p:nvCxnSpPr>
        <p:spPr>
          <a:xfrm flipV="1">
            <a:off x="1749655" y="4221088"/>
            <a:ext cx="1715738" cy="437750"/>
          </a:xfrm>
          <a:prstGeom prst="straightConnector1">
            <a:avLst/>
          </a:prstGeom>
          <a:ln w="50800">
            <a:solidFill>
              <a:schemeClr val="accent3"/>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5" name="TextBox 24" descr="1. Choose followed by tools"/>
          <p:cNvSpPr txBox="1"/>
          <p:nvPr/>
        </p:nvSpPr>
        <p:spPr>
          <a:xfrm>
            <a:off x="1883048" y="1784565"/>
            <a:ext cx="2780917" cy="1384995"/>
          </a:xfrm>
          <a:prstGeom prst="rect">
            <a:avLst/>
          </a:prstGeom>
          <a:ln>
            <a:solidFill>
              <a:schemeClr val="accent3"/>
            </a:solidFill>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GB" sz="2800">
                <a:latin typeface="Arial" panose="020B0604020202020204" pitchFamily="34" charset="0"/>
                <a:cs typeface="Arial" panose="020B0604020202020204" pitchFamily="34" charset="0"/>
              </a:rPr>
              <a:t>1. Choose </a:t>
            </a:r>
            <a:br>
              <a:rPr lang="en-GB" sz="2800">
                <a:latin typeface="Arial" panose="020B0604020202020204" pitchFamily="34" charset="0"/>
                <a:cs typeface="Arial" panose="020B0604020202020204" pitchFamily="34" charset="0"/>
              </a:rPr>
            </a:br>
            <a:r>
              <a:rPr lang="en-GB" sz="2800">
                <a:latin typeface="Arial" panose="020B0604020202020204" pitchFamily="34" charset="0"/>
                <a:cs typeface="Arial" panose="020B0604020202020204" pitchFamily="34" charset="0"/>
              </a:rPr>
              <a:t>followed by tools</a:t>
            </a:r>
          </a:p>
        </p:txBody>
      </p:sp>
      <p:cxnSp>
        <p:nvCxnSpPr>
          <p:cNvPr id="27" name="Straight Arrow Connector 26">
            <a:extLst>
              <a:ext uri="{C183D7F6-B498-43B3-948B-1728B52AA6E4}">
                <adec:decorative xmlns:adec="http://schemas.microsoft.com/office/drawing/2017/decorative" val="1"/>
              </a:ext>
            </a:extLst>
          </p:cNvPr>
          <p:cNvCxnSpPr/>
          <p:nvPr/>
        </p:nvCxnSpPr>
        <p:spPr>
          <a:xfrm flipV="1">
            <a:off x="4144889" y="1916832"/>
            <a:ext cx="1147191" cy="117594"/>
          </a:xfrm>
          <a:prstGeom prst="straightConnector1">
            <a:avLst/>
          </a:prstGeom>
          <a:ln w="50800">
            <a:solidFill>
              <a:schemeClr val="accent3"/>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8" name="Title 3"/>
          <p:cNvSpPr txBox="1">
            <a:spLocks/>
          </p:cNvSpPr>
          <p:nvPr/>
        </p:nvSpPr>
        <p:spPr bwMode="auto">
          <a:xfrm>
            <a:off x="166700" y="-18256"/>
            <a:ext cx="894180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atin typeface="Arial" panose="020B0604020202020204" pitchFamily="34" charset="0"/>
                <a:cs typeface="Arial" panose="020B0604020202020204" pitchFamily="34" charset="0"/>
              </a:rPr>
              <a:t>Downloading &amp; installing the plugin</a:t>
            </a:r>
          </a:p>
        </p:txBody>
      </p:sp>
      <p:cxnSp>
        <p:nvCxnSpPr>
          <p:cNvPr id="20" name="Straight Arrow Connector 19">
            <a:extLst>
              <a:ext uri="{C183D7F6-B498-43B3-948B-1728B52AA6E4}">
                <adec:decorative xmlns:adec="http://schemas.microsoft.com/office/drawing/2017/decorative" val="1"/>
              </a:ext>
            </a:extLst>
          </p:cNvPr>
          <p:cNvCxnSpPr/>
          <p:nvPr/>
        </p:nvCxnSpPr>
        <p:spPr>
          <a:xfrm>
            <a:off x="4497972" y="2622296"/>
            <a:ext cx="1082140" cy="400310"/>
          </a:xfrm>
          <a:prstGeom prst="straightConnector1">
            <a:avLst/>
          </a:prstGeom>
          <a:ln w="50800">
            <a:solidFill>
              <a:schemeClr val="accent3"/>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3" name="Picture 2" descr="Cite in Microsoft Word chose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89124" y="4077072"/>
            <a:ext cx="4948487" cy="239054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2" descr="Overflow menu icon"/>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779912" y="1875405"/>
            <a:ext cx="485022" cy="386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5974133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descr="Open Word, once you have installed the plugin you will see the menu option “RefWorks” in your ribbon. If this doesn’t appear click on View – Toolbars - Proquest&#10;"/>
          <p:cNvSpPr txBox="1"/>
          <p:nvPr/>
        </p:nvSpPr>
        <p:spPr>
          <a:xfrm>
            <a:off x="233772" y="1325086"/>
            <a:ext cx="8640960" cy="1815882"/>
          </a:xfrm>
          <a:prstGeom prst="rect">
            <a:avLst/>
          </a:prstGeom>
          <a:ln>
            <a:solidFill>
              <a:schemeClr val="accent3"/>
            </a:solidFill>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GB" sz="2800">
                <a:latin typeface="Arial" panose="020B0604020202020204" pitchFamily="34" charset="0"/>
                <a:cs typeface="Arial" panose="020B0604020202020204" pitchFamily="34" charset="0"/>
              </a:rPr>
              <a:t>Open Word, once you have installed the plugin you will see the menu option ‘RefWorks’ in your ribbon. If this doesn’t appear click on View – Toolbars - </a:t>
            </a:r>
            <a:r>
              <a:rPr lang="en-GB" sz="2800" err="1">
                <a:latin typeface="Arial" panose="020B0604020202020204" pitchFamily="34" charset="0"/>
                <a:cs typeface="Arial" panose="020B0604020202020204" pitchFamily="34" charset="0"/>
              </a:rPr>
              <a:t>Proquest</a:t>
            </a:r>
            <a:endParaRPr lang="en-GB" sz="2800">
              <a:latin typeface="Arial" panose="020B0604020202020204" pitchFamily="34" charset="0"/>
              <a:cs typeface="Arial" panose="020B0604020202020204" pitchFamily="34" charset="0"/>
            </a:endParaRPr>
          </a:p>
        </p:txBody>
      </p:sp>
      <p:sp>
        <p:nvSpPr>
          <p:cNvPr id="34" name="Slide Number Placeholder 33"/>
          <p:cNvSpPr>
            <a:spLocks noGrp="1"/>
          </p:cNvSpPr>
          <p:nvPr>
            <p:ph type="sldNum" sz="quarter" idx="12"/>
          </p:nvPr>
        </p:nvSpPr>
        <p:spPr/>
        <p:txBody>
          <a:bodyPr/>
          <a:lstStyle/>
          <a:p>
            <a:pPr>
              <a:defRPr/>
            </a:pPr>
            <a:fld id="{39EB122E-D1FE-4040-8845-85AB033BEC0B}" type="slidenum">
              <a:rPr lang="en-GB"/>
              <a:pPr>
                <a:defRPr/>
              </a:pPr>
              <a:t>62</a:t>
            </a:fld>
            <a:endParaRPr lang="en-GB"/>
          </a:p>
        </p:txBody>
      </p:sp>
      <p:sp>
        <p:nvSpPr>
          <p:cNvPr id="14" name="Rectangle 13"/>
          <p:cNvSpPr/>
          <p:nvPr/>
        </p:nvSpPr>
        <p:spPr>
          <a:xfrm>
            <a:off x="0" y="0"/>
            <a:ext cx="91440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descr="To access your RefWorks account click “Log in” and enter your RefWorks username and password&#10;"/>
          <p:cNvSpPr txBox="1"/>
          <p:nvPr/>
        </p:nvSpPr>
        <p:spPr>
          <a:xfrm>
            <a:off x="233772" y="4654278"/>
            <a:ext cx="4482244" cy="1815882"/>
          </a:xfrm>
          <a:prstGeom prst="rect">
            <a:avLst/>
          </a:prstGeom>
          <a:ln>
            <a:solidFill>
              <a:schemeClr val="accent3"/>
            </a:solidFill>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GB" sz="2800">
                <a:latin typeface="Arial" panose="020B0604020202020204" pitchFamily="34" charset="0"/>
                <a:cs typeface="Arial" panose="020B0604020202020204" pitchFamily="34" charset="0"/>
              </a:rPr>
              <a:t>To access your RefWorks account click ‘Log in’ and enter your RefWorks username and password</a:t>
            </a:r>
          </a:p>
        </p:txBody>
      </p:sp>
      <p:sp>
        <p:nvSpPr>
          <p:cNvPr id="13" name="Title 3"/>
          <p:cNvSpPr txBox="1">
            <a:spLocks/>
          </p:cNvSpPr>
          <p:nvPr/>
        </p:nvSpPr>
        <p:spPr bwMode="auto">
          <a:xfrm>
            <a:off x="233772" y="239685"/>
            <a:ext cx="8640960" cy="8130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atin typeface="Arial" panose="020B0604020202020204" pitchFamily="34" charset="0"/>
                <a:cs typeface="Arial" panose="020B0604020202020204" pitchFamily="34" charset="0"/>
              </a:rPr>
              <a:t>Logging into the </a:t>
            </a:r>
            <a:r>
              <a:rPr lang="en-GB" err="1">
                <a:latin typeface="Arial" panose="020B0604020202020204" pitchFamily="34" charset="0"/>
                <a:cs typeface="Arial" panose="020B0604020202020204" pitchFamily="34" charset="0"/>
              </a:rPr>
              <a:t>RefWorks</a:t>
            </a:r>
            <a:r>
              <a:rPr lang="en-GB">
                <a:latin typeface="Arial" panose="020B0604020202020204" pitchFamily="34" charset="0"/>
                <a:cs typeface="Arial" panose="020B0604020202020204" pitchFamily="34" charset="0"/>
              </a:rPr>
              <a:t> </a:t>
            </a:r>
          </a:p>
          <a:p>
            <a:r>
              <a:rPr lang="en-GB">
                <a:latin typeface="Arial" panose="020B0604020202020204" pitchFamily="34" charset="0"/>
                <a:cs typeface="Arial" panose="020B0604020202020204" pitchFamily="34" charset="0"/>
              </a:rPr>
              <a:t>plugin for Word</a:t>
            </a:r>
          </a:p>
        </p:txBody>
      </p:sp>
      <p:pic>
        <p:nvPicPr>
          <p:cNvPr id="4" name="Picture 3" descr="The Word toolbar ribbon, with RefWorks tab selected and the Log in icon shown"/>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3772" y="3140968"/>
            <a:ext cx="8352928" cy="1368152"/>
          </a:xfrm>
          <a:prstGeom prst="rect">
            <a:avLst/>
          </a:prstGeom>
          <a:effectLst>
            <a:outerShdw blurRad="63500" sx="102000" sy="102000" algn="ctr" rotWithShape="0">
              <a:prstClr val="black">
                <a:alpha val="40000"/>
              </a:prstClr>
            </a:outerShdw>
          </a:effectLst>
        </p:spPr>
      </p:pic>
      <p:sp>
        <p:nvSpPr>
          <p:cNvPr id="19" name="Rounded Rectangle 18">
            <a:extLst>
              <a:ext uri="{C183D7F6-B498-43B3-948B-1728B52AA6E4}">
                <adec:decorative xmlns:adec="http://schemas.microsoft.com/office/drawing/2017/decorative" val="1"/>
              </a:ext>
            </a:extLst>
          </p:cNvPr>
          <p:cNvSpPr/>
          <p:nvPr/>
        </p:nvSpPr>
        <p:spPr>
          <a:xfrm>
            <a:off x="7899087" y="3127896"/>
            <a:ext cx="792088" cy="589136"/>
          </a:xfrm>
          <a:prstGeom prst="roundRect">
            <a:avLst>
              <a:gd name="adj" fmla="val 16667"/>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 name="Picture 4" descr="Log in with RefWorks screen"/>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96136" y="4077072"/>
            <a:ext cx="1918016" cy="2557355"/>
          </a:xfrm>
          <a:prstGeom prst="rect">
            <a:avLst/>
          </a:prstGeom>
          <a:effectLst>
            <a:outerShdw blurRad="63500" sx="102000" sy="102000" algn="ctr" rotWithShape="0">
              <a:prstClr val="black">
                <a:alpha val="40000"/>
              </a:prstClr>
            </a:outerShdw>
          </a:effectLst>
        </p:spPr>
      </p:pic>
      <p:sp>
        <p:nvSpPr>
          <p:cNvPr id="22" name="Rounded Rectangle 21">
            <a:extLst>
              <a:ext uri="{C183D7F6-B498-43B3-948B-1728B52AA6E4}">
                <adec:decorative xmlns:adec="http://schemas.microsoft.com/office/drawing/2017/decorative" val="1"/>
              </a:ext>
            </a:extLst>
          </p:cNvPr>
          <p:cNvSpPr/>
          <p:nvPr/>
        </p:nvSpPr>
        <p:spPr>
          <a:xfrm>
            <a:off x="3618148" y="3573016"/>
            <a:ext cx="792088" cy="310409"/>
          </a:xfrm>
          <a:prstGeom prst="roundRect">
            <a:avLst>
              <a:gd name="adj" fmla="val 16667"/>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23" name="Straight Arrow Connector 22">
            <a:extLst>
              <a:ext uri="{C183D7F6-B498-43B3-948B-1728B52AA6E4}">
                <adec:decorative xmlns:adec="http://schemas.microsoft.com/office/drawing/2017/decorative" val="1"/>
              </a:ext>
            </a:extLst>
          </p:cNvPr>
          <p:cNvCxnSpPr/>
          <p:nvPr/>
        </p:nvCxnSpPr>
        <p:spPr>
          <a:xfrm>
            <a:off x="4410236" y="3733814"/>
            <a:ext cx="1601924" cy="991330"/>
          </a:xfrm>
          <a:prstGeom prst="straightConnector1">
            <a:avLst/>
          </a:prstGeom>
          <a:ln w="50800">
            <a:solidFill>
              <a:schemeClr val="accent3"/>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C183D7F6-B498-43B3-948B-1728B52AA6E4}">
                <adec:decorative xmlns:adec="http://schemas.microsoft.com/office/drawing/2017/decorative" val="1"/>
              </a:ext>
            </a:extLst>
          </p:cNvPr>
          <p:cNvCxnSpPr/>
          <p:nvPr/>
        </p:nvCxnSpPr>
        <p:spPr>
          <a:xfrm>
            <a:off x="7452320" y="2470791"/>
            <a:ext cx="877837" cy="670177"/>
          </a:xfrm>
          <a:prstGeom prst="straightConnector1">
            <a:avLst/>
          </a:prstGeom>
          <a:ln w="50800">
            <a:solidFill>
              <a:schemeClr val="accent3"/>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C183D7F6-B498-43B3-948B-1728B52AA6E4}">
                <adec:decorative xmlns:adec="http://schemas.microsoft.com/office/drawing/2017/decorative" val="1"/>
              </a:ext>
            </a:extLst>
          </p:cNvPr>
          <p:cNvCxnSpPr/>
          <p:nvPr/>
        </p:nvCxnSpPr>
        <p:spPr>
          <a:xfrm>
            <a:off x="4626260" y="2780928"/>
            <a:ext cx="953852" cy="596419"/>
          </a:xfrm>
          <a:prstGeom prst="straightConnector1">
            <a:avLst/>
          </a:prstGeom>
          <a:ln w="50800">
            <a:solidFill>
              <a:schemeClr val="accent3"/>
            </a:solidFill>
            <a:headEnd type="none"/>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525444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idx="1"/>
          </p:nvPr>
        </p:nvSpPr>
        <p:spPr>
          <a:xfrm>
            <a:off x="468313" y="1412777"/>
            <a:ext cx="8136135" cy="2808311"/>
          </a:xfrm>
        </p:spPr>
        <p:txBody>
          <a:bodyPr rtlCol="0">
            <a:normAutofit fontScale="92500" lnSpcReduction="10000"/>
          </a:bodyPr>
          <a:lstStyle/>
          <a:p>
            <a:pPr fontAlgn="auto">
              <a:spcAft>
                <a:spcPts val="0"/>
              </a:spcAft>
              <a:buClr>
                <a:schemeClr val="accent3"/>
              </a:buClr>
              <a:defRPr/>
            </a:pPr>
            <a:r>
              <a:rPr lang="en-US" err="1">
                <a:latin typeface="Arial" panose="020B0604020202020204" pitchFamily="34" charset="0"/>
                <a:cs typeface="Arial" panose="020B0604020202020204" pitchFamily="34" charset="0"/>
              </a:rPr>
              <a:t>WnC</a:t>
            </a:r>
            <a:r>
              <a:rPr lang="en-US">
                <a:latin typeface="Arial" panose="020B0604020202020204" pitchFamily="34" charset="0"/>
                <a:cs typeface="Arial" panose="020B0604020202020204" pitchFamily="34" charset="0"/>
              </a:rPr>
              <a:t> comes with a small number of citation styles installed</a:t>
            </a:r>
          </a:p>
          <a:p>
            <a:pPr fontAlgn="auto">
              <a:spcAft>
                <a:spcPts val="0"/>
              </a:spcAft>
              <a:buClr>
                <a:schemeClr val="accent3"/>
              </a:buClr>
              <a:defRPr/>
            </a:pPr>
            <a:r>
              <a:rPr lang="en-US">
                <a:latin typeface="Arial" panose="020B0604020202020204" pitchFamily="34" charset="0"/>
                <a:cs typeface="Arial" panose="020B0604020202020204" pitchFamily="34" charset="0"/>
              </a:rPr>
              <a:t>To add citation styles, you need to first use the styles in RefWorks to create a bibliography (even if you don’t want a bibliography)</a:t>
            </a:r>
          </a:p>
        </p:txBody>
      </p:sp>
      <p:sp>
        <p:nvSpPr>
          <p:cNvPr id="6" name="Slide Number Placeholder 5"/>
          <p:cNvSpPr>
            <a:spLocks noGrp="1"/>
          </p:cNvSpPr>
          <p:nvPr>
            <p:ph type="sldNum" sz="quarter" idx="12"/>
          </p:nvPr>
        </p:nvSpPr>
        <p:spPr/>
        <p:txBody>
          <a:bodyPr/>
          <a:lstStyle/>
          <a:p>
            <a:pPr>
              <a:defRPr/>
            </a:pPr>
            <a:fld id="{371F24DC-2B42-4EB1-9361-4BC74DB7FEC4}" type="slidenum">
              <a:rPr lang="en-GB"/>
              <a:pPr>
                <a:defRPr/>
              </a:pPr>
              <a:t>63</a:t>
            </a:fld>
            <a:endParaRPr lang="en-GB"/>
          </a:p>
        </p:txBody>
      </p:sp>
      <p:sp>
        <p:nvSpPr>
          <p:cNvPr id="7" name="Rectangle 6"/>
          <p:cNvSpPr/>
          <p:nvPr/>
        </p:nvSpPr>
        <p:spPr>
          <a:xfrm>
            <a:off x="0" y="0"/>
            <a:ext cx="91440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RefWorks screen, with the &quot; icon selected, and Create Bibliography highlighted"/>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24217" y="4271278"/>
            <a:ext cx="7993313" cy="2114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3"/>
          <p:cNvSpPr txBox="1">
            <a:spLocks/>
          </p:cNvSpPr>
          <p:nvPr/>
        </p:nvSpPr>
        <p:spPr bwMode="auto">
          <a:xfrm>
            <a:off x="605154" y="22482"/>
            <a:ext cx="843774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atin typeface="Arial" panose="020B0604020202020204" pitchFamily="34" charset="0"/>
                <a:cs typeface="Arial" panose="020B0604020202020204" pitchFamily="34" charset="0"/>
              </a:rPr>
              <a:t>Adding citation styles to </a:t>
            </a:r>
            <a:r>
              <a:rPr lang="en-GB" err="1">
                <a:latin typeface="Arial" panose="020B0604020202020204" pitchFamily="34" charset="0"/>
                <a:cs typeface="Arial" panose="020B0604020202020204" pitchFamily="34" charset="0"/>
              </a:rPr>
              <a:t>WnC</a:t>
            </a:r>
            <a:r>
              <a:rPr lang="en-GB">
                <a:latin typeface="Arial" panose="020B0604020202020204" pitchFamily="34" charset="0"/>
                <a:cs typeface="Arial" panose="020B0604020202020204" pitchFamily="34" charset="0"/>
              </a:rPr>
              <a:t> (1)</a:t>
            </a:r>
          </a:p>
        </p:txBody>
      </p:sp>
      <p:sp>
        <p:nvSpPr>
          <p:cNvPr id="2" name="Oval 1">
            <a:extLst>
              <a:ext uri="{C183D7F6-B498-43B3-948B-1728B52AA6E4}">
                <adec:decorative xmlns:adec="http://schemas.microsoft.com/office/drawing/2017/decorative" val="1"/>
              </a:ext>
            </a:extLst>
          </p:cNvPr>
          <p:cNvSpPr/>
          <p:nvPr/>
        </p:nvSpPr>
        <p:spPr>
          <a:xfrm>
            <a:off x="4904578" y="4941168"/>
            <a:ext cx="576064" cy="576064"/>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C183D7F6-B498-43B3-948B-1728B52AA6E4}">
                <adec:decorative xmlns:adec="http://schemas.microsoft.com/office/drawing/2017/decorative" val="1"/>
              </a:ext>
            </a:extLst>
          </p:cNvPr>
          <p:cNvSpPr/>
          <p:nvPr/>
        </p:nvSpPr>
        <p:spPr>
          <a:xfrm>
            <a:off x="5012161" y="5578588"/>
            <a:ext cx="3705369" cy="730732"/>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3" descr="1.  Click the double quotation mark button `nd 'Create Bibliography'.&#10;"/>
          <p:cNvSpPr txBox="1">
            <a:spLocks noChangeArrowheads="1"/>
          </p:cNvSpPr>
          <p:nvPr/>
        </p:nvSpPr>
        <p:spPr bwMode="auto">
          <a:xfrm>
            <a:off x="107505" y="6093296"/>
            <a:ext cx="4904656" cy="605210"/>
          </a:xfrm>
          <a:prstGeom prst="rect">
            <a:avLst/>
          </a:prstGeom>
          <a:solidFill>
            <a:schemeClr val="bg1"/>
          </a:solidFill>
          <a:ln w="9525">
            <a:solidFill>
              <a:schemeClr val="accent3"/>
            </a:solid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
                <a:schemeClr val="accent3"/>
              </a:buClr>
              <a:buNone/>
              <a:defRPr/>
            </a:pPr>
            <a:r>
              <a:rPr lang="en-US" sz="2400">
                <a:latin typeface="Arial" panose="020B0604020202020204" pitchFamily="34" charset="0"/>
                <a:cs typeface="Arial" panose="020B0604020202020204" pitchFamily="34" charset="0"/>
              </a:rPr>
              <a:t>1.  Click </a:t>
            </a:r>
            <a:r>
              <a:rPr lang="en-US" sz="2400" b="1">
                <a:latin typeface="Arial" panose="020B0604020202020204" pitchFamily="34" charset="0"/>
                <a:cs typeface="Arial" panose="020B0604020202020204" pitchFamily="34" charset="0"/>
              </a:rPr>
              <a:t>” - Create Bibliography</a:t>
            </a:r>
          </a:p>
        </p:txBody>
      </p:sp>
      <p:cxnSp>
        <p:nvCxnSpPr>
          <p:cNvPr id="11" name="Straight Arrow Connector 10">
            <a:extLst>
              <a:ext uri="{C183D7F6-B498-43B3-948B-1728B52AA6E4}">
                <adec:decorative xmlns:adec="http://schemas.microsoft.com/office/drawing/2017/decorative" val="1"/>
              </a:ext>
            </a:extLst>
          </p:cNvPr>
          <p:cNvCxnSpPr/>
          <p:nvPr/>
        </p:nvCxnSpPr>
        <p:spPr>
          <a:xfrm flipV="1">
            <a:off x="4644008" y="5908869"/>
            <a:ext cx="360040" cy="184427"/>
          </a:xfrm>
          <a:prstGeom prst="straightConnector1">
            <a:avLst/>
          </a:prstGeom>
          <a:ln w="50800">
            <a:solidFill>
              <a:schemeClr val="accent3"/>
            </a:solidFill>
            <a:headEnd type="none"/>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89642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43"/>
          <p:cNvSpPr>
            <a:spLocks noGrp="1"/>
          </p:cNvSpPr>
          <p:nvPr>
            <p:ph type="sldNum" sz="quarter" idx="12"/>
          </p:nvPr>
        </p:nvSpPr>
        <p:spPr/>
        <p:txBody>
          <a:bodyPr/>
          <a:lstStyle/>
          <a:p>
            <a:pPr>
              <a:defRPr/>
            </a:pPr>
            <a:fld id="{DCC47C69-1910-43FD-A558-E7C1D76B65E3}" type="slidenum">
              <a:rPr lang="en-GB"/>
              <a:pPr>
                <a:defRPr/>
              </a:pPr>
              <a:t>64</a:t>
            </a:fld>
            <a:endParaRPr lang="en-GB"/>
          </a:p>
        </p:txBody>
      </p:sp>
      <p:sp>
        <p:nvSpPr>
          <p:cNvPr id="17" name="Rectangle 16"/>
          <p:cNvSpPr/>
          <p:nvPr/>
        </p:nvSpPr>
        <p:spPr>
          <a:xfrm>
            <a:off x="0" y="0"/>
            <a:ext cx="91440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7" name="Picture 3" descr="The Bibliography screen, showing citation style and Copy to Clipboard button"/>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151613" y="1350451"/>
            <a:ext cx="6983649" cy="2222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3" descr="2. A bibliography will appear on screen. Choose the citation style you want to add to WnC from the style menu"/>
          <p:cNvSpPr>
            <a:spLocks noGrp="1" noChangeArrowheads="1"/>
          </p:cNvSpPr>
          <p:nvPr>
            <p:ph idx="1"/>
          </p:nvPr>
        </p:nvSpPr>
        <p:spPr>
          <a:xfrm>
            <a:off x="467544" y="2760059"/>
            <a:ext cx="3888432" cy="1548171"/>
          </a:xfrm>
          <a:solidFill>
            <a:schemeClr val="bg1"/>
          </a:solidFill>
          <a:ln>
            <a:solidFill>
              <a:schemeClr val="accent3"/>
            </a:solidFill>
          </a:ln>
        </p:spPr>
        <p:txBody>
          <a:bodyPr rtlCol="0">
            <a:noAutofit/>
          </a:bodyPr>
          <a:lstStyle/>
          <a:p>
            <a:pPr marL="0" indent="0" fontAlgn="auto">
              <a:spcAft>
                <a:spcPts val="0"/>
              </a:spcAft>
              <a:buClr>
                <a:schemeClr val="accent3"/>
              </a:buClr>
              <a:buFont typeface="Arial" pitchFamily="34" charset="0"/>
              <a:buNone/>
              <a:defRPr/>
            </a:pPr>
            <a:r>
              <a:rPr lang="en-GB" sz="2400">
                <a:latin typeface="+mj-lt"/>
              </a:rPr>
              <a:t>2. A bibliography will appear on screen. Choose the citation style you want to add to </a:t>
            </a:r>
            <a:r>
              <a:rPr lang="en-GB" sz="2400" err="1">
                <a:latin typeface="+mj-lt"/>
              </a:rPr>
              <a:t>WnC</a:t>
            </a:r>
            <a:r>
              <a:rPr lang="en-GB" sz="2400">
                <a:latin typeface="+mj-lt"/>
              </a:rPr>
              <a:t> from the style menu</a:t>
            </a:r>
          </a:p>
        </p:txBody>
      </p:sp>
      <p:sp>
        <p:nvSpPr>
          <p:cNvPr id="9" name="Title 3"/>
          <p:cNvSpPr txBox="1">
            <a:spLocks/>
          </p:cNvSpPr>
          <p:nvPr/>
        </p:nvSpPr>
        <p:spPr bwMode="auto">
          <a:xfrm>
            <a:off x="609346" y="-3772"/>
            <a:ext cx="843774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t>Adding citation styles to </a:t>
            </a:r>
            <a:r>
              <a:rPr lang="en-GB" err="1"/>
              <a:t>WnC</a:t>
            </a:r>
            <a:r>
              <a:rPr lang="en-GB"/>
              <a:t> (2)</a:t>
            </a:r>
          </a:p>
        </p:txBody>
      </p:sp>
      <p:cxnSp>
        <p:nvCxnSpPr>
          <p:cNvPr id="10" name="Straight Arrow Connector 9">
            <a:extLst>
              <a:ext uri="{C183D7F6-B498-43B3-948B-1728B52AA6E4}">
                <adec:decorative xmlns:adec="http://schemas.microsoft.com/office/drawing/2017/decorative" val="1"/>
              </a:ext>
            </a:extLst>
          </p:cNvPr>
          <p:cNvCxnSpPr/>
          <p:nvPr/>
        </p:nvCxnSpPr>
        <p:spPr>
          <a:xfrm flipV="1">
            <a:off x="2483768" y="2196577"/>
            <a:ext cx="936104" cy="584351"/>
          </a:xfrm>
          <a:prstGeom prst="straightConnector1">
            <a:avLst/>
          </a:prstGeom>
          <a:ln w="50800">
            <a:solidFill>
              <a:schemeClr val="accent3"/>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13" name="Picture 12" descr="Word toolbar RefWorks tab, with arrow pointing at Sync My Database"/>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95536" y="5145569"/>
            <a:ext cx="8352928" cy="1415182"/>
          </a:xfrm>
          <a:prstGeom prst="rect">
            <a:avLst/>
          </a:prstGeom>
          <a:effectLst>
            <a:outerShdw blurRad="63500" sx="102000" sy="102000" algn="ctr" rotWithShape="0">
              <a:prstClr val="black">
                <a:alpha val="40000"/>
              </a:prstClr>
            </a:outerShdw>
          </a:effectLst>
        </p:spPr>
      </p:pic>
      <p:sp>
        <p:nvSpPr>
          <p:cNvPr id="14" name="Rectangle 3" descr="3. Your chosen citation style will now appear in the styles drop down in WnC when you next Log in to Word. Choose “Sync My Database” if it doesn’t appear to synchronise with your online RefWorks Library. "/>
          <p:cNvSpPr txBox="1">
            <a:spLocks noChangeArrowheads="1"/>
          </p:cNvSpPr>
          <p:nvPr/>
        </p:nvSpPr>
        <p:spPr bwMode="auto">
          <a:xfrm>
            <a:off x="4831076" y="3717032"/>
            <a:ext cx="4133412" cy="2843718"/>
          </a:xfrm>
          <a:prstGeom prst="rect">
            <a:avLst/>
          </a:prstGeom>
          <a:solidFill>
            <a:schemeClr val="bg1"/>
          </a:solidFill>
          <a:ln w="9525">
            <a:solidFill>
              <a:schemeClr val="accent3"/>
            </a:solid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
                <a:schemeClr val="accent3"/>
              </a:buClr>
              <a:buFont typeface="Arial" pitchFamily="34" charset="0"/>
              <a:buNone/>
              <a:defRPr/>
            </a:pPr>
            <a:r>
              <a:rPr lang="en-GB" sz="2400">
                <a:latin typeface="+mj-lt"/>
              </a:rPr>
              <a:t>3. Your chosen citation style will now appear in the styles drop down in </a:t>
            </a:r>
            <a:r>
              <a:rPr lang="en-GB" sz="2400" err="1">
                <a:latin typeface="+mj-lt"/>
              </a:rPr>
              <a:t>WnC</a:t>
            </a:r>
            <a:r>
              <a:rPr lang="en-GB" sz="2400">
                <a:latin typeface="+mj-lt"/>
              </a:rPr>
              <a:t> when you next Log in to</a:t>
            </a:r>
            <a:r>
              <a:rPr lang="en-GB" sz="2400"/>
              <a:t> Word. Choose “Sync My Database” if it doesn’t appear to synchronise with your online </a:t>
            </a:r>
            <a:r>
              <a:rPr lang="en-GB" sz="2400" err="1"/>
              <a:t>RefWorks</a:t>
            </a:r>
            <a:r>
              <a:rPr lang="en-GB" sz="2400"/>
              <a:t> Library. </a:t>
            </a:r>
            <a:endParaRPr lang="en-GB" sz="2400">
              <a:latin typeface="+mj-lt"/>
            </a:endParaRPr>
          </a:p>
        </p:txBody>
      </p:sp>
      <p:cxnSp>
        <p:nvCxnSpPr>
          <p:cNvPr id="15" name="Straight Arrow Connector 14">
            <a:extLst>
              <a:ext uri="{C183D7F6-B498-43B3-948B-1728B52AA6E4}">
                <adec:decorative xmlns:adec="http://schemas.microsoft.com/office/drawing/2017/decorative" val="1"/>
              </a:ext>
            </a:extLst>
          </p:cNvPr>
          <p:cNvCxnSpPr/>
          <p:nvPr/>
        </p:nvCxnSpPr>
        <p:spPr>
          <a:xfrm flipH="1">
            <a:off x="2915816" y="4308230"/>
            <a:ext cx="1912404" cy="1428421"/>
          </a:xfrm>
          <a:prstGeom prst="straightConnector1">
            <a:avLst/>
          </a:prstGeom>
          <a:ln w="50800">
            <a:solidFill>
              <a:schemeClr val="accent3"/>
            </a:solidFill>
            <a:headEnd type="none"/>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297677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idx="1"/>
          </p:nvPr>
        </p:nvSpPr>
        <p:spPr>
          <a:xfrm>
            <a:off x="468313" y="1412900"/>
            <a:ext cx="8229600" cy="845604"/>
          </a:xfrm>
        </p:spPr>
        <p:txBody>
          <a:bodyPr rtlCol="0">
            <a:noAutofit/>
          </a:bodyPr>
          <a:lstStyle/>
          <a:p>
            <a:pPr fontAlgn="auto">
              <a:lnSpc>
                <a:spcPct val="80000"/>
              </a:lnSpc>
              <a:spcAft>
                <a:spcPts val="0"/>
              </a:spcAft>
              <a:buClr>
                <a:schemeClr val="accent3"/>
              </a:buClr>
              <a:buFont typeface="Arial" pitchFamily="34" charset="0"/>
              <a:buChar char="•"/>
              <a:defRPr/>
            </a:pPr>
            <a:r>
              <a:rPr lang="en-US" sz="2800">
                <a:latin typeface="Arial" panose="020B0604020202020204" pitchFamily="34" charset="0"/>
                <a:cs typeface="Arial" panose="020B0604020202020204" pitchFamily="34" charset="0"/>
              </a:rPr>
              <a:t>Choose RefWorks from the ribbon and make sure you are logged in to RefWorks </a:t>
            </a:r>
          </a:p>
          <a:p>
            <a:pPr fontAlgn="auto">
              <a:lnSpc>
                <a:spcPct val="80000"/>
              </a:lnSpc>
              <a:spcAft>
                <a:spcPts val="0"/>
              </a:spcAft>
              <a:buClr>
                <a:schemeClr val="accent3"/>
              </a:buClr>
              <a:buFont typeface="Arial" pitchFamily="34" charset="0"/>
              <a:buChar char="•"/>
              <a:defRPr/>
            </a:pPr>
            <a:endParaRPr lang="en-US" sz="2800">
              <a:latin typeface="Arial" panose="020B0604020202020204" pitchFamily="34" charset="0"/>
              <a:cs typeface="Arial" panose="020B0604020202020204" pitchFamily="34" charset="0"/>
            </a:endParaRPr>
          </a:p>
          <a:p>
            <a:pPr fontAlgn="auto">
              <a:lnSpc>
                <a:spcPct val="80000"/>
              </a:lnSpc>
              <a:spcAft>
                <a:spcPts val="0"/>
              </a:spcAft>
              <a:buClr>
                <a:schemeClr val="accent3"/>
              </a:buClr>
              <a:buFont typeface="Arial" pitchFamily="34" charset="0"/>
              <a:buChar char="•"/>
              <a:defRPr/>
            </a:pPr>
            <a:endParaRPr lang="en-US" sz="2800">
              <a:latin typeface="Arial" panose="020B0604020202020204" pitchFamily="34" charset="0"/>
              <a:cs typeface="Arial" panose="020B0604020202020204" pitchFamily="34" charset="0"/>
            </a:endParaRPr>
          </a:p>
          <a:p>
            <a:pPr fontAlgn="auto">
              <a:lnSpc>
                <a:spcPct val="80000"/>
              </a:lnSpc>
              <a:spcAft>
                <a:spcPts val="0"/>
              </a:spcAft>
              <a:buClr>
                <a:schemeClr val="accent3"/>
              </a:buClr>
              <a:buFont typeface="Arial" pitchFamily="34" charset="0"/>
              <a:buChar char="•"/>
              <a:defRPr/>
            </a:pPr>
            <a:endParaRPr lang="en-US" sz="2800">
              <a:latin typeface="Arial" panose="020B0604020202020204" pitchFamily="34" charset="0"/>
              <a:cs typeface="Arial" panose="020B0604020202020204" pitchFamily="34" charset="0"/>
            </a:endParaRPr>
          </a:p>
          <a:p>
            <a:pPr fontAlgn="auto">
              <a:lnSpc>
                <a:spcPct val="80000"/>
              </a:lnSpc>
              <a:spcAft>
                <a:spcPts val="0"/>
              </a:spcAft>
              <a:buClr>
                <a:schemeClr val="accent3"/>
              </a:buClr>
              <a:buFont typeface="Arial" pitchFamily="34" charset="0"/>
              <a:buChar char="•"/>
              <a:defRPr/>
            </a:pPr>
            <a:endParaRPr lang="en-US" sz="2800">
              <a:latin typeface="Arial" panose="020B0604020202020204" pitchFamily="34" charset="0"/>
              <a:cs typeface="Arial" panose="020B0604020202020204" pitchFamily="34" charset="0"/>
            </a:endParaRPr>
          </a:p>
        </p:txBody>
      </p:sp>
      <p:sp>
        <p:nvSpPr>
          <p:cNvPr id="13" name="Slide Number Placeholder 12"/>
          <p:cNvSpPr>
            <a:spLocks noGrp="1"/>
          </p:cNvSpPr>
          <p:nvPr>
            <p:ph type="sldNum" sz="quarter" idx="12"/>
          </p:nvPr>
        </p:nvSpPr>
        <p:spPr/>
        <p:txBody>
          <a:bodyPr/>
          <a:lstStyle/>
          <a:p>
            <a:pPr>
              <a:defRPr/>
            </a:pPr>
            <a:fld id="{3F64D988-F97E-4AAA-B688-E3401702E685}" type="slidenum">
              <a:rPr lang="en-GB"/>
              <a:pPr>
                <a:defRPr/>
              </a:pPr>
              <a:t>65</a:t>
            </a:fld>
            <a:endParaRPr lang="en-GB"/>
          </a:p>
        </p:txBody>
      </p:sp>
      <p:sp>
        <p:nvSpPr>
          <p:cNvPr id="6" name="Rectangle 5"/>
          <p:cNvSpPr/>
          <p:nvPr/>
        </p:nvSpPr>
        <p:spPr>
          <a:xfrm>
            <a:off x="0" y="0"/>
            <a:ext cx="91440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Word toolbar ribbon with RefWorks tab selected"/>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9882" y="2397435"/>
            <a:ext cx="8352928" cy="1415182"/>
          </a:xfrm>
          <a:prstGeom prst="rect">
            <a:avLst/>
          </a:prstGeom>
          <a:effectLst>
            <a:outerShdw blurRad="63500" sx="102000" sy="102000" algn="ctr" rotWithShape="0">
              <a:prstClr val="black">
                <a:alpha val="40000"/>
              </a:prstClr>
            </a:outerShdw>
          </a:effectLst>
        </p:spPr>
      </p:pic>
      <p:sp>
        <p:nvSpPr>
          <p:cNvPr id="14" name="Oval 13">
            <a:extLst>
              <a:ext uri="{C183D7F6-B498-43B3-948B-1728B52AA6E4}">
                <adec:decorative xmlns:adec="http://schemas.microsoft.com/office/drawing/2017/decorative" val="1"/>
              </a:ext>
            </a:extLst>
          </p:cNvPr>
          <p:cNvSpPr/>
          <p:nvPr/>
        </p:nvSpPr>
        <p:spPr>
          <a:xfrm>
            <a:off x="7769269" y="2512039"/>
            <a:ext cx="1224136" cy="504056"/>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descr="Word Toolbar Ribbon RefWorks tab, with a circle highlighting the citation style menu dropdown"/>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4985" y="4867455"/>
            <a:ext cx="8352928" cy="1415182"/>
          </a:xfrm>
          <a:prstGeom prst="rect">
            <a:avLst/>
          </a:prstGeom>
          <a:effectLst>
            <a:outerShdw blurRad="63500" sx="102000" sy="102000" algn="ctr" rotWithShape="0">
              <a:prstClr val="black">
                <a:alpha val="40000"/>
              </a:prstClr>
            </a:outerShdw>
          </a:effectLst>
        </p:spPr>
      </p:pic>
      <p:sp>
        <p:nvSpPr>
          <p:cNvPr id="24" name="Rectangle 3"/>
          <p:cNvSpPr txBox="1">
            <a:spLocks noChangeArrowheads="1"/>
          </p:cNvSpPr>
          <p:nvPr/>
        </p:nvSpPr>
        <p:spPr bwMode="auto">
          <a:xfrm>
            <a:off x="539552" y="4077072"/>
            <a:ext cx="8303258" cy="59863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80000"/>
              </a:lnSpc>
              <a:spcAft>
                <a:spcPts val="0"/>
              </a:spcAft>
              <a:buClr>
                <a:schemeClr val="accent3"/>
              </a:buClr>
              <a:buFont typeface="Arial" pitchFamily="34" charset="0"/>
              <a:buChar char="•"/>
              <a:defRPr/>
            </a:pPr>
            <a:r>
              <a:rPr lang="en-US" sz="2800">
                <a:latin typeface="Arial" panose="020B0604020202020204" pitchFamily="34" charset="0"/>
                <a:cs typeface="Arial" panose="020B0604020202020204" pitchFamily="34" charset="0"/>
              </a:rPr>
              <a:t>Choose a citation style from the drop down menu</a:t>
            </a:r>
          </a:p>
          <a:p>
            <a:pPr fontAlgn="auto">
              <a:lnSpc>
                <a:spcPct val="80000"/>
              </a:lnSpc>
              <a:spcAft>
                <a:spcPts val="0"/>
              </a:spcAft>
              <a:buClr>
                <a:schemeClr val="accent3"/>
              </a:buClr>
              <a:buFont typeface="Arial" pitchFamily="34" charset="0"/>
              <a:buChar char="•"/>
              <a:defRPr/>
            </a:pPr>
            <a:endParaRPr lang="en-US" sz="2800">
              <a:latin typeface="Arial" panose="020B0604020202020204" pitchFamily="34" charset="0"/>
              <a:cs typeface="Arial" panose="020B0604020202020204" pitchFamily="34" charset="0"/>
            </a:endParaRPr>
          </a:p>
        </p:txBody>
      </p:sp>
      <p:sp>
        <p:nvSpPr>
          <p:cNvPr id="26" name="Oval 25">
            <a:extLst>
              <a:ext uri="{C183D7F6-B498-43B3-948B-1728B52AA6E4}">
                <adec:decorative xmlns:adec="http://schemas.microsoft.com/office/drawing/2017/decorative" val="1"/>
              </a:ext>
            </a:extLst>
          </p:cNvPr>
          <p:cNvSpPr/>
          <p:nvPr/>
        </p:nvSpPr>
        <p:spPr>
          <a:xfrm>
            <a:off x="1259632" y="5201250"/>
            <a:ext cx="1224136" cy="504056"/>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itle 3"/>
          <p:cNvSpPr txBox="1">
            <a:spLocks/>
          </p:cNvSpPr>
          <p:nvPr/>
        </p:nvSpPr>
        <p:spPr bwMode="auto">
          <a:xfrm>
            <a:off x="395536" y="151847"/>
            <a:ext cx="843774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atin typeface="Arial" panose="020B0604020202020204" pitchFamily="34" charset="0"/>
                <a:cs typeface="Arial" panose="020B0604020202020204" pitchFamily="34" charset="0"/>
              </a:rPr>
              <a:t>Adding a citation in Word (1)</a:t>
            </a:r>
          </a:p>
        </p:txBody>
      </p:sp>
    </p:spTree>
    <p:custDataLst>
      <p:tags r:id="rId1"/>
    </p:custDataLst>
    <p:extLst>
      <p:ext uri="{BB962C8B-B14F-4D97-AF65-F5344CB8AC3E}">
        <p14:creationId xmlns:p14="http://schemas.microsoft.com/office/powerpoint/2010/main" val="10502853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idx="1"/>
          </p:nvPr>
        </p:nvSpPr>
        <p:spPr>
          <a:xfrm>
            <a:off x="468313" y="1221060"/>
            <a:ext cx="8352159" cy="1127820"/>
          </a:xfrm>
        </p:spPr>
        <p:txBody>
          <a:bodyPr rtlCol="0">
            <a:noAutofit/>
          </a:bodyPr>
          <a:lstStyle/>
          <a:p>
            <a:pPr fontAlgn="auto">
              <a:lnSpc>
                <a:spcPct val="80000"/>
              </a:lnSpc>
              <a:spcAft>
                <a:spcPts val="0"/>
              </a:spcAft>
              <a:buClr>
                <a:schemeClr val="accent3"/>
              </a:buClr>
              <a:buFont typeface="Arial" pitchFamily="34" charset="0"/>
              <a:buChar char="•"/>
              <a:defRPr/>
            </a:pPr>
            <a:r>
              <a:rPr lang="en-US" sz="2800"/>
              <a:t>Place your </a:t>
            </a:r>
            <a:r>
              <a:rPr lang="en-US" sz="2800">
                <a:latin typeface="Arial" panose="020B0604020202020204" pitchFamily="34" charset="0"/>
                <a:cs typeface="Arial" panose="020B0604020202020204" pitchFamily="34" charset="0"/>
              </a:rPr>
              <a:t>cursor</a:t>
            </a:r>
            <a:r>
              <a:rPr lang="en-US" sz="2800"/>
              <a:t> where the citation is to be inserted and click </a:t>
            </a:r>
            <a:r>
              <a:rPr lang="en-US" sz="2800" b="1"/>
              <a:t>Insert citation &gt; Insert new</a:t>
            </a:r>
            <a:br>
              <a:rPr lang="en-US" sz="2800" b="1"/>
            </a:br>
            <a:endParaRPr lang="en-US" sz="2800" b="1"/>
          </a:p>
        </p:txBody>
      </p:sp>
      <p:sp>
        <p:nvSpPr>
          <p:cNvPr id="13" name="Slide Number Placeholder 12"/>
          <p:cNvSpPr>
            <a:spLocks noGrp="1"/>
          </p:cNvSpPr>
          <p:nvPr>
            <p:ph type="sldNum" sz="quarter" idx="12"/>
          </p:nvPr>
        </p:nvSpPr>
        <p:spPr/>
        <p:txBody>
          <a:bodyPr/>
          <a:lstStyle/>
          <a:p>
            <a:pPr>
              <a:defRPr/>
            </a:pPr>
            <a:fld id="{3F64D988-F97E-4AAA-B688-E3401702E685}" type="slidenum">
              <a:rPr lang="en-GB"/>
              <a:pPr>
                <a:defRPr/>
              </a:pPr>
              <a:t>66</a:t>
            </a:fld>
            <a:endParaRPr lang="en-GB"/>
          </a:p>
        </p:txBody>
      </p:sp>
      <p:sp>
        <p:nvSpPr>
          <p:cNvPr id="6" name="Rectangle 5"/>
          <p:cNvSpPr/>
          <p:nvPr/>
        </p:nvSpPr>
        <p:spPr>
          <a:xfrm>
            <a:off x="0" y="0"/>
            <a:ext cx="91440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Word Toolbar ribbon RefWorks Tab with Insert Citation highlighted"/>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9308" y="1988840"/>
            <a:ext cx="8352928" cy="937258"/>
          </a:xfrm>
          <a:prstGeom prst="rect">
            <a:avLst/>
          </a:prstGeom>
          <a:effectLst>
            <a:outerShdw blurRad="63500" sx="102000" sy="102000" algn="ctr" rotWithShape="0">
              <a:prstClr val="black">
                <a:alpha val="40000"/>
              </a:prstClr>
            </a:outerShdw>
          </a:effectLst>
        </p:spPr>
      </p:pic>
      <p:sp>
        <p:nvSpPr>
          <p:cNvPr id="14" name="Rectangle 3"/>
          <p:cNvSpPr txBox="1">
            <a:spLocks noChangeArrowheads="1"/>
          </p:cNvSpPr>
          <p:nvPr/>
        </p:nvSpPr>
        <p:spPr bwMode="auto">
          <a:xfrm>
            <a:off x="107505" y="3100153"/>
            <a:ext cx="4464496" cy="3857239"/>
          </a:xfrm>
          <a:prstGeom prst="rect">
            <a:avLst/>
          </a:prstGeom>
          <a:noFill/>
          <a:ln w="9525">
            <a:solidFill>
              <a:srgbClr val="FF6600"/>
            </a:solid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80000"/>
              </a:lnSpc>
              <a:spcAft>
                <a:spcPts val="0"/>
              </a:spcAft>
              <a:buClr>
                <a:schemeClr val="accent3"/>
              </a:buClr>
              <a:buFont typeface="Arial" pitchFamily="34" charset="0"/>
              <a:buChar char="•"/>
              <a:defRPr/>
            </a:pPr>
            <a:r>
              <a:rPr lang="en-US" sz="2800">
                <a:latin typeface="Arial" panose="020B0604020202020204" pitchFamily="34" charset="0"/>
                <a:cs typeface="Arial" panose="020B0604020202020204" pitchFamily="34" charset="0"/>
              </a:rPr>
              <a:t>This will open a dialogue box. Find the relevant citation(s) by browsing folders or by searching.</a:t>
            </a:r>
          </a:p>
          <a:p>
            <a:pPr fontAlgn="auto">
              <a:lnSpc>
                <a:spcPct val="80000"/>
              </a:lnSpc>
              <a:spcAft>
                <a:spcPts val="0"/>
              </a:spcAft>
              <a:buClr>
                <a:schemeClr val="accent3"/>
              </a:buClr>
              <a:buFont typeface="Arial" pitchFamily="34" charset="0"/>
              <a:buChar char="•"/>
              <a:defRPr/>
            </a:pPr>
            <a:r>
              <a:rPr lang="en-US" sz="2800">
                <a:latin typeface="Arial" panose="020B0604020202020204" pitchFamily="34" charset="0"/>
                <a:cs typeface="Arial" panose="020B0604020202020204" pitchFamily="34" charset="0"/>
              </a:rPr>
              <a:t>Click the relevant citation </a:t>
            </a:r>
            <a:r>
              <a:rPr lang="en-US" sz="2800" b="1">
                <a:latin typeface="Arial" panose="020B0604020202020204" pitchFamily="34" charset="0"/>
                <a:cs typeface="Arial" panose="020B0604020202020204" pitchFamily="34" charset="0"/>
              </a:rPr>
              <a:t>once </a:t>
            </a:r>
            <a:r>
              <a:rPr lang="en-US" sz="2800">
                <a:latin typeface="Arial" panose="020B0604020202020204" pitchFamily="34" charset="0"/>
                <a:cs typeface="Arial" panose="020B0604020202020204" pitchFamily="34" charset="0"/>
              </a:rPr>
              <a:t>to select (it will appear in the box at the bottom of the dialogue box).</a:t>
            </a:r>
          </a:p>
          <a:p>
            <a:pPr fontAlgn="auto">
              <a:lnSpc>
                <a:spcPct val="80000"/>
              </a:lnSpc>
              <a:spcAft>
                <a:spcPts val="0"/>
              </a:spcAft>
              <a:buClr>
                <a:schemeClr val="accent3"/>
              </a:buClr>
              <a:buFont typeface="Arial" pitchFamily="34" charset="0"/>
              <a:buChar char="•"/>
              <a:defRPr/>
            </a:pPr>
            <a:r>
              <a:rPr lang="en-US" sz="2800">
                <a:latin typeface="Arial" panose="020B0604020202020204" pitchFamily="34" charset="0"/>
                <a:cs typeface="Arial" panose="020B0604020202020204" pitchFamily="34" charset="0"/>
              </a:rPr>
              <a:t>Click OK.</a:t>
            </a:r>
          </a:p>
          <a:p>
            <a:pPr fontAlgn="auto">
              <a:lnSpc>
                <a:spcPct val="80000"/>
              </a:lnSpc>
              <a:spcAft>
                <a:spcPts val="0"/>
              </a:spcAft>
              <a:buClr>
                <a:schemeClr val="accent3"/>
              </a:buClr>
              <a:buFont typeface="Arial" pitchFamily="34" charset="0"/>
              <a:buChar char="•"/>
              <a:defRPr/>
            </a:pPr>
            <a:endParaRPr lang="en-US" sz="1400">
              <a:latin typeface="Arial" panose="020B0604020202020204" pitchFamily="34" charset="0"/>
              <a:cs typeface="Arial" panose="020B0604020202020204" pitchFamily="34" charset="0"/>
            </a:endParaRPr>
          </a:p>
        </p:txBody>
      </p:sp>
      <p:pic>
        <p:nvPicPr>
          <p:cNvPr id="3" name="Picture 2" descr="Refworks Write'n'Cite dialogue box, showing Folders to browse, a search box, and a citation selected and appearing in the bottom of the dialogue box"/>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779839" y="3271240"/>
            <a:ext cx="4248472" cy="3512097"/>
          </a:xfrm>
          <a:prstGeom prst="rect">
            <a:avLst/>
          </a:prstGeom>
        </p:spPr>
      </p:pic>
      <p:sp>
        <p:nvSpPr>
          <p:cNvPr id="4" name="Oval 3">
            <a:extLst>
              <a:ext uri="{C183D7F6-B498-43B3-948B-1728B52AA6E4}">
                <adec:decorative xmlns:adec="http://schemas.microsoft.com/office/drawing/2017/decorative" val="1"/>
              </a:ext>
            </a:extLst>
          </p:cNvPr>
          <p:cNvSpPr/>
          <p:nvPr/>
        </p:nvSpPr>
        <p:spPr>
          <a:xfrm>
            <a:off x="611560" y="2132856"/>
            <a:ext cx="576064" cy="911920"/>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a:extLst>
              <a:ext uri="{C183D7F6-B498-43B3-948B-1728B52AA6E4}">
                <adec:decorative xmlns:adec="http://schemas.microsoft.com/office/drawing/2017/decorative" val="1"/>
              </a:ext>
            </a:extLst>
          </p:cNvPr>
          <p:cNvCxnSpPr/>
          <p:nvPr/>
        </p:nvCxnSpPr>
        <p:spPr>
          <a:xfrm>
            <a:off x="4572000" y="5873160"/>
            <a:ext cx="1306445" cy="146299"/>
          </a:xfrm>
          <a:prstGeom prst="straightConnector1">
            <a:avLst/>
          </a:prstGeom>
          <a:ln w="41275">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C183D7F6-B498-43B3-948B-1728B52AA6E4}">
                <adec:decorative xmlns:adec="http://schemas.microsoft.com/office/drawing/2017/decorative" val="1"/>
              </a:ext>
            </a:extLst>
          </p:cNvPr>
          <p:cNvCxnSpPr/>
          <p:nvPr/>
        </p:nvCxnSpPr>
        <p:spPr>
          <a:xfrm flipV="1">
            <a:off x="4571999" y="4293096"/>
            <a:ext cx="653223" cy="80250"/>
          </a:xfrm>
          <a:prstGeom prst="straightConnector1">
            <a:avLst/>
          </a:prstGeom>
          <a:ln w="41275">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28" name="Title 3"/>
          <p:cNvSpPr txBox="1">
            <a:spLocks/>
          </p:cNvSpPr>
          <p:nvPr/>
        </p:nvSpPr>
        <p:spPr bwMode="auto">
          <a:xfrm>
            <a:off x="353125" y="-51175"/>
            <a:ext cx="843774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atin typeface="Arial" panose="020B0604020202020204" pitchFamily="34" charset="0"/>
                <a:cs typeface="Arial" panose="020B0604020202020204" pitchFamily="34" charset="0"/>
              </a:rPr>
              <a:t>Adding a citation (2)</a:t>
            </a:r>
          </a:p>
        </p:txBody>
      </p:sp>
      <p:cxnSp>
        <p:nvCxnSpPr>
          <p:cNvPr id="15" name="Straight Arrow Connector 14">
            <a:extLst>
              <a:ext uri="{C183D7F6-B498-43B3-948B-1728B52AA6E4}">
                <adec:decorative xmlns:adec="http://schemas.microsoft.com/office/drawing/2017/decorative" val="1"/>
              </a:ext>
            </a:extLst>
          </p:cNvPr>
          <p:cNvCxnSpPr/>
          <p:nvPr/>
        </p:nvCxnSpPr>
        <p:spPr>
          <a:xfrm flipV="1">
            <a:off x="4572000" y="3645024"/>
            <a:ext cx="2453423" cy="688197"/>
          </a:xfrm>
          <a:prstGeom prst="straightConnector1">
            <a:avLst/>
          </a:prstGeom>
          <a:ln w="41275">
            <a:solidFill>
              <a:srgbClr val="FF66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896357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idx="1"/>
          </p:nvPr>
        </p:nvSpPr>
        <p:spPr>
          <a:xfrm>
            <a:off x="467544" y="1196753"/>
            <a:ext cx="8496944" cy="1008112"/>
          </a:xfrm>
        </p:spPr>
        <p:txBody>
          <a:bodyPr rtlCol="0">
            <a:normAutofit lnSpcReduction="10000"/>
          </a:bodyPr>
          <a:lstStyle/>
          <a:p>
            <a:pPr fontAlgn="auto">
              <a:spcAft>
                <a:spcPts val="0"/>
              </a:spcAft>
              <a:buClr>
                <a:schemeClr val="accent3"/>
              </a:buClr>
              <a:buFont typeface="Arial" pitchFamily="34" charset="0"/>
              <a:buChar char="•"/>
              <a:defRPr/>
            </a:pPr>
            <a:r>
              <a:rPr lang="en-US">
                <a:latin typeface="Arial" panose="020B0604020202020204" pitchFamily="34" charset="0"/>
                <a:cs typeface="Arial" panose="020B0604020202020204" pitchFamily="34" charset="0"/>
              </a:rPr>
              <a:t>Select the first reference as outlined previously – do not click on OK</a:t>
            </a:r>
          </a:p>
          <a:p>
            <a:pPr fontAlgn="auto">
              <a:spcAft>
                <a:spcPts val="0"/>
              </a:spcAft>
              <a:buClr>
                <a:schemeClr val="accent3"/>
              </a:buClr>
              <a:buFont typeface="Arial" pitchFamily="34" charset="0"/>
              <a:buChar char="•"/>
              <a:defRPr/>
            </a:pPr>
            <a:endParaRPr lang="en-US">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D06E4872-A4D5-4DAE-A587-0438161DEC60}" type="slidenum">
              <a:rPr lang="en-GB"/>
              <a:pPr>
                <a:defRPr/>
              </a:pPr>
              <a:t>67</a:t>
            </a:fld>
            <a:endParaRPr lang="en-GB"/>
          </a:p>
        </p:txBody>
      </p:sp>
      <p:sp>
        <p:nvSpPr>
          <p:cNvPr id="7" name="Rectangle 6"/>
          <p:cNvSpPr/>
          <p:nvPr/>
        </p:nvSpPr>
        <p:spPr>
          <a:xfrm>
            <a:off x="0" y="0"/>
            <a:ext cx="91440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3"/>
          <p:cNvSpPr txBox="1">
            <a:spLocks/>
          </p:cNvSpPr>
          <p:nvPr/>
        </p:nvSpPr>
        <p:spPr bwMode="auto">
          <a:xfrm>
            <a:off x="353126" y="-18253"/>
            <a:ext cx="843774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atin typeface="Arial" panose="020B0604020202020204" pitchFamily="34" charset="0"/>
                <a:cs typeface="Arial" panose="020B0604020202020204" pitchFamily="34" charset="0"/>
              </a:rPr>
              <a:t>Adding multiple citations</a:t>
            </a:r>
          </a:p>
        </p:txBody>
      </p:sp>
      <p:sp>
        <p:nvSpPr>
          <p:cNvPr id="16" name="Rectangle 3"/>
          <p:cNvSpPr txBox="1">
            <a:spLocks noChangeArrowheads="1"/>
          </p:cNvSpPr>
          <p:nvPr/>
        </p:nvSpPr>
        <p:spPr bwMode="auto">
          <a:xfrm>
            <a:off x="5004048" y="2276871"/>
            <a:ext cx="4120668" cy="444460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92500"/>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Clr>
                <a:schemeClr val="accent3"/>
              </a:buClr>
              <a:buFont typeface="Arial" pitchFamily="34" charset="0"/>
              <a:buChar char="•"/>
              <a:defRPr/>
            </a:pPr>
            <a:r>
              <a:rPr lang="en-US">
                <a:latin typeface="Arial" panose="020B0604020202020204" pitchFamily="34" charset="0"/>
                <a:cs typeface="Arial" panose="020B0604020202020204" pitchFamily="34" charset="0"/>
              </a:rPr>
              <a:t>Click the + option next to the bottom display box.</a:t>
            </a:r>
          </a:p>
          <a:p>
            <a:pPr fontAlgn="auto">
              <a:spcAft>
                <a:spcPts val="0"/>
              </a:spcAft>
              <a:buClr>
                <a:schemeClr val="accent3"/>
              </a:buClr>
              <a:buFont typeface="Arial" pitchFamily="34" charset="0"/>
              <a:buChar char="•"/>
              <a:defRPr/>
            </a:pPr>
            <a:r>
              <a:rPr lang="en-US">
                <a:latin typeface="Arial" panose="020B0604020202020204" pitchFamily="34" charset="0"/>
                <a:cs typeface="Arial" panose="020B0604020202020204" pitchFamily="34" charset="0"/>
              </a:rPr>
              <a:t>Select the second reference and repeat for subsequent references.</a:t>
            </a:r>
          </a:p>
          <a:p>
            <a:pPr fontAlgn="auto">
              <a:spcAft>
                <a:spcPts val="0"/>
              </a:spcAft>
              <a:buClr>
                <a:schemeClr val="accent3"/>
              </a:buClr>
              <a:buFont typeface="Arial" pitchFamily="34" charset="0"/>
              <a:buChar char="•"/>
              <a:defRPr/>
            </a:pPr>
            <a:r>
              <a:rPr lang="en-US">
                <a:latin typeface="Arial" panose="020B0604020202020204" pitchFamily="34" charset="0"/>
                <a:cs typeface="Arial" panose="020B0604020202020204" pitchFamily="34" charset="0"/>
              </a:rPr>
              <a:t>Click on OK to insert all references.</a:t>
            </a:r>
          </a:p>
          <a:p>
            <a:pPr fontAlgn="auto">
              <a:spcAft>
                <a:spcPts val="0"/>
              </a:spcAft>
              <a:buClr>
                <a:schemeClr val="accent3"/>
              </a:buClr>
              <a:buFont typeface="Arial" pitchFamily="34" charset="0"/>
              <a:buChar char="•"/>
              <a:defRPr/>
            </a:pPr>
            <a:endParaRPr lang="en-US">
              <a:latin typeface="Arial" panose="020B0604020202020204" pitchFamily="34" charset="0"/>
              <a:cs typeface="Arial" panose="020B0604020202020204" pitchFamily="34" charset="0"/>
            </a:endParaRPr>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512" y="2564904"/>
            <a:ext cx="4657473" cy="3274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a:extLst>
              <a:ext uri="{C183D7F6-B498-43B3-948B-1728B52AA6E4}">
                <adec:decorative xmlns:adec="http://schemas.microsoft.com/office/drawing/2017/decorative" val="1"/>
              </a:ext>
            </a:extLst>
          </p:cNvPr>
          <p:cNvSpPr/>
          <p:nvPr/>
        </p:nvSpPr>
        <p:spPr>
          <a:xfrm>
            <a:off x="4367638" y="4797152"/>
            <a:ext cx="493543" cy="365366"/>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3363180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idx="1"/>
          </p:nvPr>
        </p:nvSpPr>
        <p:spPr>
          <a:xfrm>
            <a:off x="467544" y="1196753"/>
            <a:ext cx="8229600" cy="1008112"/>
          </a:xfrm>
        </p:spPr>
        <p:txBody>
          <a:bodyPr rtlCol="0">
            <a:normAutofit fontScale="85000" lnSpcReduction="10000"/>
          </a:bodyPr>
          <a:lstStyle/>
          <a:p>
            <a:pPr fontAlgn="auto">
              <a:spcAft>
                <a:spcPts val="0"/>
              </a:spcAft>
              <a:buClr>
                <a:schemeClr val="accent3"/>
              </a:buClr>
              <a:buFont typeface="Arial" pitchFamily="34" charset="0"/>
              <a:buChar char="•"/>
              <a:defRPr/>
            </a:pPr>
            <a:r>
              <a:rPr lang="en-US">
                <a:latin typeface="Arial" panose="020B0604020202020204" pitchFamily="34" charset="0"/>
                <a:cs typeface="Arial" panose="020B0604020202020204" pitchFamily="34" charset="0"/>
              </a:rPr>
              <a:t>Select the reference by clicking once. It should appear in the box at the bottom of the screen.</a:t>
            </a:r>
          </a:p>
          <a:p>
            <a:pPr fontAlgn="auto">
              <a:spcAft>
                <a:spcPts val="0"/>
              </a:spcAft>
              <a:buClr>
                <a:schemeClr val="accent3"/>
              </a:buClr>
              <a:buFont typeface="Arial" pitchFamily="34" charset="0"/>
              <a:buChar char="•"/>
              <a:defRPr/>
            </a:pPr>
            <a:endParaRPr lang="en-US">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D06E4872-A4D5-4DAE-A587-0438161DEC60}" type="slidenum">
              <a:rPr lang="en-GB"/>
              <a:pPr>
                <a:defRPr/>
              </a:pPr>
              <a:t>68</a:t>
            </a:fld>
            <a:endParaRPr lang="en-GB"/>
          </a:p>
        </p:txBody>
      </p:sp>
      <p:sp>
        <p:nvSpPr>
          <p:cNvPr id="7" name="Rectangle 6"/>
          <p:cNvSpPr/>
          <p:nvPr/>
        </p:nvSpPr>
        <p:spPr>
          <a:xfrm>
            <a:off x="0" y="0"/>
            <a:ext cx="91440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3"/>
          <p:cNvSpPr txBox="1">
            <a:spLocks/>
          </p:cNvSpPr>
          <p:nvPr/>
        </p:nvSpPr>
        <p:spPr bwMode="auto">
          <a:xfrm>
            <a:off x="355594" y="91242"/>
            <a:ext cx="872578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atin typeface="Arial" panose="020B0604020202020204" pitchFamily="34" charset="0"/>
                <a:cs typeface="Arial" panose="020B0604020202020204" pitchFamily="34" charset="0"/>
              </a:rPr>
              <a:t>Adding page numbers to a citation</a:t>
            </a:r>
          </a:p>
        </p:txBody>
      </p:sp>
      <p:pic>
        <p:nvPicPr>
          <p:cNvPr id="3" name="Picture 2" descr="Insert/Edit citation, showing options to edit the reference, including a free-text box for Suffix, used to insert a page numbe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098068" y="2123820"/>
            <a:ext cx="4968552" cy="2804548"/>
          </a:xfrm>
          <a:prstGeom prst="rect">
            <a:avLst/>
          </a:prstGeom>
        </p:spPr>
      </p:pic>
      <p:sp>
        <p:nvSpPr>
          <p:cNvPr id="16" name="Rectangle 3"/>
          <p:cNvSpPr txBox="1">
            <a:spLocks noChangeArrowheads="1"/>
          </p:cNvSpPr>
          <p:nvPr/>
        </p:nvSpPr>
        <p:spPr bwMode="auto">
          <a:xfrm>
            <a:off x="603684" y="5127022"/>
            <a:ext cx="8229600" cy="168635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77500" lnSpcReduction="20000"/>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Clr>
                <a:schemeClr val="accent3"/>
              </a:buClr>
              <a:buFont typeface="Arial" pitchFamily="34" charset="0"/>
              <a:buChar char="•"/>
              <a:defRPr/>
            </a:pPr>
            <a:r>
              <a:rPr lang="en-US">
                <a:latin typeface="Arial" panose="020B0604020202020204" pitchFamily="34" charset="0"/>
                <a:cs typeface="Arial" panose="020B0604020202020204" pitchFamily="34" charset="0"/>
              </a:rPr>
              <a:t>Use the options in the </a:t>
            </a:r>
            <a:r>
              <a:rPr lang="en-US" err="1">
                <a:latin typeface="Arial" panose="020B0604020202020204" pitchFamily="34" charset="0"/>
                <a:cs typeface="Arial" panose="020B0604020202020204" pitchFamily="34" charset="0"/>
              </a:rPr>
              <a:t>centre</a:t>
            </a:r>
            <a:r>
              <a:rPr lang="en-US">
                <a:latin typeface="Arial" panose="020B0604020202020204" pitchFamily="34" charset="0"/>
                <a:cs typeface="Arial" panose="020B0604020202020204" pitchFamily="34" charset="0"/>
              </a:rPr>
              <a:t> to insert a page number (you will need to type a space first to ensure there is a gap between the end of citation and the page number)</a:t>
            </a:r>
          </a:p>
          <a:p>
            <a:pPr fontAlgn="auto">
              <a:spcAft>
                <a:spcPts val="0"/>
              </a:spcAft>
              <a:buClr>
                <a:schemeClr val="accent3"/>
              </a:buClr>
              <a:buFont typeface="Arial" pitchFamily="34" charset="0"/>
              <a:buChar char="•"/>
              <a:defRPr/>
            </a:pPr>
            <a:r>
              <a:rPr lang="en-US">
                <a:latin typeface="Arial" panose="020B0604020202020204" pitchFamily="34" charset="0"/>
                <a:cs typeface="Arial" panose="020B0604020202020204" pitchFamily="34" charset="0"/>
              </a:rPr>
              <a:t>This section can also be used to hide year/author etc.</a:t>
            </a:r>
          </a:p>
          <a:p>
            <a:pPr fontAlgn="auto">
              <a:spcAft>
                <a:spcPts val="0"/>
              </a:spcAft>
              <a:buClr>
                <a:schemeClr val="accent3"/>
              </a:buClr>
              <a:buFont typeface="Arial" pitchFamily="34" charset="0"/>
              <a:buChar char="•"/>
              <a:defRPr/>
            </a:pPr>
            <a:endParaRPr lang="en-US">
              <a:latin typeface="Arial" panose="020B0604020202020204" pitchFamily="34" charset="0"/>
              <a:cs typeface="Arial" panose="020B0604020202020204" pitchFamily="34" charset="0"/>
            </a:endParaRPr>
          </a:p>
        </p:txBody>
      </p:sp>
      <p:sp>
        <p:nvSpPr>
          <p:cNvPr id="4" name="Bent Arrow 3">
            <a:extLst>
              <a:ext uri="{C183D7F6-B498-43B3-948B-1728B52AA6E4}">
                <adec:decorative xmlns:adec="http://schemas.microsoft.com/office/drawing/2017/decorative" val="1"/>
              </a:ext>
            </a:extLst>
          </p:cNvPr>
          <p:cNvSpPr/>
          <p:nvPr/>
        </p:nvSpPr>
        <p:spPr>
          <a:xfrm>
            <a:off x="1648149" y="3367990"/>
            <a:ext cx="1584176" cy="1707372"/>
          </a:xfrm>
          <a:prstGeom prst="bentArrow">
            <a:avLst>
              <a:gd name="adj1" fmla="val 5248"/>
              <a:gd name="adj2" fmla="val 11343"/>
              <a:gd name="adj3" fmla="val 22047"/>
              <a:gd name="adj4" fmla="val 43750"/>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Bent Arrow 16">
            <a:extLst>
              <a:ext uri="{C183D7F6-B498-43B3-948B-1728B52AA6E4}">
                <adec:decorative xmlns:adec="http://schemas.microsoft.com/office/drawing/2017/decorative" val="1"/>
              </a:ext>
            </a:extLst>
          </p:cNvPr>
          <p:cNvSpPr/>
          <p:nvPr/>
        </p:nvSpPr>
        <p:spPr>
          <a:xfrm rot="10800000">
            <a:off x="7066620" y="2123820"/>
            <a:ext cx="900608" cy="2758059"/>
          </a:xfrm>
          <a:prstGeom prst="bentArrow">
            <a:avLst>
              <a:gd name="adj1" fmla="val 9878"/>
              <a:gd name="adj2" fmla="val 18595"/>
              <a:gd name="adj3" fmla="val 22047"/>
              <a:gd name="adj4" fmla="val 43750"/>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ustDataLst>
      <p:tags r:id="rId1"/>
    </p:custDataLst>
    <p:extLst>
      <p:ext uri="{BB962C8B-B14F-4D97-AF65-F5344CB8AC3E}">
        <p14:creationId xmlns:p14="http://schemas.microsoft.com/office/powerpoint/2010/main" val="24554633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idx="1"/>
          </p:nvPr>
        </p:nvSpPr>
        <p:spPr>
          <a:xfrm>
            <a:off x="468313" y="1557338"/>
            <a:ext cx="8229600" cy="1367606"/>
          </a:xfrm>
        </p:spPr>
        <p:txBody>
          <a:bodyPr rtlCol="0">
            <a:normAutofit/>
          </a:bodyPr>
          <a:lstStyle/>
          <a:p>
            <a:pPr fontAlgn="auto">
              <a:lnSpc>
                <a:spcPct val="90000"/>
              </a:lnSpc>
              <a:spcAft>
                <a:spcPts val="0"/>
              </a:spcAft>
              <a:buClr>
                <a:schemeClr val="accent3"/>
              </a:buClr>
              <a:buFont typeface="Arial" pitchFamily="34" charset="0"/>
              <a:buChar char="•"/>
              <a:defRPr/>
            </a:pPr>
            <a:r>
              <a:rPr lang="en-US" sz="2800">
                <a:latin typeface="Arial" panose="020B0604020202020204" pitchFamily="34" charset="0"/>
                <a:cs typeface="Arial" panose="020B0604020202020204" pitchFamily="34" charset="0"/>
              </a:rPr>
              <a:t>To create a bibliography of items cited, in the RefWorks tab click </a:t>
            </a:r>
            <a:r>
              <a:rPr lang="en-US" sz="2800" b="1">
                <a:latin typeface="Arial" panose="020B0604020202020204" pitchFamily="34" charset="0"/>
                <a:cs typeface="Arial" panose="020B0604020202020204" pitchFamily="34" charset="0"/>
              </a:rPr>
              <a:t>Bibliography Options</a:t>
            </a:r>
            <a:r>
              <a:rPr lang="en-US" sz="2800">
                <a:latin typeface="Arial" panose="020B0604020202020204" pitchFamily="34" charset="0"/>
                <a:cs typeface="Arial" panose="020B0604020202020204" pitchFamily="34" charset="0"/>
              </a:rPr>
              <a:t> and choose </a:t>
            </a:r>
            <a:r>
              <a:rPr lang="en-US" sz="2800" b="1">
                <a:latin typeface="Arial" panose="020B0604020202020204" pitchFamily="34" charset="0"/>
                <a:cs typeface="Arial" panose="020B0604020202020204" pitchFamily="34" charset="0"/>
              </a:rPr>
              <a:t>Insert Bibliography</a:t>
            </a:r>
            <a:r>
              <a:rPr lang="en-US" sz="2800">
                <a:latin typeface="Arial" panose="020B0604020202020204" pitchFamily="34" charset="0"/>
                <a:cs typeface="Arial" panose="020B0604020202020204" pitchFamily="34" charset="0"/>
              </a:rPr>
              <a:t>.</a:t>
            </a:r>
            <a:endParaRPr lang="en-US" sz="2800" b="1">
              <a:latin typeface="Arial" panose="020B0604020202020204" pitchFamily="34" charset="0"/>
              <a:cs typeface="Arial" panose="020B0604020202020204" pitchFamily="34" charset="0"/>
            </a:endParaRPr>
          </a:p>
          <a:p>
            <a:pPr fontAlgn="auto">
              <a:lnSpc>
                <a:spcPct val="90000"/>
              </a:lnSpc>
              <a:spcAft>
                <a:spcPts val="0"/>
              </a:spcAft>
              <a:buClr>
                <a:schemeClr val="accent3"/>
              </a:buClr>
              <a:buFont typeface="Arial" pitchFamily="34" charset="0"/>
              <a:buChar char="•"/>
              <a:defRPr/>
            </a:pPr>
            <a:endParaRPr lang="en-US" sz="2800">
              <a:latin typeface="Arial" panose="020B0604020202020204" pitchFamily="34" charset="0"/>
              <a:cs typeface="Arial" panose="020B0604020202020204" pitchFamily="34" charset="0"/>
            </a:endParaRPr>
          </a:p>
          <a:p>
            <a:pPr fontAlgn="auto">
              <a:lnSpc>
                <a:spcPct val="90000"/>
              </a:lnSpc>
              <a:spcAft>
                <a:spcPts val="0"/>
              </a:spcAft>
              <a:buClr>
                <a:schemeClr val="accent3"/>
              </a:buClr>
              <a:buFont typeface="Arial" pitchFamily="34" charset="0"/>
              <a:buNone/>
              <a:defRPr/>
            </a:pPr>
            <a:endParaRPr lang="en-GB" sz="1400">
              <a:latin typeface="Arial" panose="020B0604020202020204" pitchFamily="34" charset="0"/>
              <a:cs typeface="Arial" panose="020B0604020202020204" pitchFamily="34" charset="0"/>
            </a:endParaRPr>
          </a:p>
          <a:p>
            <a:pPr fontAlgn="auto">
              <a:lnSpc>
                <a:spcPct val="90000"/>
              </a:lnSpc>
              <a:spcAft>
                <a:spcPts val="0"/>
              </a:spcAft>
              <a:buClr>
                <a:schemeClr val="accent3"/>
              </a:buClr>
              <a:buFont typeface="Arial" pitchFamily="34" charset="0"/>
              <a:buNone/>
              <a:defRPr/>
            </a:pPr>
            <a:endParaRPr lang="en-GB" sz="1400">
              <a:latin typeface="Arial" panose="020B0604020202020204" pitchFamily="34" charset="0"/>
              <a:cs typeface="Arial" panose="020B0604020202020204" pitchFamily="34" charset="0"/>
            </a:endParaRPr>
          </a:p>
          <a:p>
            <a:pPr fontAlgn="auto">
              <a:lnSpc>
                <a:spcPct val="90000"/>
              </a:lnSpc>
              <a:spcAft>
                <a:spcPts val="0"/>
              </a:spcAft>
              <a:buClr>
                <a:schemeClr val="accent3"/>
              </a:buClr>
              <a:buFont typeface="Arial" pitchFamily="34" charset="0"/>
              <a:buNone/>
              <a:defRPr/>
            </a:pPr>
            <a:endParaRPr lang="en-GB" sz="280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pPr>
              <a:defRPr/>
            </a:pPr>
            <a:fld id="{C0E72D0B-EA0D-43A6-82DC-F9D3DE09BB93}" type="slidenum">
              <a:rPr lang="en-GB"/>
              <a:pPr>
                <a:defRPr/>
              </a:pPr>
              <a:t>69</a:t>
            </a:fld>
            <a:endParaRPr lang="en-GB"/>
          </a:p>
        </p:txBody>
      </p:sp>
      <p:sp>
        <p:nvSpPr>
          <p:cNvPr id="7" name="Rectangle 6"/>
          <p:cNvSpPr/>
          <p:nvPr/>
        </p:nvSpPr>
        <p:spPr>
          <a:xfrm>
            <a:off x="0" y="0"/>
            <a:ext cx="91440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3"/>
          <p:cNvSpPr txBox="1">
            <a:spLocks/>
          </p:cNvSpPr>
          <p:nvPr/>
        </p:nvSpPr>
        <p:spPr bwMode="auto">
          <a:xfrm>
            <a:off x="395536" y="146926"/>
            <a:ext cx="843774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atin typeface="Arial" panose="020B0604020202020204" pitchFamily="34" charset="0"/>
                <a:cs typeface="Arial" panose="020B0604020202020204" pitchFamily="34" charset="0"/>
              </a:rPr>
              <a:t>Creating a bibliography using </a:t>
            </a:r>
            <a:r>
              <a:rPr lang="en-GB" err="1">
                <a:latin typeface="Arial" panose="020B0604020202020204" pitchFamily="34" charset="0"/>
                <a:cs typeface="Arial" panose="020B0604020202020204" pitchFamily="34" charset="0"/>
              </a:rPr>
              <a:t>WnC</a:t>
            </a:r>
            <a:endParaRPr lang="en-GB">
              <a:latin typeface="Arial" panose="020B0604020202020204" pitchFamily="34" charset="0"/>
              <a:cs typeface="Arial" panose="020B0604020202020204" pitchFamily="34" charset="0"/>
            </a:endParaRPr>
          </a:p>
        </p:txBody>
      </p:sp>
      <p:pic>
        <p:nvPicPr>
          <p:cNvPr id="2" name="Picture 1" descr="Write'n'Cite in Word Toolbar Ribbon, showing Bibliography Options opened and Insert Bibliography selected in the dropdown"/>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5985" y="2924944"/>
            <a:ext cx="8462122" cy="1549946"/>
          </a:xfrm>
          <a:prstGeom prst="rect">
            <a:avLst/>
          </a:prstGeom>
          <a:effectLst>
            <a:outerShdw blurRad="63500" sx="102000" sy="102000" algn="ctr" rotWithShape="0">
              <a:prstClr val="black">
                <a:alpha val="40000"/>
              </a:prstClr>
            </a:outerShdw>
          </a:effectLst>
        </p:spPr>
      </p:pic>
      <p:sp>
        <p:nvSpPr>
          <p:cNvPr id="11" name="Rectangle 3"/>
          <p:cNvSpPr txBox="1">
            <a:spLocks noChangeArrowheads="1"/>
          </p:cNvSpPr>
          <p:nvPr/>
        </p:nvSpPr>
        <p:spPr bwMode="auto">
          <a:xfrm>
            <a:off x="499610" y="4824570"/>
            <a:ext cx="8229600" cy="153177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92500" lnSpcReduction="10000"/>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90000"/>
              </a:lnSpc>
              <a:spcAft>
                <a:spcPts val="0"/>
              </a:spcAft>
              <a:buClr>
                <a:schemeClr val="accent3"/>
              </a:buClr>
              <a:defRPr/>
            </a:pPr>
            <a:r>
              <a:rPr lang="en-US" sz="2800">
                <a:latin typeface="Arial" panose="020B0604020202020204" pitchFamily="34" charset="0"/>
                <a:cs typeface="Arial" panose="020B0604020202020204" pitchFamily="34" charset="0"/>
              </a:rPr>
              <a:t>To remove click </a:t>
            </a:r>
            <a:r>
              <a:rPr lang="en-US" sz="2800" b="1">
                <a:latin typeface="Arial" panose="020B0604020202020204" pitchFamily="34" charset="0"/>
                <a:cs typeface="Arial" panose="020B0604020202020204" pitchFamily="34" charset="0"/>
              </a:rPr>
              <a:t> Bibliography Options – Remove Bibliography</a:t>
            </a:r>
            <a:r>
              <a:rPr lang="en-US" sz="2800">
                <a:latin typeface="Arial" panose="020B0604020202020204" pitchFamily="34" charset="0"/>
                <a:cs typeface="Arial" panose="020B0604020202020204" pitchFamily="34" charset="0"/>
              </a:rPr>
              <a:t>.</a:t>
            </a:r>
          </a:p>
          <a:p>
            <a:pPr fontAlgn="auto">
              <a:lnSpc>
                <a:spcPct val="90000"/>
              </a:lnSpc>
              <a:spcAft>
                <a:spcPts val="0"/>
              </a:spcAft>
              <a:buClr>
                <a:schemeClr val="accent3"/>
              </a:buClr>
              <a:defRPr/>
            </a:pPr>
            <a:r>
              <a:rPr lang="en-US" sz="2800">
                <a:latin typeface="Arial" panose="020B0604020202020204" pitchFamily="34" charset="0"/>
                <a:cs typeface="Arial" panose="020B0604020202020204" pitchFamily="34" charset="0"/>
              </a:rPr>
              <a:t>To change output style – choose a new style from the drop down menu.</a:t>
            </a:r>
          </a:p>
          <a:p>
            <a:pPr fontAlgn="auto">
              <a:lnSpc>
                <a:spcPct val="90000"/>
              </a:lnSpc>
              <a:spcAft>
                <a:spcPts val="0"/>
              </a:spcAft>
              <a:buClr>
                <a:schemeClr val="accent3"/>
              </a:buClr>
              <a:buFont typeface="Arial" pitchFamily="34" charset="0"/>
              <a:buChar char="•"/>
              <a:defRPr/>
            </a:pPr>
            <a:endParaRPr lang="en-US" sz="2800">
              <a:latin typeface="Arial" panose="020B0604020202020204" pitchFamily="34" charset="0"/>
              <a:cs typeface="Arial" panose="020B0604020202020204" pitchFamily="34" charset="0"/>
            </a:endParaRPr>
          </a:p>
          <a:p>
            <a:pPr fontAlgn="auto">
              <a:lnSpc>
                <a:spcPct val="90000"/>
              </a:lnSpc>
              <a:spcAft>
                <a:spcPts val="0"/>
              </a:spcAft>
              <a:buClr>
                <a:schemeClr val="accent3"/>
              </a:buClr>
              <a:buFont typeface="Arial" pitchFamily="34" charset="0"/>
              <a:buNone/>
              <a:defRPr/>
            </a:pPr>
            <a:endParaRPr lang="en-GB" sz="1400">
              <a:latin typeface="Arial" panose="020B0604020202020204" pitchFamily="34" charset="0"/>
              <a:cs typeface="Arial" panose="020B0604020202020204" pitchFamily="34" charset="0"/>
            </a:endParaRPr>
          </a:p>
          <a:p>
            <a:pPr fontAlgn="auto">
              <a:lnSpc>
                <a:spcPct val="90000"/>
              </a:lnSpc>
              <a:spcAft>
                <a:spcPts val="0"/>
              </a:spcAft>
              <a:buClr>
                <a:schemeClr val="accent3"/>
              </a:buClr>
              <a:buFont typeface="Arial" pitchFamily="34" charset="0"/>
              <a:buNone/>
              <a:defRPr/>
            </a:pPr>
            <a:endParaRPr lang="en-GB" sz="1400">
              <a:latin typeface="Arial" panose="020B0604020202020204" pitchFamily="34" charset="0"/>
              <a:cs typeface="Arial" panose="020B0604020202020204" pitchFamily="34" charset="0"/>
            </a:endParaRPr>
          </a:p>
          <a:p>
            <a:pPr fontAlgn="auto">
              <a:lnSpc>
                <a:spcPct val="90000"/>
              </a:lnSpc>
              <a:spcAft>
                <a:spcPts val="0"/>
              </a:spcAft>
              <a:buClr>
                <a:schemeClr val="accent3"/>
              </a:buClr>
              <a:buFont typeface="Arial" pitchFamily="34" charset="0"/>
              <a:buNone/>
              <a:defRPr/>
            </a:pPr>
            <a:endParaRPr lang="en-GB" sz="2800">
              <a:latin typeface="Arial" panose="020B0604020202020204" pitchFamily="34" charset="0"/>
              <a:cs typeface="Arial" panose="020B0604020202020204" pitchFamily="34" charset="0"/>
            </a:endParaRPr>
          </a:p>
        </p:txBody>
      </p:sp>
      <p:sp>
        <p:nvSpPr>
          <p:cNvPr id="10" name="Oval 9">
            <a:extLst>
              <a:ext uri="{C183D7F6-B498-43B3-948B-1728B52AA6E4}">
                <adec:decorative xmlns:adec="http://schemas.microsoft.com/office/drawing/2017/decorative" val="1"/>
              </a:ext>
            </a:extLst>
          </p:cNvPr>
          <p:cNvSpPr/>
          <p:nvPr/>
        </p:nvSpPr>
        <p:spPr>
          <a:xfrm>
            <a:off x="755576" y="3573016"/>
            <a:ext cx="2016224" cy="720080"/>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820620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RefWorks versions</a:t>
            </a:r>
          </a:p>
        </p:txBody>
      </p:sp>
      <p:sp>
        <p:nvSpPr>
          <p:cNvPr id="9" name="Content Placeholder 8"/>
          <p:cNvSpPr>
            <a:spLocks noGrp="1"/>
          </p:cNvSpPr>
          <p:nvPr>
            <p:ph sz="half" idx="1"/>
          </p:nvPr>
        </p:nvSpPr>
        <p:spPr/>
        <p:txBody>
          <a:bodyPr/>
          <a:lstStyle/>
          <a:p>
            <a:pPr marL="514350" indent="-514350">
              <a:buFont typeface="+mj-lt"/>
              <a:buAutoNum type="arabicPeriod"/>
            </a:pPr>
            <a:r>
              <a:rPr lang="en-GB" dirty="0"/>
              <a:t>ProQuest </a:t>
            </a:r>
            <a:r>
              <a:rPr lang="en-GB" dirty="0" err="1"/>
              <a:t>RefWorks</a:t>
            </a:r>
            <a:r>
              <a:rPr lang="en-GB" dirty="0"/>
              <a:t> (new RefWorks) – this is what we are looking at today!</a:t>
            </a:r>
            <a:br>
              <a:rPr lang="en-GB" dirty="0"/>
            </a:br>
            <a:endParaRPr lang="en-GB" dirty="0"/>
          </a:p>
          <a:p>
            <a:pPr marL="514350" indent="-514350">
              <a:buFont typeface="+mj-lt"/>
              <a:buAutoNum type="arabicPeriod"/>
            </a:pPr>
            <a:r>
              <a:rPr lang="en-GB" dirty="0"/>
              <a:t>Legacy RefWorks (older version)</a:t>
            </a:r>
          </a:p>
        </p:txBody>
      </p:sp>
      <p:sp>
        <p:nvSpPr>
          <p:cNvPr id="7" name="Slide Number Placeholder 6"/>
          <p:cNvSpPr>
            <a:spLocks noGrp="1"/>
          </p:cNvSpPr>
          <p:nvPr>
            <p:ph type="sldNum" sz="quarter" idx="12"/>
          </p:nvPr>
        </p:nvSpPr>
        <p:spPr/>
        <p:txBody>
          <a:bodyPr/>
          <a:lstStyle/>
          <a:p>
            <a:pPr>
              <a:defRPr/>
            </a:pPr>
            <a:fld id="{D22974A4-8239-46D4-96BB-56DDAA04671D}" type="slidenum">
              <a:rPr lang="en-GB" smtClean="0"/>
              <a:pPr>
                <a:defRPr/>
              </a:pPr>
              <a:t>7</a:t>
            </a:fld>
            <a:endParaRPr lang="en-GB"/>
          </a:p>
        </p:txBody>
      </p:sp>
      <p:pic>
        <p:nvPicPr>
          <p:cNvPr id="6" name="Picture 2" title="Decorative"/>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a:stretch/>
        </p:blipFill>
        <p:spPr bwMode="auto">
          <a:xfrm>
            <a:off x="4644008" y="1628800"/>
            <a:ext cx="4038600" cy="22260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3" title="Decorativ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44008" y="4077072"/>
            <a:ext cx="4032448" cy="22207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26229432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4232"/>
            <a:ext cx="8229600" cy="1143000"/>
          </a:xfrm>
        </p:spPr>
        <p:txBody>
          <a:bodyPr/>
          <a:lstStyle/>
          <a:p>
            <a:r>
              <a:rPr lang="en-GB" err="1">
                <a:latin typeface="Arial" panose="020B0604020202020204" pitchFamily="34" charset="0"/>
                <a:cs typeface="Arial" panose="020B0604020202020204" pitchFamily="34" charset="0"/>
              </a:rPr>
              <a:t>RefWorks</a:t>
            </a:r>
            <a:r>
              <a:rPr lang="en-GB">
                <a:latin typeface="Arial" panose="020B0604020202020204" pitchFamily="34" charset="0"/>
                <a:cs typeface="Arial" panose="020B0604020202020204" pitchFamily="34" charset="0"/>
              </a:rPr>
              <a:t> in Google Docs</a:t>
            </a:r>
          </a:p>
        </p:txBody>
      </p:sp>
      <p:sp>
        <p:nvSpPr>
          <p:cNvPr id="4" name="Slide Number Placeholder 3"/>
          <p:cNvSpPr>
            <a:spLocks noGrp="1"/>
          </p:cNvSpPr>
          <p:nvPr>
            <p:ph type="sldNum" sz="quarter" idx="12"/>
          </p:nvPr>
        </p:nvSpPr>
        <p:spPr/>
        <p:txBody>
          <a:bodyPr/>
          <a:lstStyle/>
          <a:p>
            <a:pPr>
              <a:defRPr/>
            </a:pPr>
            <a:fld id="{459EAEDD-9766-48B2-80EC-D93CA577D6B3}" type="slidenum">
              <a:rPr lang="en-GB" smtClean="0"/>
              <a:pPr>
                <a:defRPr/>
              </a:pPr>
              <a:t>70</a:t>
            </a:fld>
            <a:endParaRPr lang="en-GB"/>
          </a:p>
        </p:txBody>
      </p:sp>
    </p:spTree>
    <p:extLst>
      <p:ext uri="{BB962C8B-B14F-4D97-AF65-F5344CB8AC3E}">
        <p14:creationId xmlns:p14="http://schemas.microsoft.com/office/powerpoint/2010/main" val="16891613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a:latin typeface="Arial" panose="020B0604020202020204" pitchFamily="34" charset="0"/>
                <a:cs typeface="Arial" panose="020B0604020202020204" pitchFamily="34" charset="0"/>
              </a:rPr>
              <a:t>Adding </a:t>
            </a:r>
            <a:r>
              <a:rPr lang="en-GB" sz="4000" err="1">
                <a:latin typeface="Arial" panose="020B0604020202020204" pitchFamily="34" charset="0"/>
                <a:cs typeface="Arial" panose="020B0604020202020204" pitchFamily="34" charset="0"/>
              </a:rPr>
              <a:t>RefWorks</a:t>
            </a:r>
            <a:r>
              <a:rPr lang="en-GB" sz="4000">
                <a:latin typeface="Arial" panose="020B0604020202020204" pitchFamily="34" charset="0"/>
                <a:cs typeface="Arial" panose="020B0604020202020204" pitchFamily="34" charset="0"/>
              </a:rPr>
              <a:t> to Google Docs</a:t>
            </a:r>
          </a:p>
        </p:txBody>
      </p:sp>
      <p:sp>
        <p:nvSpPr>
          <p:cNvPr id="4" name="Slide Number Placeholder 3"/>
          <p:cNvSpPr>
            <a:spLocks noGrp="1"/>
          </p:cNvSpPr>
          <p:nvPr>
            <p:ph type="sldNum" sz="quarter" idx="12"/>
          </p:nvPr>
        </p:nvSpPr>
        <p:spPr/>
        <p:txBody>
          <a:bodyPr/>
          <a:lstStyle/>
          <a:p>
            <a:pPr>
              <a:defRPr/>
            </a:pPr>
            <a:fld id="{459EAEDD-9766-48B2-80EC-D93CA577D6B3}" type="slidenum">
              <a:rPr lang="en-GB" smtClean="0"/>
              <a:pPr>
                <a:defRPr/>
              </a:pPr>
              <a:t>71</a:t>
            </a:fld>
            <a:endParaRPr lang="en-GB"/>
          </a:p>
        </p:txBody>
      </p:sp>
      <p:sp>
        <p:nvSpPr>
          <p:cNvPr id="6" name="Content Placeholder 5"/>
          <p:cNvSpPr>
            <a:spLocks noGrp="1"/>
          </p:cNvSpPr>
          <p:nvPr>
            <p:ph idx="1"/>
          </p:nvPr>
        </p:nvSpPr>
        <p:spPr>
          <a:xfrm>
            <a:off x="457200" y="1600201"/>
            <a:ext cx="8229600" cy="2726172"/>
          </a:xfrm>
        </p:spPr>
        <p:txBody>
          <a:bodyPr/>
          <a:lstStyle/>
          <a:p>
            <a:pPr marL="0" indent="0">
              <a:buNone/>
            </a:pPr>
            <a:r>
              <a:rPr lang="en-GB" sz="2400">
                <a:latin typeface="Arial" panose="020B0604020202020204" pitchFamily="34" charset="0"/>
                <a:cs typeface="Arial" panose="020B0604020202020204" pitchFamily="34" charset="0"/>
              </a:rPr>
              <a:t>Open a blank document, and select ‘Add-ons’, ‘Get Add-ons’ and search for ‘ProQuest RefWorks’. Click ‘Install’.</a:t>
            </a:r>
          </a:p>
        </p:txBody>
      </p:sp>
      <p:pic>
        <p:nvPicPr>
          <p:cNvPr id="7" name="Picture 6" descr="ProQuest RefWorks add-on for Google Doc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573" y="2428735"/>
            <a:ext cx="7156803" cy="1897637"/>
          </a:xfrm>
          <a:prstGeom prst="rect">
            <a:avLst/>
          </a:prstGeom>
          <a:effectLst>
            <a:outerShdw blurRad="50800" dist="38100" dir="2700000" algn="tl" rotWithShape="0">
              <a:prstClr val="black">
                <a:alpha val="40000"/>
              </a:prstClr>
            </a:outerShdw>
          </a:effectLst>
        </p:spPr>
      </p:pic>
      <p:pic>
        <p:nvPicPr>
          <p:cNvPr id="8" name="Picture 7" descr="&quot;Get ready to install&quot; pop-up, with option to Cancel or Continu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573" y="4269203"/>
            <a:ext cx="3270060" cy="2588797"/>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4211960" y="4326372"/>
            <a:ext cx="4320480" cy="1200329"/>
          </a:xfrm>
          <a:prstGeom prst="rect">
            <a:avLst/>
          </a:prstGeom>
          <a:noFill/>
        </p:spPr>
        <p:txBody>
          <a:bodyPr wrap="square" rtlCol="0">
            <a:spAutoFit/>
          </a:bodyPr>
          <a:lstStyle/>
          <a:p>
            <a:r>
              <a:rPr lang="en-GB" sz="2400"/>
              <a:t>You’ll need to accept some permissions and choose your account to continue.</a:t>
            </a:r>
          </a:p>
        </p:txBody>
      </p:sp>
    </p:spTree>
    <p:extLst>
      <p:ext uri="{BB962C8B-B14F-4D97-AF65-F5344CB8AC3E}">
        <p14:creationId xmlns:p14="http://schemas.microsoft.com/office/powerpoint/2010/main" val="15517829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roQuest RefWorks has been installed popup, showing detail of finding RefWorks tab under &quot;Add-ons&quot; in google Docs"/>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748854" y="83582"/>
            <a:ext cx="3970337" cy="3614784"/>
          </a:xfrm>
          <a:prstGeom prst="rect">
            <a:avLst/>
          </a:prstGeom>
          <a:effectLst>
            <a:outerShdw blurRad="50800" dist="38100" dir="2700000" algn="tl" rotWithShape="0">
              <a:prstClr val="black">
                <a:alpha val="40000"/>
              </a:prstClr>
            </a:outerShdw>
          </a:effectLst>
        </p:spPr>
      </p:pic>
      <p:sp>
        <p:nvSpPr>
          <p:cNvPr id="4" name="Slide Number Placeholder 3"/>
          <p:cNvSpPr>
            <a:spLocks noGrp="1"/>
          </p:cNvSpPr>
          <p:nvPr>
            <p:ph type="sldNum" sz="quarter" idx="12"/>
          </p:nvPr>
        </p:nvSpPr>
        <p:spPr/>
        <p:txBody>
          <a:bodyPr/>
          <a:lstStyle/>
          <a:p>
            <a:pPr>
              <a:defRPr/>
            </a:pPr>
            <a:fld id="{459EAEDD-9766-48B2-80EC-D93CA577D6B3}" type="slidenum">
              <a:rPr lang="en-GB" smtClean="0"/>
              <a:pPr>
                <a:defRPr/>
              </a:pPr>
              <a:t>72</a:t>
            </a:fld>
            <a:endParaRPr lang="en-GB"/>
          </a:p>
        </p:txBody>
      </p:sp>
      <p:pic>
        <p:nvPicPr>
          <p:cNvPr id="5" name="Picture 4" descr="Popup &quot;ProQuest RefWorks wants to access your Google Account&quo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544" y="14922"/>
            <a:ext cx="3882923" cy="6850146"/>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5004048" y="4005064"/>
            <a:ext cx="3682752" cy="1569660"/>
          </a:xfrm>
          <a:prstGeom prst="rect">
            <a:avLst/>
          </a:prstGeom>
          <a:noFill/>
        </p:spPr>
        <p:txBody>
          <a:bodyPr wrap="square" rtlCol="0">
            <a:spAutoFit/>
          </a:bodyPr>
          <a:lstStyle/>
          <a:p>
            <a:r>
              <a:rPr lang="en-GB" sz="2400"/>
              <a:t>You will then find RefWorks under the ‘Add-ons’  tab in Google Docs</a:t>
            </a:r>
          </a:p>
        </p:txBody>
      </p:sp>
    </p:spTree>
    <p:extLst>
      <p:ext uri="{BB962C8B-B14F-4D97-AF65-F5344CB8AC3E}">
        <p14:creationId xmlns:p14="http://schemas.microsoft.com/office/powerpoint/2010/main" val="29213399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1797"/>
            <a:ext cx="8229600" cy="6081539"/>
          </a:xfrm>
        </p:spPr>
        <p:txBody>
          <a:bodyPr/>
          <a:lstStyle/>
          <a:p>
            <a:r>
              <a:rPr lang="en-GB" sz="2200">
                <a:latin typeface="Arial" panose="020B0604020202020204" pitchFamily="34" charset="0"/>
                <a:cs typeface="Arial" panose="020B0604020202020204" pitchFamily="34" charset="0"/>
              </a:rPr>
              <a:t>When you’re ready to insert your first citation, select ‘Add-ons’, ‘ProQuest RefWorks’, then ‘Manage Citations’.</a:t>
            </a:r>
          </a:p>
          <a:p>
            <a:endParaRPr lang="en-GB" sz="2200">
              <a:latin typeface="Arial" panose="020B0604020202020204" pitchFamily="34" charset="0"/>
              <a:cs typeface="Arial" panose="020B0604020202020204" pitchFamily="34" charset="0"/>
            </a:endParaRPr>
          </a:p>
          <a:p>
            <a:endParaRPr lang="en-GB" sz="2200">
              <a:latin typeface="Arial" panose="020B0604020202020204" pitchFamily="34" charset="0"/>
              <a:cs typeface="Arial" panose="020B0604020202020204" pitchFamily="34" charset="0"/>
            </a:endParaRPr>
          </a:p>
          <a:p>
            <a:endParaRPr lang="en-GB" sz="2200">
              <a:latin typeface="Arial" panose="020B0604020202020204" pitchFamily="34" charset="0"/>
              <a:cs typeface="Arial" panose="020B0604020202020204" pitchFamily="34" charset="0"/>
            </a:endParaRPr>
          </a:p>
          <a:p>
            <a:endParaRPr lang="en-GB" sz="2200">
              <a:latin typeface="Arial" panose="020B0604020202020204" pitchFamily="34" charset="0"/>
              <a:cs typeface="Arial" panose="020B0604020202020204" pitchFamily="34" charset="0"/>
            </a:endParaRPr>
          </a:p>
          <a:p>
            <a:r>
              <a:rPr lang="en-GB" sz="2200">
                <a:latin typeface="Arial" panose="020B0604020202020204" pitchFamily="34" charset="0"/>
                <a:cs typeface="Arial" panose="020B0604020202020204" pitchFamily="34" charset="0"/>
              </a:rPr>
              <a:t>You will be asked to log in to your RefWorks account the first time.</a:t>
            </a:r>
          </a:p>
        </p:txBody>
      </p:sp>
      <p:sp>
        <p:nvSpPr>
          <p:cNvPr id="4" name="Slide Number Placeholder 3"/>
          <p:cNvSpPr>
            <a:spLocks noGrp="1"/>
          </p:cNvSpPr>
          <p:nvPr>
            <p:ph type="sldNum" sz="quarter" idx="12"/>
          </p:nvPr>
        </p:nvSpPr>
        <p:spPr/>
        <p:txBody>
          <a:bodyPr/>
          <a:lstStyle/>
          <a:p>
            <a:pPr>
              <a:defRPr/>
            </a:pPr>
            <a:fld id="{459EAEDD-9766-48B2-80EC-D93CA577D6B3}" type="slidenum">
              <a:rPr lang="en-GB" smtClean="0"/>
              <a:pPr>
                <a:defRPr/>
              </a:pPr>
              <a:t>73</a:t>
            </a:fld>
            <a:endParaRPr lang="en-GB"/>
          </a:p>
        </p:txBody>
      </p:sp>
      <p:pic>
        <p:nvPicPr>
          <p:cNvPr id="5" name="Picture 4" descr="Add-Ons tab selected; showing ProQuest RefWorks in the dropdown, and Manage Citations Selected"/>
          <p:cNvPicPr>
            <a:picLocks noChangeAspect="1"/>
          </p:cNvPicPr>
          <p:nvPr/>
        </p:nvPicPr>
        <p:blipFill>
          <a:blip r:embed="rId2"/>
          <a:stretch>
            <a:fillRect/>
          </a:stretch>
        </p:blipFill>
        <p:spPr>
          <a:xfrm>
            <a:off x="2361891" y="1124744"/>
            <a:ext cx="4420217" cy="1495634"/>
          </a:xfrm>
          <a:prstGeom prst="rect">
            <a:avLst/>
          </a:prstGeom>
          <a:effectLst>
            <a:outerShdw blurRad="50800" dist="38100" dir="2700000" algn="tl" rotWithShape="0">
              <a:prstClr val="black">
                <a:alpha val="40000"/>
              </a:prstClr>
            </a:outerShdw>
          </a:effectLst>
        </p:spPr>
      </p:pic>
      <p:pic>
        <p:nvPicPr>
          <p:cNvPr id="6" name="Picture 5" descr="RefWorks login scre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3888" y="3177479"/>
            <a:ext cx="1750603" cy="354210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688400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827" y="188640"/>
            <a:ext cx="8229600" cy="672879"/>
          </a:xfrm>
        </p:spPr>
        <p:txBody>
          <a:bodyPr/>
          <a:lstStyle/>
          <a:p>
            <a:r>
              <a:rPr lang="en-GB" sz="2800">
                <a:latin typeface="Arial" panose="020B0604020202020204" pitchFamily="34" charset="0"/>
                <a:cs typeface="Arial" panose="020B0604020202020204" pitchFamily="34" charset="0"/>
              </a:rPr>
              <a:t>The pane will change to show All References:</a:t>
            </a:r>
          </a:p>
          <a:p>
            <a:endParaRPr lang="en-GB" sz="28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459EAEDD-9766-48B2-80EC-D93CA577D6B3}" type="slidenum">
              <a:rPr lang="en-GB" smtClean="0"/>
              <a:pPr>
                <a:defRPr/>
              </a:pPr>
              <a:t>74</a:t>
            </a:fld>
            <a:endParaRPr lang="en-GB"/>
          </a:p>
        </p:txBody>
      </p:sp>
      <p:pic>
        <p:nvPicPr>
          <p:cNvPr id="5" name="Picture 4" descr="RefWorks citation screen showing All References, and the search box highlighted"/>
          <p:cNvPicPr>
            <a:picLocks noChangeAspect="1"/>
          </p:cNvPicPr>
          <p:nvPr/>
        </p:nvPicPr>
        <p:blipFill>
          <a:blip r:embed="rId2"/>
          <a:stretch>
            <a:fillRect/>
          </a:stretch>
        </p:blipFill>
        <p:spPr>
          <a:xfrm>
            <a:off x="611560" y="861519"/>
            <a:ext cx="2838846" cy="5849166"/>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3707904" y="1052736"/>
            <a:ext cx="4752528" cy="1323439"/>
          </a:xfrm>
          <a:prstGeom prst="rect">
            <a:avLst/>
          </a:prstGeom>
          <a:noFill/>
        </p:spPr>
        <p:txBody>
          <a:bodyPr wrap="square" rtlCol="0">
            <a:spAutoFit/>
          </a:bodyPr>
          <a:lstStyle/>
          <a:p>
            <a:r>
              <a:rPr lang="en-GB" sz="2000"/>
              <a:t>You can use the search box to search for references, or find individual folders by clicking on the arrow next to All References.</a:t>
            </a:r>
          </a:p>
        </p:txBody>
      </p:sp>
      <p:pic>
        <p:nvPicPr>
          <p:cNvPr id="7" name="Picture 6" descr="All References clicked, showing dropdown option for user's individual folders of references"/>
          <p:cNvPicPr>
            <a:picLocks noChangeAspect="1"/>
          </p:cNvPicPr>
          <p:nvPr/>
        </p:nvPicPr>
        <p:blipFill>
          <a:blip r:embed="rId3"/>
          <a:stretch>
            <a:fillRect/>
          </a:stretch>
        </p:blipFill>
        <p:spPr>
          <a:xfrm>
            <a:off x="4430228" y="2376175"/>
            <a:ext cx="2943636" cy="4058216"/>
          </a:xfrm>
          <a:prstGeom prst="rect">
            <a:avLst/>
          </a:prstGeom>
          <a:effectLst>
            <a:outerShdw blurRad="50800" dist="38100" dir="2700000" algn="tl" rotWithShape="0">
              <a:prstClr val="black">
                <a:alpha val="40000"/>
              </a:prstClr>
            </a:outerShdw>
          </a:effectLst>
        </p:spPr>
      </p:pic>
      <p:sp>
        <p:nvSpPr>
          <p:cNvPr id="8" name="Oval 7">
            <a:extLst>
              <a:ext uri="{C183D7F6-B498-43B3-948B-1728B52AA6E4}">
                <adec:decorative xmlns:adec="http://schemas.microsoft.com/office/drawing/2017/decorative" val="1"/>
              </a:ext>
            </a:extLst>
          </p:cNvPr>
          <p:cNvSpPr/>
          <p:nvPr/>
        </p:nvSpPr>
        <p:spPr>
          <a:xfrm>
            <a:off x="4427984" y="2564904"/>
            <a:ext cx="1215509" cy="576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C183D7F6-B498-43B3-948B-1728B52AA6E4}">
                <adec:decorative xmlns:adec="http://schemas.microsoft.com/office/drawing/2017/decorative" val="1"/>
              </a:ext>
            </a:extLst>
          </p:cNvPr>
          <p:cNvSpPr/>
          <p:nvPr/>
        </p:nvSpPr>
        <p:spPr>
          <a:xfrm>
            <a:off x="683568" y="1556792"/>
            <a:ext cx="1008112" cy="5760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18669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229600" cy="1368152"/>
          </a:xfrm>
        </p:spPr>
        <p:txBody>
          <a:bodyPr/>
          <a:lstStyle/>
          <a:p>
            <a:pPr algn="l"/>
            <a:r>
              <a:rPr lang="en-GB" sz="2400">
                <a:latin typeface="Arial" panose="020B0604020202020204" pitchFamily="34" charset="0"/>
                <a:cs typeface="Arial" panose="020B0604020202020204" pitchFamily="34" charset="0"/>
              </a:rPr>
              <a:t>You can now go ahead and type your paper; when you’re ready to insert a citation, search for the reference in the Citation Manager Pane, then either click ‘Cite’ or ‘Edit and Cite’ to add page numbers, hide the author name or publication year: </a:t>
            </a:r>
          </a:p>
        </p:txBody>
      </p:sp>
      <p:sp>
        <p:nvSpPr>
          <p:cNvPr id="4" name="Slide Number Placeholder 3"/>
          <p:cNvSpPr>
            <a:spLocks noGrp="1"/>
          </p:cNvSpPr>
          <p:nvPr>
            <p:ph type="sldNum" sz="quarter" idx="12"/>
          </p:nvPr>
        </p:nvSpPr>
        <p:spPr/>
        <p:txBody>
          <a:bodyPr/>
          <a:lstStyle/>
          <a:p>
            <a:pPr>
              <a:defRPr/>
            </a:pPr>
            <a:fld id="{459EAEDD-9766-48B2-80EC-D93CA577D6B3}" type="slidenum">
              <a:rPr lang="en-GB" smtClean="0"/>
              <a:pPr>
                <a:defRPr/>
              </a:pPr>
              <a:t>75</a:t>
            </a:fld>
            <a:endParaRPr lang="en-GB"/>
          </a:p>
        </p:txBody>
      </p:sp>
      <p:pic>
        <p:nvPicPr>
          <p:cNvPr id="5" name="Picture 4" descr="RefWorks citation manager pane showing a references, with Cite This and Edit and Cite option buttons "/>
          <p:cNvPicPr>
            <a:picLocks noChangeAspect="1"/>
          </p:cNvPicPr>
          <p:nvPr/>
        </p:nvPicPr>
        <p:blipFill>
          <a:blip r:embed="rId2"/>
          <a:stretch>
            <a:fillRect/>
          </a:stretch>
        </p:blipFill>
        <p:spPr>
          <a:xfrm>
            <a:off x="2835135" y="1806825"/>
            <a:ext cx="3043643" cy="4732087"/>
          </a:xfrm>
          <a:prstGeom prst="rect">
            <a:avLst/>
          </a:prstGeom>
          <a:effectLst>
            <a:outerShdw blurRad="50800" dist="38100" dir="2700000" algn="tl" rotWithShape="0">
              <a:prstClr val="black">
                <a:alpha val="40000"/>
              </a:prstClr>
            </a:outerShdw>
          </a:effectLst>
        </p:spPr>
      </p:pic>
      <p:cxnSp>
        <p:nvCxnSpPr>
          <p:cNvPr id="7" name="Straight Arrow Connector 6">
            <a:extLst>
              <a:ext uri="{C183D7F6-B498-43B3-948B-1728B52AA6E4}">
                <adec:decorative xmlns:adec="http://schemas.microsoft.com/office/drawing/2017/decorative" val="1"/>
              </a:ext>
            </a:extLst>
          </p:cNvPr>
          <p:cNvCxnSpPr/>
          <p:nvPr/>
        </p:nvCxnSpPr>
        <p:spPr>
          <a:xfrm flipH="1">
            <a:off x="5004048" y="1268760"/>
            <a:ext cx="2808312" cy="2592288"/>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9" name="TextBox 8"/>
          <p:cNvSpPr txBox="1"/>
          <p:nvPr/>
        </p:nvSpPr>
        <p:spPr>
          <a:xfrm>
            <a:off x="323528" y="2348880"/>
            <a:ext cx="2160240" cy="3170099"/>
          </a:xfrm>
          <a:prstGeom prst="rect">
            <a:avLst/>
          </a:prstGeom>
          <a:noFill/>
        </p:spPr>
        <p:txBody>
          <a:bodyPr wrap="square" rtlCol="0">
            <a:spAutoFit/>
          </a:bodyPr>
          <a:lstStyle/>
          <a:p>
            <a:r>
              <a:rPr lang="en-GB" sz="2000"/>
              <a:t>Citations will then appear in your work, along with an instant bibliography.</a:t>
            </a:r>
          </a:p>
          <a:p>
            <a:r>
              <a:rPr lang="en-GB" sz="2000"/>
              <a:t>Citations appear in your last used style – click the cog icon to change this.</a:t>
            </a:r>
          </a:p>
        </p:txBody>
      </p:sp>
    </p:spTree>
    <p:extLst>
      <p:ext uri="{BB962C8B-B14F-4D97-AF65-F5344CB8AC3E}">
        <p14:creationId xmlns:p14="http://schemas.microsoft.com/office/powerpoint/2010/main" val="40518696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666" y="908720"/>
            <a:ext cx="8229600" cy="4525963"/>
          </a:xfrm>
        </p:spPr>
        <p:txBody>
          <a:bodyPr/>
          <a:lstStyle/>
          <a:p>
            <a:r>
              <a:rPr lang="en-GB"/>
              <a:t>If your citation style supports footnotes, use ‘Insert – footnote’ to add a footnote: </a:t>
            </a:r>
          </a:p>
          <a:p>
            <a:endParaRPr lang="en-GB"/>
          </a:p>
          <a:p>
            <a:endParaRPr lang="en-GB"/>
          </a:p>
        </p:txBody>
      </p:sp>
      <p:sp>
        <p:nvSpPr>
          <p:cNvPr id="4" name="Slide Number Placeholder 3"/>
          <p:cNvSpPr>
            <a:spLocks noGrp="1"/>
          </p:cNvSpPr>
          <p:nvPr>
            <p:ph type="sldNum" sz="quarter" idx="12"/>
          </p:nvPr>
        </p:nvSpPr>
        <p:spPr/>
        <p:txBody>
          <a:bodyPr/>
          <a:lstStyle/>
          <a:p>
            <a:pPr>
              <a:defRPr/>
            </a:pPr>
            <a:fld id="{459EAEDD-9766-48B2-80EC-D93CA577D6B3}" type="slidenum">
              <a:rPr lang="en-GB" smtClean="0"/>
              <a:pPr>
                <a:defRPr/>
              </a:pPr>
              <a:t>76</a:t>
            </a:fld>
            <a:endParaRPr lang="en-GB"/>
          </a:p>
        </p:txBody>
      </p:sp>
      <p:pic>
        <p:nvPicPr>
          <p:cNvPr id="5" name="Picture 4" descr="Google Docs &quot;Insert&quot; tab selected, with Footnote highlighted in the dropdown menu"/>
          <p:cNvPicPr>
            <a:picLocks noChangeAspect="1"/>
          </p:cNvPicPr>
          <p:nvPr/>
        </p:nvPicPr>
        <p:blipFill>
          <a:blip r:embed="rId2"/>
          <a:stretch>
            <a:fillRect/>
          </a:stretch>
        </p:blipFill>
        <p:spPr>
          <a:xfrm>
            <a:off x="2604813" y="2276872"/>
            <a:ext cx="3934374" cy="271500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117122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1"/>
            <a:ext cx="8229600" cy="3600400"/>
          </a:xfrm>
        </p:spPr>
        <p:txBody>
          <a:bodyPr/>
          <a:lstStyle/>
          <a:p>
            <a:r>
              <a:rPr lang="en-GB">
                <a:latin typeface="Arial" panose="020B0604020202020204" pitchFamily="34" charset="0"/>
                <a:cs typeface="Arial" panose="020B0604020202020204" pitchFamily="34" charset="0"/>
              </a:rPr>
              <a:t>To change your citation style, click on the cog icon and select ‘Change Citation Style’.</a:t>
            </a:r>
          </a:p>
        </p:txBody>
      </p:sp>
      <p:sp>
        <p:nvSpPr>
          <p:cNvPr id="4" name="Slide Number Placeholder 3"/>
          <p:cNvSpPr>
            <a:spLocks noGrp="1"/>
          </p:cNvSpPr>
          <p:nvPr>
            <p:ph type="sldNum" sz="quarter" idx="12"/>
          </p:nvPr>
        </p:nvSpPr>
        <p:spPr>
          <a:xfrm>
            <a:off x="6758880" y="6448251"/>
            <a:ext cx="2133600" cy="365125"/>
          </a:xfrm>
        </p:spPr>
        <p:txBody>
          <a:bodyPr/>
          <a:lstStyle/>
          <a:p>
            <a:pPr>
              <a:defRPr/>
            </a:pPr>
            <a:fld id="{459EAEDD-9766-48B2-80EC-D93CA577D6B3}" type="slidenum">
              <a:rPr lang="en-GB" smtClean="0"/>
              <a:pPr>
                <a:defRPr/>
              </a:pPr>
              <a:t>77</a:t>
            </a:fld>
            <a:endParaRPr lang="en-GB"/>
          </a:p>
        </p:txBody>
      </p:sp>
      <p:pic>
        <p:nvPicPr>
          <p:cNvPr id="5" name="Picture 4" descr="Citation Manager with Cog icon selected, and Change Citation Style selected in the dropdown menu"/>
          <p:cNvPicPr>
            <a:picLocks noChangeAspect="1"/>
          </p:cNvPicPr>
          <p:nvPr/>
        </p:nvPicPr>
        <p:blipFill>
          <a:blip r:embed="rId3"/>
          <a:stretch>
            <a:fillRect/>
          </a:stretch>
        </p:blipFill>
        <p:spPr>
          <a:xfrm>
            <a:off x="2123728" y="1268760"/>
            <a:ext cx="2915057" cy="2391109"/>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457200" y="4077072"/>
            <a:ext cx="3551877" cy="1938992"/>
          </a:xfrm>
          <a:prstGeom prst="rect">
            <a:avLst/>
          </a:prstGeom>
          <a:noFill/>
        </p:spPr>
        <p:txBody>
          <a:bodyPr wrap="square" rtlCol="0">
            <a:spAutoFit/>
          </a:bodyPr>
          <a:lstStyle/>
          <a:p>
            <a:r>
              <a:rPr lang="en-GB" sz="2400"/>
              <a:t>You can then search for the citation style you need and select from the resulting list. Click Update.</a:t>
            </a:r>
          </a:p>
        </p:txBody>
      </p:sp>
      <p:pic>
        <p:nvPicPr>
          <p:cNvPr id="7" name="Picture 6" descr="Search bar with search for citation style and options to selec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09077" y="3120307"/>
            <a:ext cx="4718899" cy="339790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285548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12311"/>
            <a:ext cx="8220154" cy="5091990"/>
          </a:xfrm>
        </p:spPr>
        <p:txBody>
          <a:bodyPr/>
          <a:lstStyle/>
          <a:p>
            <a:pPr marL="0" indent="0">
              <a:buNone/>
            </a:pPr>
            <a:r>
              <a:rPr lang="en-GB" dirty="0">
                <a:latin typeface="Arial"/>
                <a:cs typeface="Arial"/>
              </a:rPr>
              <a:t>For a more in-depth look at how to use RefWorks with Google Docs, see the ProQuest RefWorks </a:t>
            </a:r>
            <a:r>
              <a:rPr lang="en-GB" dirty="0" err="1">
                <a:latin typeface="Arial"/>
                <a:cs typeface="Arial"/>
              </a:rPr>
              <a:t>Libguide</a:t>
            </a:r>
            <a:r>
              <a:rPr lang="en-GB" dirty="0">
                <a:latin typeface="Arial"/>
                <a:cs typeface="Arial"/>
              </a:rPr>
              <a:t>:</a:t>
            </a:r>
            <a:endParaRPr lang="en-US"/>
          </a:p>
          <a:p>
            <a:pPr marL="0" indent="0">
              <a:buNone/>
            </a:pPr>
            <a:r>
              <a:rPr lang="en-GB" dirty="0">
                <a:ea typeface="+mn-lt"/>
                <a:cs typeface="+mn-lt"/>
                <a:hlinkClick r:id="rId2"/>
              </a:rPr>
              <a:t>https://knowledge.exlibrisgroup.com/RefWorks/Product_Documentation/RefWorks_User_Guide/0500_RefWorks_Add-ons%3A_Connecting_Your_Browser,_Microsoft_Word,_and_Google_Docs_to_RefWorks/003_RefWorks_for_Google_Docs</a:t>
            </a:r>
            <a:endParaRPr lang="en-GB" dirty="0">
              <a:latin typeface="Arial" panose="020B0604020202020204" pitchFamily="34" charset="0"/>
              <a:ea typeface="+mn-lt"/>
              <a:cs typeface="Arial" panose="020B0604020202020204" pitchFamily="34" charset="0"/>
            </a:endParaRPr>
          </a:p>
          <a:p>
            <a:pPr marL="0" indent="0">
              <a:buNone/>
            </a:pPr>
            <a:endParaRPr lang="en-GB" dirty="0">
              <a:latin typeface="Calibri"/>
              <a:cs typeface="Calibri"/>
            </a:endParaRPr>
          </a:p>
        </p:txBody>
      </p:sp>
      <p:sp>
        <p:nvSpPr>
          <p:cNvPr id="4" name="Slide Number Placeholder 3"/>
          <p:cNvSpPr>
            <a:spLocks noGrp="1"/>
          </p:cNvSpPr>
          <p:nvPr>
            <p:ph type="sldNum" sz="quarter" idx="12"/>
          </p:nvPr>
        </p:nvSpPr>
        <p:spPr/>
        <p:txBody>
          <a:bodyPr/>
          <a:lstStyle/>
          <a:p>
            <a:pPr>
              <a:defRPr/>
            </a:pPr>
            <a:fld id="{459EAEDD-9766-48B2-80EC-D93CA577D6B3}" type="slidenum">
              <a:rPr lang="en-GB" smtClean="0"/>
              <a:pPr>
                <a:defRPr/>
              </a:pPr>
              <a:t>78</a:t>
            </a:fld>
            <a:endParaRPr lang="en-GB"/>
          </a:p>
        </p:txBody>
      </p:sp>
    </p:spTree>
    <p:extLst>
      <p:ext uri="{BB962C8B-B14F-4D97-AF65-F5344CB8AC3E}">
        <p14:creationId xmlns:p14="http://schemas.microsoft.com/office/powerpoint/2010/main" val="8418101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2747962"/>
            <a:ext cx="7772400" cy="1362075"/>
          </a:xfrm>
        </p:spPr>
        <p:txBody>
          <a:bodyPr/>
          <a:lstStyle/>
          <a:p>
            <a:r>
              <a:rPr lang="en-GB"/>
              <a:t>Help with </a:t>
            </a:r>
            <a:r>
              <a:rPr lang="en-GB" err="1"/>
              <a:t>Refworks</a:t>
            </a:r>
            <a:endParaRPr lang="en-GB"/>
          </a:p>
        </p:txBody>
      </p:sp>
      <p:sp>
        <p:nvSpPr>
          <p:cNvPr id="5" name="Slide Number Placeholder 4"/>
          <p:cNvSpPr>
            <a:spLocks noGrp="1"/>
          </p:cNvSpPr>
          <p:nvPr>
            <p:ph type="sldNum" sz="quarter" idx="12"/>
          </p:nvPr>
        </p:nvSpPr>
        <p:spPr/>
        <p:txBody>
          <a:bodyPr/>
          <a:lstStyle/>
          <a:p>
            <a:pPr>
              <a:defRPr/>
            </a:pPr>
            <a:fld id="{558BFE6B-6BFC-4D10-B96E-0B77BBE6DC16}" type="slidenum">
              <a:rPr lang="en-GB" smtClean="0"/>
              <a:pPr>
                <a:defRPr/>
              </a:pPr>
              <a:t>79</a:t>
            </a:fld>
            <a:endParaRPr lang="en-GB"/>
          </a:p>
        </p:txBody>
      </p:sp>
    </p:spTree>
    <p:custDataLst>
      <p:tags r:id="rId1"/>
    </p:custDataLst>
    <p:extLst>
      <p:ext uri="{BB962C8B-B14F-4D97-AF65-F5344CB8AC3E}">
        <p14:creationId xmlns:p14="http://schemas.microsoft.com/office/powerpoint/2010/main" val="836913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ProQuest </a:t>
            </a:r>
            <a:r>
              <a:rPr lang="en-GB" dirty="0" err="1"/>
              <a:t>RefWorks</a:t>
            </a:r>
            <a:endParaRPr lang="en-GB" dirty="0"/>
          </a:p>
        </p:txBody>
      </p:sp>
      <p:sp>
        <p:nvSpPr>
          <p:cNvPr id="4" name="Content Placeholder 3"/>
          <p:cNvSpPr>
            <a:spLocks noGrp="1"/>
          </p:cNvSpPr>
          <p:nvPr>
            <p:ph sz="half" idx="2"/>
          </p:nvPr>
        </p:nvSpPr>
        <p:spPr>
          <a:xfrm>
            <a:off x="457200" y="1556792"/>
            <a:ext cx="8435280" cy="3951288"/>
          </a:xfrm>
        </p:spPr>
        <p:txBody>
          <a:bodyPr/>
          <a:lstStyle/>
          <a:p>
            <a:r>
              <a:rPr lang="en-GB" dirty="0"/>
              <a:t>Launched Spring 2016</a:t>
            </a:r>
          </a:p>
          <a:p>
            <a:r>
              <a:rPr lang="en-GB" dirty="0"/>
              <a:t>Recommended for new users</a:t>
            </a:r>
          </a:p>
          <a:p>
            <a:r>
              <a:rPr lang="en-GB" dirty="0"/>
              <a:t>We will be covering ProQuest </a:t>
            </a:r>
            <a:r>
              <a:rPr lang="en-GB" dirty="0" err="1"/>
              <a:t>RefWorks</a:t>
            </a:r>
            <a:r>
              <a:rPr lang="en-GB" dirty="0"/>
              <a:t> today</a:t>
            </a:r>
          </a:p>
          <a:p>
            <a:endParaRPr lang="en-GB" dirty="0"/>
          </a:p>
        </p:txBody>
      </p:sp>
      <p:sp>
        <p:nvSpPr>
          <p:cNvPr id="7" name="Slide Number Placeholder 6"/>
          <p:cNvSpPr>
            <a:spLocks noGrp="1"/>
          </p:cNvSpPr>
          <p:nvPr>
            <p:ph type="sldNum" sz="quarter" idx="12"/>
          </p:nvPr>
        </p:nvSpPr>
        <p:spPr/>
        <p:txBody>
          <a:bodyPr/>
          <a:lstStyle/>
          <a:p>
            <a:pPr>
              <a:defRPr/>
            </a:pPr>
            <a:fld id="{D22974A4-8239-46D4-96BB-56DDAA04671D}" type="slidenum">
              <a:rPr lang="en-GB" smtClean="0"/>
              <a:pPr>
                <a:defRPr/>
              </a:pPr>
              <a:t>8</a:t>
            </a:fld>
            <a:endParaRPr lang="en-GB"/>
          </a:p>
        </p:txBody>
      </p:sp>
      <p:pic>
        <p:nvPicPr>
          <p:cNvPr id="3" name="Picture 2" title="Decorativ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2894" y="2917595"/>
            <a:ext cx="6231434" cy="3687992"/>
          </a:xfrm>
          <a:prstGeom prst="rect">
            <a:avLst/>
          </a:prstGeom>
        </p:spPr>
      </p:pic>
    </p:spTree>
    <p:custDataLst>
      <p:tags r:id="rId1"/>
    </p:custDataLst>
    <p:extLst>
      <p:ext uri="{BB962C8B-B14F-4D97-AF65-F5344CB8AC3E}">
        <p14:creationId xmlns:p14="http://schemas.microsoft.com/office/powerpoint/2010/main" val="24858811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Grp="1" noChangeArrowheads="1"/>
          </p:cNvSpPr>
          <p:nvPr>
            <p:ph idx="1"/>
          </p:nvPr>
        </p:nvSpPr>
        <p:spPr>
          <a:xfrm>
            <a:off x="468313" y="1484313"/>
            <a:ext cx="8424862" cy="5257055"/>
          </a:xfrm>
        </p:spPr>
        <p:txBody>
          <a:bodyPr rtlCol="0">
            <a:normAutofit fontScale="85000" lnSpcReduction="20000"/>
          </a:bodyPr>
          <a:lstStyle/>
          <a:p>
            <a:pPr fontAlgn="auto">
              <a:lnSpc>
                <a:spcPct val="120000"/>
              </a:lnSpc>
              <a:spcAft>
                <a:spcPts val="0"/>
              </a:spcAft>
              <a:buClr>
                <a:schemeClr val="accent3"/>
              </a:buClr>
              <a:buFont typeface="Wingdings" pitchFamily="2" charset="2"/>
              <a:buChar char="ü"/>
              <a:defRPr/>
            </a:pPr>
            <a:r>
              <a:rPr lang="en-US" sz="3600"/>
              <a:t>Use </a:t>
            </a:r>
            <a:r>
              <a:rPr lang="en-US" sz="3600" b="1"/>
              <a:t>Help</a:t>
            </a:r>
            <a:r>
              <a:rPr lang="en-US" sz="3600"/>
              <a:t> from the RefWorks menu</a:t>
            </a:r>
          </a:p>
          <a:p>
            <a:pPr fontAlgn="auto">
              <a:lnSpc>
                <a:spcPct val="120000"/>
              </a:lnSpc>
              <a:spcAft>
                <a:spcPts val="0"/>
              </a:spcAft>
              <a:buClr>
                <a:schemeClr val="accent3"/>
              </a:buClr>
              <a:buFont typeface="Arial" pitchFamily="34" charset="0"/>
              <a:buNone/>
              <a:defRPr/>
            </a:pPr>
            <a:endParaRPr lang="en-US" sz="1600"/>
          </a:p>
          <a:p>
            <a:pPr fontAlgn="auto">
              <a:lnSpc>
                <a:spcPct val="120000"/>
              </a:lnSpc>
              <a:spcAft>
                <a:spcPts val="0"/>
              </a:spcAft>
              <a:buClr>
                <a:schemeClr val="accent3"/>
              </a:buClr>
              <a:buFont typeface="Wingdings" pitchFamily="2" charset="2"/>
              <a:buChar char="ü"/>
              <a:defRPr/>
            </a:pPr>
            <a:r>
              <a:rPr lang="en-US" sz="3600"/>
              <a:t>Report any problems or make requests for new filters to </a:t>
            </a:r>
            <a:r>
              <a:rPr lang="en-US" sz="3600">
                <a:hlinkClick r:id="rId4"/>
              </a:rPr>
              <a:t>refworks.support@exlibrisgroup.com</a:t>
            </a:r>
            <a:r>
              <a:rPr lang="en-US" sz="3600"/>
              <a:t>   </a:t>
            </a:r>
          </a:p>
          <a:p>
            <a:pPr fontAlgn="auto">
              <a:lnSpc>
                <a:spcPct val="120000"/>
              </a:lnSpc>
              <a:spcAft>
                <a:spcPts val="0"/>
              </a:spcAft>
              <a:buClr>
                <a:schemeClr val="accent3"/>
              </a:buClr>
              <a:buFont typeface="Arial" pitchFamily="34" charset="0"/>
              <a:buNone/>
              <a:defRPr/>
            </a:pPr>
            <a:endParaRPr lang="en-US" sz="1600"/>
          </a:p>
          <a:p>
            <a:pPr fontAlgn="auto">
              <a:lnSpc>
                <a:spcPct val="120000"/>
              </a:lnSpc>
              <a:spcAft>
                <a:spcPts val="0"/>
              </a:spcAft>
              <a:buClr>
                <a:schemeClr val="accent3"/>
              </a:buClr>
              <a:buFont typeface="Wingdings" pitchFamily="2" charset="2"/>
              <a:buChar char="ü"/>
              <a:defRPr/>
            </a:pPr>
            <a:r>
              <a:rPr lang="en-US" sz="3600"/>
              <a:t>Local help is available by emailing </a:t>
            </a:r>
            <a:r>
              <a:rPr lang="en-US" sz="3600">
                <a:hlinkClick r:id="rId5"/>
              </a:rPr>
              <a:t>reference-management@bodleian.ox.ac.uk</a:t>
            </a:r>
            <a:endParaRPr lang="en-US" sz="3600"/>
          </a:p>
          <a:p>
            <a:pPr marL="0" indent="0" fontAlgn="auto">
              <a:lnSpc>
                <a:spcPct val="120000"/>
              </a:lnSpc>
              <a:spcAft>
                <a:spcPts val="0"/>
              </a:spcAft>
              <a:buClr>
                <a:schemeClr val="accent3"/>
              </a:buClr>
              <a:buNone/>
              <a:defRPr/>
            </a:pPr>
            <a:endParaRPr lang="en-US" sz="1600"/>
          </a:p>
          <a:p>
            <a:pPr fontAlgn="auto">
              <a:lnSpc>
                <a:spcPct val="120000"/>
              </a:lnSpc>
              <a:spcAft>
                <a:spcPts val="0"/>
              </a:spcAft>
              <a:buClr>
                <a:schemeClr val="accent3"/>
              </a:buClr>
              <a:buFont typeface="Wingdings" pitchFamily="2" charset="2"/>
              <a:buChar char="ü"/>
              <a:defRPr/>
            </a:pPr>
            <a:r>
              <a:rPr lang="en-US" sz="3600"/>
              <a:t>FAQS are at </a:t>
            </a:r>
            <a:r>
              <a:rPr lang="en-US" sz="3600">
                <a:hlinkClick r:id="rId6"/>
              </a:rPr>
              <a:t>https://libguides.bodleian.ox.ac.uk/reference-management/RefWorks-FAQs</a:t>
            </a:r>
            <a:endParaRPr lang="en-US" sz="3600"/>
          </a:p>
          <a:p>
            <a:pPr marL="914400" lvl="2" indent="0" fontAlgn="auto">
              <a:lnSpc>
                <a:spcPct val="170000"/>
              </a:lnSpc>
              <a:spcAft>
                <a:spcPts val="0"/>
              </a:spcAft>
              <a:buClr>
                <a:schemeClr val="accent3"/>
              </a:buClr>
              <a:buNone/>
              <a:defRPr/>
            </a:pPr>
            <a:endParaRPr lang="en-US" sz="3200"/>
          </a:p>
          <a:p>
            <a:pPr lvl="2" fontAlgn="auto">
              <a:lnSpc>
                <a:spcPct val="170000"/>
              </a:lnSpc>
              <a:spcAft>
                <a:spcPts val="0"/>
              </a:spcAft>
              <a:buClr>
                <a:schemeClr val="accent3"/>
              </a:buClr>
              <a:buFont typeface="Arial" pitchFamily="34" charset="0"/>
              <a:buChar char="•"/>
              <a:defRPr/>
            </a:pPr>
            <a:endParaRPr lang="en-US" sz="3200"/>
          </a:p>
        </p:txBody>
      </p:sp>
      <p:sp>
        <p:nvSpPr>
          <p:cNvPr id="6" name="Slide Number Placeholder 5"/>
          <p:cNvSpPr>
            <a:spLocks noGrp="1"/>
          </p:cNvSpPr>
          <p:nvPr>
            <p:ph type="sldNum" sz="quarter" idx="12"/>
          </p:nvPr>
        </p:nvSpPr>
        <p:spPr/>
        <p:txBody>
          <a:bodyPr/>
          <a:lstStyle/>
          <a:p>
            <a:pPr>
              <a:defRPr/>
            </a:pPr>
            <a:fld id="{1A4D2896-5687-4528-93EA-970DD4C949D2}" type="slidenum">
              <a:rPr lang="en-GB"/>
              <a:pPr>
                <a:defRPr/>
              </a:pPr>
              <a:t>80</a:t>
            </a:fld>
            <a:endParaRPr lang="en-GB"/>
          </a:p>
        </p:txBody>
      </p:sp>
      <p:sp>
        <p:nvSpPr>
          <p:cNvPr id="7" name="Rectangle 6"/>
          <p:cNvSpPr/>
          <p:nvPr/>
        </p:nvSpPr>
        <p:spPr>
          <a:xfrm>
            <a:off x="0" y="0"/>
            <a:ext cx="91440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3"/>
          <p:cNvSpPr txBox="1">
            <a:spLocks/>
          </p:cNvSpPr>
          <p:nvPr/>
        </p:nvSpPr>
        <p:spPr bwMode="auto">
          <a:xfrm>
            <a:off x="461870" y="187823"/>
            <a:ext cx="843774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t>Help with RefWorks</a:t>
            </a:r>
          </a:p>
        </p:txBody>
      </p:sp>
    </p:spTree>
    <p:custDataLst>
      <p:tags r:id="rId1"/>
    </p:custDataLst>
    <p:extLst>
      <p:ext uri="{BB962C8B-B14F-4D97-AF65-F5344CB8AC3E}">
        <p14:creationId xmlns:p14="http://schemas.microsoft.com/office/powerpoint/2010/main" val="38949799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 name="Rectangle 9">
            <a:extLst>
              <a:ext uri="{FF2B5EF4-FFF2-40B4-BE49-F238E27FC236}">
                <a16:creationId xmlns:a16="http://schemas.microsoft.com/office/drawing/2014/main" id="{ADBDF5E3-4906-40CC-B929-F315BD058E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11">
            <a:extLst>
              <a:ext uri="{FF2B5EF4-FFF2-40B4-BE49-F238E27FC236}">
                <a16:creationId xmlns:a16="http://schemas.microsoft.com/office/drawing/2014/main" id="{35B9823A-85C3-4837-8700-3D94F9B36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2926" y="0"/>
            <a:ext cx="591774" cy="6865831"/>
          </a:xfrm>
          <a:custGeom>
            <a:avLst/>
            <a:gdLst>
              <a:gd name="connsiteX0" fmla="*/ 2648 w 789032"/>
              <a:gd name="connsiteY0" fmla="*/ 0 h 6865831"/>
              <a:gd name="connsiteX1" fmla="*/ 789032 w 789032"/>
              <a:gd name="connsiteY1" fmla="*/ 0 h 6865831"/>
              <a:gd name="connsiteX2" fmla="*/ 789032 w 789032"/>
              <a:gd name="connsiteY2" fmla="*/ 1621639 h 6865831"/>
              <a:gd name="connsiteX3" fmla="*/ 789032 w 789032"/>
              <a:gd name="connsiteY3" fmla="*/ 1900580 h 6865831"/>
              <a:gd name="connsiteX4" fmla="*/ 789032 w 789032"/>
              <a:gd name="connsiteY4" fmla="*/ 6865831 h 6865831"/>
              <a:gd name="connsiteX5" fmla="*/ 0 w 789032"/>
              <a:gd name="connsiteY5" fmla="*/ 6399058 h 6865831"/>
              <a:gd name="connsiteX6" fmla="*/ 0 w 789032"/>
              <a:gd name="connsiteY6" fmla="*/ 1154866 h 6865831"/>
              <a:gd name="connsiteX7" fmla="*/ 2648 w 789032"/>
              <a:gd name="connsiteY7" fmla="*/ 1156433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9032" h="6865831">
                <a:moveTo>
                  <a:pt x="2648" y="0"/>
                </a:moveTo>
                <a:lnTo>
                  <a:pt x="789032" y="0"/>
                </a:lnTo>
                <a:lnTo>
                  <a:pt x="789032" y="1621639"/>
                </a:lnTo>
                <a:lnTo>
                  <a:pt x="789032" y="1900580"/>
                </a:lnTo>
                <a:lnTo>
                  <a:pt x="789032" y="6865831"/>
                </a:lnTo>
                <a:lnTo>
                  <a:pt x="0" y="6399058"/>
                </a:lnTo>
                <a:lnTo>
                  <a:pt x="0" y="1154866"/>
                </a:lnTo>
                <a:lnTo>
                  <a:pt x="2648" y="115643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63" name="Freeform 7">
            <a:extLst>
              <a:ext uri="{FF2B5EF4-FFF2-40B4-BE49-F238E27FC236}">
                <a16:creationId xmlns:a16="http://schemas.microsoft.com/office/drawing/2014/main" id="{10A70E06-9734-4904-B829-95BCC0199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262927" y="887217"/>
            <a:ext cx="361990"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64" name="Rectangle 15">
            <a:extLst>
              <a:ext uri="{FF2B5EF4-FFF2-40B4-BE49-F238E27FC236}">
                <a16:creationId xmlns:a16="http://schemas.microsoft.com/office/drawing/2014/main" id="{35B9E095-93FF-4FF3-8399-098627973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24061" cy="6150193"/>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Question mark">
            <a:extLst>
              <a:ext uri="{FF2B5EF4-FFF2-40B4-BE49-F238E27FC236}">
                <a16:creationId xmlns:a16="http://schemas.microsoft.com/office/drawing/2014/main" id="{A7EBB9E0-BA11-174B-B54D-2F598EBC0CA2}"/>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14071" y="2231041"/>
            <a:ext cx="2395918" cy="2395918"/>
          </a:xfrm>
          <a:prstGeom prst="rect">
            <a:avLst/>
          </a:prstGeom>
        </p:spPr>
      </p:pic>
      <p:sp>
        <p:nvSpPr>
          <p:cNvPr id="65" name="Rectangle 8">
            <a:extLst>
              <a:ext uri="{FF2B5EF4-FFF2-40B4-BE49-F238E27FC236}">
                <a16:creationId xmlns:a16="http://schemas.microsoft.com/office/drawing/2014/main" id="{DB1BADEA-DDC5-4DCC-B8EC-AA06BC73F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853558" y="0"/>
            <a:ext cx="3288156" cy="68580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descr="Questions?">
            <a:extLst>
              <a:ext uri="{FF2B5EF4-FFF2-40B4-BE49-F238E27FC236}">
                <a16:creationId xmlns:a16="http://schemas.microsoft.com/office/drawing/2014/main" id="{7943DDBE-5EE1-8B40-B010-1B1429B1ECF0}"/>
              </a:ext>
            </a:extLst>
          </p:cNvPr>
          <p:cNvSpPr>
            <a:spLocks noGrp="1"/>
          </p:cNvSpPr>
          <p:nvPr>
            <p:ph type="title"/>
          </p:nvPr>
        </p:nvSpPr>
        <p:spPr>
          <a:xfrm>
            <a:off x="6097404" y="1062401"/>
            <a:ext cx="2795076" cy="2733881"/>
          </a:xfrm>
        </p:spPr>
        <p:txBody>
          <a:bodyPr vert="horz" lIns="91440" tIns="45720" rIns="91440" bIns="45720" rtlCol="0" anchor="b">
            <a:normAutofit/>
          </a:bodyPr>
          <a:lstStyle/>
          <a:p>
            <a:pPr algn="l">
              <a:lnSpc>
                <a:spcPct val="90000"/>
              </a:lnSpc>
            </a:pPr>
            <a:r>
              <a:rPr lang="en-US" sz="3800" dirty="0">
                <a:solidFill>
                  <a:srgbClr val="FFFFFF"/>
                </a:solidFill>
                <a:latin typeface="Arial" panose="020B0604020202020204" pitchFamily="34" charset="0"/>
                <a:cs typeface="Arial" panose="020B0604020202020204" pitchFamily="34" charset="0"/>
              </a:rPr>
              <a:t>Questions?</a:t>
            </a:r>
          </a:p>
        </p:txBody>
      </p:sp>
      <p:sp>
        <p:nvSpPr>
          <p:cNvPr id="4" name="Slide Number Placeholder 3">
            <a:extLst>
              <a:ext uri="{FF2B5EF4-FFF2-40B4-BE49-F238E27FC236}">
                <a16:creationId xmlns:a16="http://schemas.microsoft.com/office/drawing/2014/main" id="{177F3B94-2CC6-B244-B5D0-2F78E33EDE8C}"/>
              </a:ext>
            </a:extLst>
          </p:cNvPr>
          <p:cNvSpPr>
            <a:spLocks noGrp="1"/>
          </p:cNvSpPr>
          <p:nvPr>
            <p:ph type="sldNum" sz="quarter" idx="12"/>
          </p:nvPr>
        </p:nvSpPr>
        <p:spPr>
          <a:xfrm>
            <a:off x="8032191" y="6382512"/>
            <a:ext cx="511734" cy="320040"/>
          </a:xfrm>
        </p:spPr>
        <p:txBody>
          <a:bodyPr vert="horz" lIns="91440" tIns="45720" rIns="91440" bIns="45720" rtlCol="0" anchor="ctr">
            <a:normAutofit/>
          </a:bodyPr>
          <a:lstStyle/>
          <a:p>
            <a:pPr>
              <a:spcAft>
                <a:spcPts val="600"/>
              </a:spcAft>
              <a:defRPr/>
            </a:pPr>
            <a:fld id="{459EAEDD-9766-48B2-80EC-D93CA577D6B3}" type="slidenum">
              <a:rPr lang="en-US" sz="900" dirty="0">
                <a:solidFill>
                  <a:srgbClr val="FFFFFF"/>
                </a:solidFill>
                <a:latin typeface="+mn-lt"/>
                <a:cs typeface="+mn-cs"/>
              </a:rPr>
              <a:pPr>
                <a:spcAft>
                  <a:spcPts val="600"/>
                </a:spcAft>
                <a:defRPr/>
              </a:pPr>
              <a:t>81</a:t>
            </a:fld>
            <a:endParaRPr lang="en-US" sz="900" dirty="0">
              <a:solidFill>
                <a:srgbClr val="FFFFFF"/>
              </a:solidFill>
              <a:latin typeface="+mn-lt"/>
              <a:cs typeface="+mn-cs"/>
            </a:endParaRPr>
          </a:p>
        </p:txBody>
      </p:sp>
    </p:spTree>
    <p:extLst>
      <p:ext uri="{BB962C8B-B14F-4D97-AF65-F5344CB8AC3E}">
        <p14:creationId xmlns:p14="http://schemas.microsoft.com/office/powerpoint/2010/main" val="25143738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descr="Wide upward diagonal"/>
          <p:cNvSpPr>
            <a:spLocks noChangeArrowheads="1"/>
          </p:cNvSpPr>
          <p:nvPr/>
        </p:nvSpPr>
        <p:spPr bwMode="auto">
          <a:xfrm>
            <a:off x="0" y="0"/>
            <a:ext cx="9144000" cy="692150"/>
          </a:xfrm>
          <a:prstGeom prst="rect">
            <a:avLst/>
          </a:prstGeom>
          <a:pattFill prst="wdUpDiag">
            <a:fgClr>
              <a:srgbClr val="17365D"/>
            </a:fgClr>
            <a:bgClr>
              <a:srgbClr val="0069B0"/>
            </a:bgClr>
          </a:pattFill>
          <a:ln w="9525">
            <a:solidFill>
              <a:srgbClr val="000000"/>
            </a:solidFill>
            <a:miter lim="800000"/>
            <a:headEnd/>
            <a:tailEnd/>
          </a:ln>
        </p:spPr>
        <p:txBody>
          <a:bodyPr/>
          <a:lstStyle/>
          <a:p>
            <a:endParaRPr lang="en-GB">
              <a:latin typeface="Calibri" pitchFamily="34" charset="0"/>
            </a:endParaRPr>
          </a:p>
        </p:txBody>
      </p:sp>
      <p:sp>
        <p:nvSpPr>
          <p:cNvPr id="45060" name="Rectangle 3"/>
          <p:cNvSpPr>
            <a:spLocks noGrp="1" noChangeArrowheads="1"/>
          </p:cNvSpPr>
          <p:nvPr>
            <p:ph idx="1"/>
          </p:nvPr>
        </p:nvSpPr>
        <p:spPr>
          <a:xfrm>
            <a:off x="457200" y="692150"/>
            <a:ext cx="8229600" cy="5401146"/>
          </a:xfrm>
        </p:spPr>
        <p:txBody>
          <a:bodyPr>
            <a:normAutofit/>
          </a:bodyPr>
          <a:lstStyle/>
          <a:p>
            <a:pPr lvl="1">
              <a:buFont typeface="Wingdings" pitchFamily="2" charset="2"/>
              <a:buNone/>
            </a:pPr>
            <a:r>
              <a:rPr lang="en-GB" sz="3200" b="1" dirty="0">
                <a:solidFill>
                  <a:schemeClr val="accent4">
                    <a:lumMod val="50000"/>
                  </a:schemeClr>
                </a:solidFill>
              </a:rPr>
              <a:t>Practice using task sheets</a:t>
            </a:r>
          </a:p>
          <a:p>
            <a:pPr lvl="1">
              <a:buFont typeface="Wingdings" pitchFamily="2" charset="2"/>
              <a:buNone/>
            </a:pPr>
            <a:r>
              <a:rPr lang="en-GB" sz="3200" b="1" dirty="0">
                <a:solidFill>
                  <a:schemeClr val="accent4">
                    <a:lumMod val="50000"/>
                  </a:schemeClr>
                </a:solidFill>
              </a:rPr>
              <a:t>Available at </a:t>
            </a:r>
            <a:r>
              <a:rPr lang="en-GB" sz="3200" b="1" dirty="0">
                <a:solidFill>
                  <a:schemeClr val="accent4">
                    <a:lumMod val="50000"/>
                  </a:schemeClr>
                </a:solidFill>
                <a:hlinkClick r:id="rId4"/>
              </a:rPr>
              <a:t>https://www.bodleian.ox.ac.uk/ask/workshops/reference-management-workshop-handouts</a:t>
            </a:r>
            <a:endParaRPr lang="en-GB" sz="3200" b="1" dirty="0">
              <a:solidFill>
                <a:schemeClr val="accent4">
                  <a:lumMod val="50000"/>
                </a:schemeClr>
              </a:solidFill>
            </a:endParaRPr>
          </a:p>
          <a:p>
            <a:pPr marL="914400" lvl="1" indent="-457200">
              <a:buFont typeface="+mj-lt"/>
              <a:buAutoNum type="arabicPeriod"/>
            </a:pPr>
            <a:r>
              <a:rPr lang="en-GB" dirty="0">
                <a:solidFill>
                  <a:schemeClr val="accent4">
                    <a:lumMod val="50000"/>
                  </a:schemeClr>
                </a:solidFill>
              </a:rPr>
              <a:t>Using Citation Manager to insert citations and create a bibliography</a:t>
            </a:r>
          </a:p>
          <a:p>
            <a:pPr marL="914400" lvl="1" indent="-457200">
              <a:buFont typeface="+mj-lt"/>
              <a:buAutoNum type="arabicPeriod"/>
            </a:pPr>
            <a:r>
              <a:rPr lang="en-GB" dirty="0">
                <a:solidFill>
                  <a:schemeClr val="accent4">
                    <a:lumMod val="50000"/>
                  </a:schemeClr>
                </a:solidFill>
              </a:rPr>
              <a:t>Create a bibliography in RefWorks</a:t>
            </a:r>
          </a:p>
          <a:p>
            <a:pPr marL="457200" lvl="1" indent="0">
              <a:buNone/>
            </a:pPr>
            <a:endParaRPr lang="en-GB" dirty="0">
              <a:solidFill>
                <a:schemeClr val="accent4">
                  <a:lumMod val="50000"/>
                </a:schemeClr>
              </a:solidFill>
            </a:endParaRPr>
          </a:p>
        </p:txBody>
      </p:sp>
      <p:sp>
        <p:nvSpPr>
          <p:cNvPr id="45061" name="Rectangle 4" descr="Wide upward diagonal"/>
          <p:cNvSpPr>
            <a:spLocks noChangeArrowheads="1"/>
          </p:cNvSpPr>
          <p:nvPr/>
        </p:nvSpPr>
        <p:spPr bwMode="auto">
          <a:xfrm>
            <a:off x="0" y="6165850"/>
            <a:ext cx="9144000" cy="692150"/>
          </a:xfrm>
          <a:prstGeom prst="rect">
            <a:avLst/>
          </a:prstGeom>
          <a:pattFill prst="wdUpDiag">
            <a:fgClr>
              <a:srgbClr val="17365D"/>
            </a:fgClr>
            <a:bgClr>
              <a:srgbClr val="0069B0"/>
            </a:bgClr>
          </a:pattFill>
          <a:ln w="9525">
            <a:solidFill>
              <a:srgbClr val="000000"/>
            </a:solidFill>
            <a:miter lim="800000"/>
            <a:headEnd/>
            <a:tailEnd/>
          </a:ln>
        </p:spPr>
        <p:txBody>
          <a:bodyPr/>
          <a:lstStyle/>
          <a:p>
            <a:endParaRPr lang="en-GB">
              <a:latin typeface="Calibri" pitchFamily="34" charset="0"/>
            </a:endParaRPr>
          </a:p>
        </p:txBody>
      </p:sp>
      <p:sp>
        <p:nvSpPr>
          <p:cNvPr id="7" name="Slide Number Placeholder 6"/>
          <p:cNvSpPr>
            <a:spLocks noGrp="1"/>
          </p:cNvSpPr>
          <p:nvPr>
            <p:ph type="sldNum" sz="quarter" idx="12"/>
          </p:nvPr>
        </p:nvSpPr>
        <p:spPr/>
        <p:txBody>
          <a:bodyPr/>
          <a:lstStyle/>
          <a:p>
            <a:pPr>
              <a:defRPr/>
            </a:pPr>
            <a:fld id="{4856E465-1152-4FB5-AAF0-59680F8768DA}" type="slidenum">
              <a:rPr lang="en-GB"/>
              <a:pPr>
                <a:defRPr/>
              </a:pPr>
              <a:t>82</a:t>
            </a:fld>
            <a:endParaRPr lang="en-GB"/>
          </a:p>
        </p:txBody>
      </p:sp>
      <p:sp>
        <p:nvSpPr>
          <p:cNvPr id="6" name="Rectangle 5"/>
          <p:cNvSpPr/>
          <p:nvPr/>
        </p:nvSpPr>
        <p:spPr>
          <a:xfrm>
            <a:off x="0" y="0"/>
            <a:ext cx="9144000" cy="6858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833468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7527" y="2747962"/>
            <a:ext cx="7772400" cy="1362075"/>
          </a:xfrm>
        </p:spPr>
        <p:txBody>
          <a:bodyPr/>
          <a:lstStyle/>
          <a:p>
            <a:r>
              <a:rPr lang="en-GB">
                <a:latin typeface="Arial" panose="020B0604020202020204" pitchFamily="34" charset="0"/>
                <a:cs typeface="Arial" panose="020B0604020202020204" pitchFamily="34" charset="0"/>
              </a:rPr>
              <a:t>Setting up a </a:t>
            </a:r>
            <a:r>
              <a:rPr lang="en-GB" err="1">
                <a:latin typeface="Arial" panose="020B0604020202020204" pitchFamily="34" charset="0"/>
                <a:cs typeface="Arial" panose="020B0604020202020204" pitchFamily="34" charset="0"/>
              </a:rPr>
              <a:t>refWorks</a:t>
            </a:r>
            <a:r>
              <a:rPr lang="en-GB">
                <a:latin typeface="Arial" panose="020B0604020202020204" pitchFamily="34" charset="0"/>
                <a:cs typeface="Arial" panose="020B0604020202020204" pitchFamily="34" charset="0"/>
              </a:rPr>
              <a:t> account</a:t>
            </a:r>
          </a:p>
        </p:txBody>
      </p:sp>
      <p:sp>
        <p:nvSpPr>
          <p:cNvPr id="4" name="Slide Number Placeholder 3"/>
          <p:cNvSpPr>
            <a:spLocks noGrp="1"/>
          </p:cNvSpPr>
          <p:nvPr>
            <p:ph type="sldNum" sz="quarter" idx="12"/>
          </p:nvPr>
        </p:nvSpPr>
        <p:spPr/>
        <p:txBody>
          <a:bodyPr/>
          <a:lstStyle/>
          <a:p>
            <a:pPr>
              <a:defRPr/>
            </a:pPr>
            <a:fld id="{23D641DE-DAFC-4347-81DA-1F1308FF4F86}" type="slidenum">
              <a:rPr lang="en-GB" smtClean="0"/>
              <a:pPr>
                <a:defRPr/>
              </a:pPr>
              <a:t>9</a:t>
            </a:fld>
            <a:endParaRPr lang="en-GB"/>
          </a:p>
        </p:txBody>
      </p:sp>
    </p:spTree>
    <p:custDataLst>
      <p:tags r:id="rId1"/>
    </p:custDataLst>
    <p:extLst>
      <p:ext uri="{BB962C8B-B14F-4D97-AF65-F5344CB8AC3E}">
        <p14:creationId xmlns:p14="http://schemas.microsoft.com/office/powerpoint/2010/main" val="25937003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F46D077191524789927868CF947692" ma:contentTypeVersion="13" ma:contentTypeDescription="Create a new document." ma:contentTypeScope="" ma:versionID="276187507e4ab4d8debd51e45da2f284">
  <xsd:schema xmlns:xsd="http://www.w3.org/2001/XMLSchema" xmlns:xs="http://www.w3.org/2001/XMLSchema" xmlns:p="http://schemas.microsoft.com/office/2006/metadata/properties" xmlns:ns3="adcfa805-e237-4af0-86e0-efffb5656f00" xmlns:ns4="2bb55023-286f-46d7-8b8e-5a79189d33e9" targetNamespace="http://schemas.microsoft.com/office/2006/metadata/properties" ma:root="true" ma:fieldsID="d580bd7d6723bf55b15f2b3f62cbc455" ns3:_="" ns4:_="">
    <xsd:import namespace="adcfa805-e237-4af0-86e0-efffb5656f00"/>
    <xsd:import namespace="2bb55023-286f-46d7-8b8e-5a79189d33e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cfa805-e237-4af0-86e0-efffb5656f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b55023-286f-46d7-8b8e-5a79189d33e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6167DB-6B41-45B6-857A-13182C331C14}">
  <ds:schemaRefs>
    <ds:schemaRef ds:uri="http://schemas.microsoft.com/sharepoint/v3/contenttype/forms"/>
  </ds:schemaRefs>
</ds:datastoreItem>
</file>

<file path=customXml/itemProps2.xml><?xml version="1.0" encoding="utf-8"?>
<ds:datastoreItem xmlns:ds="http://schemas.openxmlformats.org/officeDocument/2006/customXml" ds:itemID="{B52471B1-E999-479A-9F75-D341A673D39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bb55023-286f-46d7-8b8e-5a79189d33e9"/>
    <ds:schemaRef ds:uri="adcfa805-e237-4af0-86e0-efffb5656f00"/>
    <ds:schemaRef ds:uri="http://www.w3.org/XML/1998/namespace"/>
    <ds:schemaRef ds:uri="http://purl.org/dc/dcmitype/"/>
  </ds:schemaRefs>
</ds:datastoreItem>
</file>

<file path=customXml/itemProps3.xml><?xml version="1.0" encoding="utf-8"?>
<ds:datastoreItem xmlns:ds="http://schemas.openxmlformats.org/officeDocument/2006/customXml" ds:itemID="{F8C177A3-911A-4BCF-AD58-4CBB0A99222C}">
  <ds:schemaRefs>
    <ds:schemaRef ds:uri="2bb55023-286f-46d7-8b8e-5a79189d33e9"/>
    <ds:schemaRef ds:uri="adcfa805-e237-4af0-86e0-efffb5656f0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26</TotalTime>
  <Words>7431</Words>
  <Application>Microsoft Office PowerPoint</Application>
  <PresentationFormat>On-screen Show (4:3)</PresentationFormat>
  <Paragraphs>599</Paragraphs>
  <Slides>82</Slides>
  <Notes>48</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Office Theme</vt:lpstr>
      <vt:lpstr>Welcome to Referencing: RefWorks</vt:lpstr>
      <vt:lpstr>Aims</vt:lpstr>
      <vt:lpstr>Reference management software benefits</vt:lpstr>
      <vt:lpstr>Software options…</vt:lpstr>
      <vt:lpstr>Which one is best?</vt:lpstr>
      <vt:lpstr>PowerPoint Presentation</vt:lpstr>
      <vt:lpstr>RefWorks versions</vt:lpstr>
      <vt:lpstr>ProQuest RefWorks</vt:lpstr>
      <vt:lpstr>Setting up a refWorks account</vt:lpstr>
      <vt:lpstr>Setting up accounts</vt:lpstr>
      <vt:lpstr>Setting up an account</vt:lpstr>
      <vt:lpstr>Adding References</vt:lpstr>
      <vt:lpstr>Options for importing references</vt:lpstr>
      <vt:lpstr>Adding a reference manually</vt:lpstr>
      <vt:lpstr>Adding new reference manually (1)</vt:lpstr>
      <vt:lpstr>Adding new reference manually (4)</vt:lpstr>
      <vt:lpstr>Adding new reference manually (5)</vt:lpstr>
      <vt:lpstr>Direct Export</vt:lpstr>
      <vt:lpstr>SCOPUS (1)</vt:lpstr>
      <vt:lpstr>SCOPUS (2)</vt:lpstr>
      <vt:lpstr>SOLO</vt:lpstr>
      <vt:lpstr>Google Scholar (1)</vt:lpstr>
      <vt:lpstr>PowerPoint Presentation</vt:lpstr>
      <vt:lpstr>Import</vt:lpstr>
      <vt:lpstr>Save to Refworks Plugin</vt:lpstr>
      <vt:lpstr>Indirect import from Bibliography of British &amp; Irish History - 1</vt:lpstr>
      <vt:lpstr>Indirect import from Bibliography of British &amp; Irish History - 2</vt:lpstr>
      <vt:lpstr>Indirect import from Bibliography of British &amp; Irish History - 3</vt:lpstr>
      <vt:lpstr>Indirect import from Bibliography of British &amp; Irish History - 3</vt:lpstr>
      <vt:lpstr>PowerPoint Presentation</vt:lpstr>
      <vt:lpstr>Drag and drop PDFs</vt:lpstr>
      <vt:lpstr>Editing references</vt:lpstr>
      <vt:lpstr>Editing records: authors</vt:lpstr>
      <vt:lpstr>Editing records: edited works</vt:lpstr>
      <vt:lpstr>Editing records: edited collections</vt:lpstr>
      <vt:lpstr>PowerPoint Presentation</vt:lpstr>
      <vt:lpstr>PowerPoint Presentation</vt:lpstr>
      <vt:lpstr>Organising and de-duplicating your references</vt:lpstr>
      <vt:lpstr>PowerPoint Presentation</vt:lpstr>
      <vt:lpstr>PowerPoint Presentation</vt:lpstr>
      <vt:lpstr>PowerPoint Presentation</vt:lpstr>
      <vt:lpstr>PowerPoint Presentation</vt:lpstr>
      <vt:lpstr>PowerPoint Presentation</vt:lpstr>
      <vt:lpstr>PowerPoint Presentation</vt:lpstr>
      <vt:lpstr>Inserting citations, footnotes and creating bibliographies</vt:lpstr>
      <vt:lpstr>The plug in – to add citations to word processed documents </vt:lpstr>
      <vt:lpstr>Refworks citation manager  (Word 2016/2017 onwards)</vt:lpstr>
      <vt:lpstr>Adding Citation Manager Plugin</vt:lpstr>
      <vt:lpstr>Logging in to Citation Manager</vt:lpstr>
      <vt:lpstr>PowerPoint Presentation</vt:lpstr>
      <vt:lpstr>Editing a citation (e.g. adding page numbers)</vt:lpstr>
      <vt:lpstr>PowerPoint Presentation</vt:lpstr>
      <vt:lpstr>Using footnotes</vt:lpstr>
      <vt:lpstr>Changing Citation Style</vt:lpstr>
      <vt:lpstr>Changing Citation Style (2)</vt:lpstr>
      <vt:lpstr>Creating bibliographies in refworks</vt:lpstr>
      <vt:lpstr>PowerPoint Presentation</vt:lpstr>
      <vt:lpstr>PowerPoint Presentation</vt:lpstr>
      <vt:lpstr>PowerPoint Presentation</vt:lpstr>
      <vt:lpstr>Write n Cite (word versions prior to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RefWorks in Google Docs</vt:lpstr>
      <vt:lpstr>Adding RefWorks to Google Docs</vt:lpstr>
      <vt:lpstr>PowerPoint Presentation</vt:lpstr>
      <vt:lpstr>PowerPoint Presentation</vt:lpstr>
      <vt:lpstr>PowerPoint Presentation</vt:lpstr>
      <vt:lpstr>You can now go ahead and type your paper; when you’re ready to insert a citation, search for the reference in the Citation Manager Pane, then either click ‘Cite’ or ‘Edit and Cite’ to add page numbers, hide the author name or publication year: </vt:lpstr>
      <vt:lpstr>PowerPoint Presentation</vt:lpstr>
      <vt:lpstr>PowerPoint Presentation</vt:lpstr>
      <vt:lpstr>PowerPoint Presentation</vt:lpstr>
      <vt:lpstr>Help with Refworks</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Referencing: RefWorks</dc:title>
  <dc:creator>Helen Bond</dc:creator>
  <cp:lastModifiedBy>Helen Bond</cp:lastModifiedBy>
  <cp:revision>59</cp:revision>
  <dcterms:created xsi:type="dcterms:W3CDTF">2020-10-28T15:07:29Z</dcterms:created>
  <dcterms:modified xsi:type="dcterms:W3CDTF">2022-05-11T13:58:52Z</dcterms:modified>
</cp:coreProperties>
</file>