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308" r:id="rId3"/>
    <p:sldId id="307" r:id="rId4"/>
    <p:sldId id="309" r:id="rId5"/>
    <p:sldId id="310" r:id="rId6"/>
    <p:sldId id="311" r:id="rId7"/>
    <p:sldId id="312" r:id="rId8"/>
    <p:sldId id="314" r:id="rId9"/>
    <p:sldId id="334" r:id="rId10"/>
    <p:sldId id="324" r:id="rId11"/>
    <p:sldId id="313" r:id="rId12"/>
    <p:sldId id="315" r:id="rId13"/>
    <p:sldId id="316" r:id="rId14"/>
    <p:sldId id="317" r:id="rId15"/>
    <p:sldId id="318" r:id="rId16"/>
    <p:sldId id="337" r:id="rId17"/>
    <p:sldId id="319" r:id="rId18"/>
    <p:sldId id="320" r:id="rId19"/>
    <p:sldId id="321" r:id="rId20"/>
    <p:sldId id="322" r:id="rId21"/>
    <p:sldId id="323" r:id="rId22"/>
    <p:sldId id="335" r:id="rId23"/>
    <p:sldId id="336" r:id="rId24"/>
    <p:sldId id="326" r:id="rId25"/>
    <p:sldId id="327" r:id="rId26"/>
    <p:sldId id="328" r:id="rId27"/>
    <p:sldId id="329" r:id="rId28"/>
    <p:sldId id="330" r:id="rId29"/>
    <p:sldId id="331" r:id="rId30"/>
    <p:sldId id="332" r:id="rId31"/>
    <p:sldId id="333" r:id="rId32"/>
  </p:sldIdLst>
  <p:sldSz cx="9144000" cy="6858000" type="screen4x3"/>
  <p:notesSz cx="6797675" cy="9926638"/>
  <p:custDataLst>
    <p:tags r:id="rId3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FDD"/>
    <a:srgbClr val="FDFFEF"/>
    <a:srgbClr val="FFFFC8"/>
    <a:srgbClr val="EBFFFF"/>
    <a:srgbClr val="FFFFCC"/>
    <a:srgbClr val="CAFDFE"/>
    <a:srgbClr val="CAF9FE"/>
    <a:srgbClr val="E9EFD9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33CA9D-AD57-44D3-9B59-F62790DAE5FA}" v="2" dt="2022-08-31T09:46:45.222"/>
    <p1510:client id="{51352DBA-CB68-4C60-BD8C-26E889A0FDBC}" v="11" dt="2022-09-29T09:17:03.124"/>
    <p1510:client id="{8D75A761-A28D-47FE-A963-CCB767914F6B}" v="2" dt="2022-10-12T08:58:01.695"/>
    <p1510:client id="{9EE8A658-C27B-42F6-BE0D-5952AA57A318}" v="37" dt="2022-08-31T13:02:38.675"/>
    <p1510:client id="{C525565C-8C71-46C8-8771-9ED38EA9ED83}" v="4" dt="2022-10-12T13:06:50.230"/>
    <p1510:client id="{D901670A-4E85-42BA-AD69-EC016474B9F3}" v="631" dt="2022-10-13T08:45:46.1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8B32E1-6A65-4C67-90D1-612D1660D0CE}" type="datetimeFigureOut">
              <a:rPr lang="en-GB" smtClean="0"/>
              <a:t>13/10/2022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9D9F62-0ECB-42BB-8913-ABC3AC063E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7985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09EFF-00A8-4E16-9B1A-3F0FDBADDD71}" type="datetimeFigureOut">
              <a:rPr lang="en-GB" smtClean="0"/>
              <a:t>13/10/2022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BF7E29-8AAD-4FAB-B49D-27F645F3F7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217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MH Slides 1-8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BF7E29-8AAD-4FAB-B49D-27F645F3F74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8563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KS slides 10-20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BF7E29-8AAD-4FAB-B49D-27F645F3F74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288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MH slides 22-25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BF7E29-8AAD-4FAB-B49D-27F645F3F74A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60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KS 26-end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BF7E29-8AAD-4FAB-B49D-27F645F3F74A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5741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4B7C5-CE10-4B49-9006-A81026D6FEE0}" type="datetime1">
              <a:rPr lang="en-GB" smtClean="0"/>
              <a:t>13/10/2022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563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0F34-7E61-4444-80AC-78BF01F160EF}" type="datetime1">
              <a:rPr lang="en-GB" smtClean="0"/>
              <a:t>13/10/2022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4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F735D-73DF-4109-92E6-59D21E175ADD}" type="datetime1">
              <a:rPr lang="en-GB" smtClean="0"/>
              <a:t>13/10/2022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35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D583D-024B-496C-9AE4-F7C95CC4869E}" type="datetime1">
              <a:rPr lang="en-GB" smtClean="0"/>
              <a:t>13/10/2022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69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B1F53-AC55-4C86-B659-22B3ABF2FD50}" type="datetime1">
              <a:rPr lang="en-GB" smtClean="0"/>
              <a:t>13/10/2022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67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23FBB-71BD-43CB-92BA-72CED8848667}" type="datetime1">
              <a:rPr lang="en-GB" smtClean="0"/>
              <a:t>13/10/2022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699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B10A-5449-4D2D-A677-EF1DC5A8EED5}" type="datetime1">
              <a:rPr lang="en-GB" smtClean="0"/>
              <a:t>13/10/2022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981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9F26-F9D2-439E-8EC5-81178C51C248}" type="datetime1">
              <a:rPr lang="en-GB" smtClean="0"/>
              <a:t>13/10/2022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093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0EC1B-B318-4E19-8F1A-2AA6F69A4787}" type="datetime1">
              <a:rPr lang="en-GB" smtClean="0"/>
              <a:t>13/10/2022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270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963D-988F-4A54-B3E1-D1A79099461A}" type="datetime1">
              <a:rPr lang="en-GB" smtClean="0"/>
              <a:t>13/10/2022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54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2419-86AD-4FC9-9F6A-FB8ECD976584}" type="datetime1">
              <a:rPr lang="en-GB" smtClean="0"/>
              <a:t>13/10/2022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53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F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2E370-0236-4DCE-9BD5-485D92669E5F}" type="datetime1">
              <a:rPr lang="en-GB" smtClean="0"/>
              <a:t>13/10/2022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64F97-6EE4-42D7-BD97-1413B7AC9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471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pexels.com/photo/young-lady-typing-on-keyboard-of-laptop-in-living-room-4050315/?utm_content=attributionCopyText&amp;utm_medium=referral&amp;utm_source=pexels" TargetMode="External"/><Relationship Id="rId4" Type="http://schemas.openxmlformats.org/officeDocument/2006/relationships/hyperlink" Target="https://www.pexels.com/@vlada-karpovich?utm_content=attributionCopyText&amp;utm_medium=referral&amp;utm_source=pexels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libguides.bodleian.ox.ac.uk/az.php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ns.org/" TargetMode="External"/><Relationship Id="rId2" Type="http://schemas.openxmlformats.org/officeDocument/2006/relationships/hyperlink" Target="https://scholar.google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ubmed.ncbi.nlm.nih.gov/?otool=iukuoxlib" TargetMode="External"/><Relationship Id="rId5" Type="http://schemas.openxmlformats.org/officeDocument/2006/relationships/hyperlink" Target="https://libguides.bodleian.ox.ac.uk/az.php?q=web%20of%20science" TargetMode="External"/><Relationship Id="rId4" Type="http://schemas.openxmlformats.org/officeDocument/2006/relationships/hyperlink" Target="https://libguides.bodleian.ox.ac.uk/az.php?q=scopus" TargetMode="Externa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iorxiv.org/" TargetMode="External"/><Relationship Id="rId13" Type="http://schemas.openxmlformats.org/officeDocument/2006/relationships/hyperlink" Target="https://trialsearch.who.int/" TargetMode="External"/><Relationship Id="rId3" Type="http://schemas.openxmlformats.org/officeDocument/2006/relationships/hyperlink" Target="https://www.google.com/" TargetMode="External"/><Relationship Id="rId7" Type="http://schemas.openxmlformats.org/officeDocument/2006/relationships/hyperlink" Target="https://www.medrxiv.org/" TargetMode="External"/><Relationship Id="rId12" Type="http://schemas.openxmlformats.org/officeDocument/2006/relationships/hyperlink" Target="https://clinicaltrials.gov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ice.org.uk/guidance?unlid=" TargetMode="External"/><Relationship Id="rId11" Type="http://schemas.openxmlformats.org/officeDocument/2006/relationships/hyperlink" Target="https://libguides.bodleian.ox.ac.uk/az.php?q=proquest%20dissertations" TargetMode="External"/><Relationship Id="rId5" Type="http://schemas.openxmlformats.org/officeDocument/2006/relationships/hyperlink" Target="https://libguides.bodleian.ox.ac.uk/az.php?q=trip" TargetMode="External"/><Relationship Id="rId10" Type="http://schemas.openxmlformats.org/officeDocument/2006/relationships/hyperlink" Target="https://ethos.bl.uk/" TargetMode="External"/><Relationship Id="rId4" Type="http://schemas.openxmlformats.org/officeDocument/2006/relationships/hyperlink" Target="https://duckduckgo.com/" TargetMode="External"/><Relationship Id="rId9" Type="http://schemas.openxmlformats.org/officeDocument/2006/relationships/hyperlink" Target="https://europepmc.org/" TargetMode="Externa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hyperlink" Target="https://sr-accelerator.com/#/" TargetMode="External"/><Relationship Id="rId3" Type="http://schemas.openxmlformats.org/officeDocument/2006/relationships/hyperlink" Target="https://refworks.proquest.com/" TargetMode="External"/><Relationship Id="rId7" Type="http://schemas.openxmlformats.org/officeDocument/2006/relationships/hyperlink" Target="https://www.rayyan.ai/" TargetMode="External"/><Relationship Id="rId2" Type="http://schemas.openxmlformats.org/officeDocument/2006/relationships/hyperlink" Target="https://endnote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ppi.ioe.ac.uk/CMS/Default.aspx?alias=eppi.ioe.ac.uk/cms/er4&amp;" TargetMode="External"/><Relationship Id="rId5" Type="http://schemas.openxmlformats.org/officeDocument/2006/relationships/hyperlink" Target="https://www.covidence.org/" TargetMode="External"/><Relationship Id="rId4" Type="http://schemas.openxmlformats.org/officeDocument/2006/relationships/hyperlink" Target="https://www.zotero.org/" TargetMode="External"/><Relationship Id="rId9" Type="http://schemas.openxmlformats.org/officeDocument/2006/relationships/hyperlink" Target="http://systematicreviewtools.com/" TargetMode="Externa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ournaltocs.ac.u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19490148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libguides.bodleian.ox.ac.uk/systematic-reviews" TargetMode="External"/><Relationship Id="rId7" Type="http://schemas.openxmlformats.org/officeDocument/2006/relationships/hyperlink" Target="https://creativecommons.org/licenses/by/3.0/" TargetMode="External"/><Relationship Id="rId2" Type="http://schemas.openxmlformats.org/officeDocument/2006/relationships/hyperlink" Target="mailto:hcl-enquiries@bodleian.ox.ac.uk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owl.excelsior.edu/writing-process/prewriting-strategies/prewriting-strategies-asking-defining-questions/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s://libguides.bodleian.ox.ac.uk/medsci/home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cholar.google.com/" TargetMode="External"/><Relationship Id="rId2" Type="http://schemas.openxmlformats.org/officeDocument/2006/relationships/hyperlink" Target="https://libguides.bodleian.ox.ac.uk/solo/hel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uckduckgo.com/" TargetMode="External"/><Relationship Id="rId5" Type="http://schemas.openxmlformats.org/officeDocument/2006/relationships/hyperlink" Target="https://www.google.com/" TargetMode="External"/><Relationship Id="rId4" Type="http://schemas.openxmlformats.org/officeDocument/2006/relationships/hyperlink" Target="https://www.lens.org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7665"/>
            <a:ext cx="8229600" cy="1289973"/>
          </a:xfrm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en-GB" sz="3200" b="1">
                <a:ea typeface="+mj-lt"/>
                <a:cs typeface="+mj-lt"/>
              </a:rPr>
              <a:t>Introduction to Searching </a:t>
            </a:r>
            <a:br>
              <a:rPr lang="en-GB" sz="2800" b="1">
                <a:ea typeface="+mj-lt"/>
                <a:cs typeface="+mj-lt"/>
              </a:rPr>
            </a:br>
            <a:r>
              <a:rPr lang="en-GB" sz="2400" b="1">
                <a:ea typeface="+mj-lt"/>
                <a:cs typeface="+mj-lt"/>
              </a:rPr>
              <a:t>How to find literature on a topic in medicine and health care</a:t>
            </a:r>
            <a:r>
              <a:rPr lang="en-GB" sz="2400">
                <a:ea typeface="+mj-lt"/>
                <a:cs typeface="+mj-lt"/>
              </a:rPr>
              <a:t> </a:t>
            </a:r>
            <a:endParaRPr lang="en-US" sz="2400">
              <a:cs typeface="Calibri"/>
            </a:endParaRPr>
          </a:p>
        </p:txBody>
      </p:sp>
      <p:pic>
        <p:nvPicPr>
          <p:cNvPr id="6" name="Content Placeholder 5" descr="Photograph of woman working on a laptop surrounded by books and notebooks">
            <a:extLst>
              <a:ext uri="{FF2B5EF4-FFF2-40B4-BE49-F238E27FC236}">
                <a16:creationId xmlns:a16="http://schemas.microsoft.com/office/drawing/2014/main" id="{1F1B2C9B-781A-3B42-A78B-4E42DE1E07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528" y="1600200"/>
            <a:ext cx="6788944" cy="4525963"/>
          </a:xfrm>
        </p:spPr>
      </p:pic>
      <p:sp>
        <p:nvSpPr>
          <p:cNvPr id="3" name="TextBox 2"/>
          <p:cNvSpPr txBox="1"/>
          <p:nvPr/>
        </p:nvSpPr>
        <p:spPr>
          <a:xfrm>
            <a:off x="179512" y="6228601"/>
            <a:ext cx="4807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/>
              <a:t>Matthew Henry &amp; Kat Steiner</a:t>
            </a:r>
          </a:p>
          <a:p>
            <a:r>
              <a:rPr lang="en-GB" sz="1600"/>
              <a:t>Bodleian Health Care Libraries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56EB0C-2441-DB4E-A63D-FECED8133583}"/>
              </a:ext>
            </a:extLst>
          </p:cNvPr>
          <p:cNvSpPr txBox="1"/>
          <p:nvPr/>
        </p:nvSpPr>
        <p:spPr>
          <a:xfrm>
            <a:off x="6240640" y="6382488"/>
            <a:ext cx="26997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/>
              <a:t>Photo by </a:t>
            </a:r>
            <a:r>
              <a:rPr lang="en-GB" sz="1200" b="1">
                <a:hlinkClick r:id="rId4"/>
              </a:rPr>
              <a:t>Vlada Karpovich</a:t>
            </a:r>
            <a:r>
              <a:rPr lang="en-GB" sz="1200"/>
              <a:t> from </a:t>
            </a:r>
            <a:r>
              <a:rPr lang="en-GB" sz="1200" b="1">
                <a:hlinkClick r:id="rId5"/>
              </a:rPr>
              <a:t>Pexels</a:t>
            </a:r>
            <a:endParaRPr lang="en-GB" sz="1200"/>
          </a:p>
        </p:txBody>
      </p:sp>
    </p:spTree>
    <p:extLst>
      <p:ext uri="{BB962C8B-B14F-4D97-AF65-F5344CB8AC3E}">
        <p14:creationId xmlns:p14="http://schemas.microsoft.com/office/powerpoint/2010/main" val="3432739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EF5A914-452E-634F-9DD3-8E25AB78DFD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>
            <a:normAutofit fontScale="90000"/>
          </a:bodyPr>
          <a:lstStyle/>
          <a:p>
            <a:r>
              <a:rPr lang="en-US"/>
              <a:t>Foreground question: How to search?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1D989A2-5A64-B54B-A010-493BCA60E6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noFill/>
          <a:ln w="9525"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b="1"/>
              <a:t>Structured search</a:t>
            </a:r>
          </a:p>
          <a:p>
            <a:endParaRPr lang="en-US" b="1"/>
          </a:p>
          <a:p>
            <a:r>
              <a:rPr lang="en-US" b="1"/>
              <a:t>Keywords for each search concept</a:t>
            </a:r>
          </a:p>
          <a:p>
            <a:r>
              <a:rPr lang="en-US" b="1"/>
              <a:t>Combine with AND/OR</a:t>
            </a:r>
          </a:p>
          <a:p>
            <a:r>
              <a:rPr lang="en-US" b="1"/>
              <a:t>Apply limits</a:t>
            </a:r>
          </a:p>
          <a:p>
            <a:r>
              <a:rPr lang="en-US" b="1"/>
              <a:t>Search across multiple databases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B9AD7B-9A15-2A41-BB5F-DCAEAFC10C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/>
              <a:t>Snowballing</a:t>
            </a:r>
          </a:p>
          <a:p>
            <a:endParaRPr lang="en-US"/>
          </a:p>
          <a:p>
            <a:r>
              <a:rPr lang="en-US"/>
              <a:t>Citation tracking</a:t>
            </a:r>
          </a:p>
          <a:p>
            <a:pPr lvl="1"/>
            <a:r>
              <a:rPr lang="en-US"/>
              <a:t>Forward</a:t>
            </a:r>
          </a:p>
          <a:p>
            <a:pPr lvl="1"/>
            <a:r>
              <a:rPr lang="en-US"/>
              <a:t>Backward</a:t>
            </a:r>
          </a:p>
          <a:p>
            <a:r>
              <a:rPr lang="en-US"/>
              <a:t>Related articles</a:t>
            </a:r>
          </a:p>
          <a:p>
            <a:r>
              <a:rPr lang="en-US"/>
              <a:t>Sibling studies</a:t>
            </a:r>
          </a:p>
          <a:p>
            <a:r>
              <a:rPr lang="en-US"/>
              <a:t>Grey literature searching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9271A2D-FF37-4A1E-8567-86F3046AC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332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0AD2171-E3C5-CA40-91A0-84F294B1B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>
            <a:solidFill>
              <a:srgbClr val="FFC000"/>
            </a:solidFill>
          </a:ln>
        </p:spPr>
        <p:txBody>
          <a:bodyPr>
            <a:normAutofit fontScale="90000"/>
          </a:bodyPr>
          <a:lstStyle/>
          <a:p>
            <a:r>
              <a:rPr lang="en-US"/>
              <a:t>Structured search: search concepts (1)</a:t>
            </a:r>
            <a:endParaRPr lang="en-US" baseline="3000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0C1989-DF7C-B44E-9639-33D9A6CBD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/>
              <a:t>In long-term smokers, can electronic cigarettes be used as an effective smoking cessation technique?</a:t>
            </a:r>
          </a:p>
          <a:p>
            <a:pPr algn="ctr"/>
            <a:endParaRPr lang="en-US" sz="360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6E577D6-18B0-4A33-996C-95A8C7EDB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756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0AD2171-E3C5-CA40-91A0-84F294B1BE9C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/>
              <a:t>Structured search: search concepts (2)</a:t>
            </a:r>
            <a:endParaRPr lang="en-US" baseline="3000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0C1989-DF7C-B44E-9639-33D9A6CBD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/>
              <a:t>In </a:t>
            </a:r>
            <a:r>
              <a:rPr lang="en-GB" sz="3600" b="1">
                <a:solidFill>
                  <a:srgbClr val="FF0000"/>
                </a:solidFill>
              </a:rPr>
              <a:t>long-term smokers</a:t>
            </a:r>
            <a:r>
              <a:rPr lang="en-GB" sz="3600"/>
              <a:t>, can </a:t>
            </a:r>
            <a:r>
              <a:rPr lang="en-GB" sz="3600" b="1">
                <a:solidFill>
                  <a:srgbClr val="FF0000"/>
                </a:solidFill>
              </a:rPr>
              <a:t>electronic cigarettes</a:t>
            </a:r>
            <a:r>
              <a:rPr lang="en-GB" sz="3600"/>
              <a:t> be used as an effective </a:t>
            </a:r>
            <a:r>
              <a:rPr lang="en-GB" sz="3600" b="1">
                <a:solidFill>
                  <a:srgbClr val="FF0000"/>
                </a:solidFill>
              </a:rPr>
              <a:t>smoking cessation</a:t>
            </a:r>
            <a:r>
              <a:rPr lang="en-GB" sz="3600"/>
              <a:t> technique?</a:t>
            </a:r>
          </a:p>
          <a:p>
            <a:pPr marL="0" indent="0" algn="ctr">
              <a:buNone/>
            </a:pPr>
            <a:endParaRPr lang="en-US" sz="360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1696449-2CCE-4966-935B-9C27E35CB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611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04917-CEB8-F146-844B-B3958BDC7E4E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/>
              <a:t>Structured search: PICO (1)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3BE2E-B82F-C843-8D80-4B9BE2D28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80928"/>
          </a:xfrm>
        </p:spPr>
        <p:txBody>
          <a:bodyPr>
            <a:normAutofit/>
          </a:bodyPr>
          <a:lstStyle/>
          <a:p>
            <a:r>
              <a:rPr lang="en-GB" b="1">
                <a:solidFill>
                  <a:srgbClr val="FF0000"/>
                </a:solidFill>
              </a:rPr>
              <a:t>P</a:t>
            </a:r>
            <a:r>
              <a:rPr lang="en-GB"/>
              <a:t>opulation, Patient, Problem</a:t>
            </a:r>
          </a:p>
          <a:p>
            <a:r>
              <a:rPr lang="en-GB" b="1">
                <a:solidFill>
                  <a:srgbClr val="FF0000"/>
                </a:solidFill>
              </a:rPr>
              <a:t>I(E)</a:t>
            </a:r>
            <a:r>
              <a:rPr lang="en-GB"/>
              <a:t>Intervention, Exposure</a:t>
            </a:r>
          </a:p>
          <a:p>
            <a:r>
              <a:rPr lang="en-GB" b="1">
                <a:solidFill>
                  <a:srgbClr val="FF0000"/>
                </a:solidFill>
              </a:rPr>
              <a:t>C</a:t>
            </a:r>
            <a:r>
              <a:rPr lang="en-GB"/>
              <a:t>omparator, control</a:t>
            </a:r>
          </a:p>
          <a:p>
            <a:r>
              <a:rPr lang="en-GB" b="1">
                <a:solidFill>
                  <a:srgbClr val="FF0000"/>
                </a:solidFill>
              </a:rPr>
              <a:t>O</a:t>
            </a:r>
            <a:r>
              <a:rPr lang="en-GB"/>
              <a:t>utcome</a:t>
            </a:r>
          </a:p>
          <a:p>
            <a:r>
              <a:rPr lang="en-GB" b="1">
                <a:solidFill>
                  <a:srgbClr val="FF0000"/>
                </a:solidFill>
              </a:rPr>
              <a:t>S</a:t>
            </a:r>
            <a:r>
              <a:rPr lang="en-GB"/>
              <a:t>tudy design</a:t>
            </a:r>
          </a:p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B6FDB4-9263-5347-8879-14446EC41131}"/>
              </a:ext>
            </a:extLst>
          </p:cNvPr>
          <p:cNvSpPr txBox="1"/>
          <p:nvPr/>
        </p:nvSpPr>
        <p:spPr>
          <a:xfrm>
            <a:off x="457200" y="4829672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/>
              <a:t>In long-term smokers, can electronic cigarettes be used as an effective smoking cessation technique?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1E3F7C-126A-440D-A811-79F5505B0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683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04917-CEB8-F146-844B-B3958BDC7E4E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/>
              <a:t>Structured search: PICO (2)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3BE2E-B82F-C843-8D80-4B9BE2D28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80928"/>
          </a:xfrm>
        </p:spPr>
        <p:txBody>
          <a:bodyPr>
            <a:normAutofit/>
          </a:bodyPr>
          <a:lstStyle/>
          <a:p>
            <a:r>
              <a:rPr lang="en-GB" b="1">
                <a:solidFill>
                  <a:srgbClr val="FF0000"/>
                </a:solidFill>
              </a:rPr>
              <a:t>P</a:t>
            </a:r>
            <a:r>
              <a:rPr lang="en-GB">
                <a:solidFill>
                  <a:srgbClr val="FF0000"/>
                </a:solidFill>
              </a:rPr>
              <a:t> </a:t>
            </a:r>
            <a:r>
              <a:rPr lang="en-GB"/>
              <a:t>Long-term smokers</a:t>
            </a:r>
          </a:p>
          <a:p>
            <a:r>
              <a:rPr lang="en-GB" b="1">
                <a:solidFill>
                  <a:srgbClr val="FF0000"/>
                </a:solidFill>
              </a:rPr>
              <a:t>I(E)</a:t>
            </a:r>
            <a:r>
              <a:rPr lang="en-GB" b="1"/>
              <a:t> </a:t>
            </a:r>
            <a:r>
              <a:rPr lang="en-GB"/>
              <a:t>Electronic cigarettes</a:t>
            </a:r>
          </a:p>
          <a:p>
            <a:r>
              <a:rPr lang="en-GB" b="1">
                <a:solidFill>
                  <a:srgbClr val="FF0000"/>
                </a:solidFill>
              </a:rPr>
              <a:t>C</a:t>
            </a:r>
            <a:r>
              <a:rPr lang="en-GB">
                <a:solidFill>
                  <a:srgbClr val="FF0000"/>
                </a:solidFill>
              </a:rPr>
              <a:t> </a:t>
            </a:r>
            <a:r>
              <a:rPr lang="en-GB"/>
              <a:t>N/A</a:t>
            </a:r>
          </a:p>
          <a:p>
            <a:r>
              <a:rPr lang="en-GB" b="1">
                <a:solidFill>
                  <a:srgbClr val="FF0000"/>
                </a:solidFill>
              </a:rPr>
              <a:t>O</a:t>
            </a:r>
            <a:r>
              <a:rPr lang="en-GB">
                <a:solidFill>
                  <a:srgbClr val="FF0000"/>
                </a:solidFill>
              </a:rPr>
              <a:t> </a:t>
            </a:r>
            <a:r>
              <a:rPr lang="en-GB"/>
              <a:t>Cessation</a:t>
            </a:r>
          </a:p>
          <a:p>
            <a:r>
              <a:rPr lang="en-GB" b="1">
                <a:solidFill>
                  <a:srgbClr val="FF0000"/>
                </a:solidFill>
              </a:rPr>
              <a:t>S</a:t>
            </a:r>
            <a:r>
              <a:rPr lang="en-GB">
                <a:solidFill>
                  <a:srgbClr val="FF0000"/>
                </a:solidFill>
              </a:rPr>
              <a:t> </a:t>
            </a:r>
            <a:r>
              <a:rPr lang="en-GB"/>
              <a:t>Systematic reviews/RCTs</a:t>
            </a:r>
          </a:p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B6FDB4-9263-5347-8879-14446EC41131}"/>
              </a:ext>
            </a:extLst>
          </p:cNvPr>
          <p:cNvSpPr txBox="1"/>
          <p:nvPr/>
        </p:nvSpPr>
        <p:spPr>
          <a:xfrm>
            <a:off x="457200" y="4829672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/>
              <a:t>In long-term smokers, can electronic cigarettes be used as an effective smoking cessation technique?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20435E-2817-44C5-8250-D29ADB30E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921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38DA2-6966-544C-990E-47D79C59CF6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/>
              <a:t>Structured search: search terms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05AD7-FF2E-BB41-AB92-B14712AFC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/>
              <a:t>Concept 1 (Population)</a:t>
            </a:r>
          </a:p>
          <a:p>
            <a:r>
              <a:rPr lang="en-US"/>
              <a:t>Smokers, smoking, tobacco use…</a:t>
            </a:r>
          </a:p>
          <a:p>
            <a:pPr marL="0" indent="0">
              <a:buNone/>
            </a:pPr>
            <a:r>
              <a:rPr lang="en-US"/>
              <a:t>Concept 2 (Intervention)</a:t>
            </a:r>
          </a:p>
          <a:p>
            <a:r>
              <a:rPr lang="en-US"/>
              <a:t>Electronic cigarettes, e-cigarettes, vaping, Juul…</a:t>
            </a:r>
          </a:p>
          <a:p>
            <a:pPr marL="0" indent="0">
              <a:buNone/>
            </a:pPr>
            <a:r>
              <a:rPr lang="en-US"/>
              <a:t>Concept 3 (Outcome)</a:t>
            </a:r>
          </a:p>
          <a:p>
            <a:r>
              <a:rPr lang="en-US"/>
              <a:t>Cessation, quit, stop, give up</a:t>
            </a:r>
          </a:p>
          <a:p>
            <a:pPr marL="0" indent="0">
              <a:buNone/>
            </a:pPr>
            <a:r>
              <a:rPr lang="en-US"/>
              <a:t>Concept 4 (Study type)</a:t>
            </a:r>
          </a:p>
          <a:p>
            <a:r>
              <a:rPr lang="en-US"/>
              <a:t>Systematic Review, RCT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A2B658A-7225-41A2-9475-136D5DC1E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5389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38DA2-6966-544C-990E-47D79C59CF6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en-US" sz="3600" dirty="0">
                <a:ea typeface="+mj-lt"/>
                <a:cs typeface="+mj-lt"/>
              </a:rPr>
              <a:t>Structured search: combining terms (1)</a:t>
            </a:r>
            <a:endParaRPr lang="en-US" sz="4000" dirty="0">
              <a:cs typeface="Calibri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5CC9F239-1E64-5266-96BA-FAA701BC5D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0150941"/>
              </p:ext>
            </p:extLst>
          </p:nvPr>
        </p:nvGraphicFramePr>
        <p:xfrm>
          <a:off x="457200" y="1600200"/>
          <a:ext cx="8229596" cy="5034756"/>
        </p:xfrm>
        <a:graphic>
          <a:graphicData uri="http://schemas.openxmlformats.org/drawingml/2006/table">
            <a:tbl>
              <a:tblPr bandRow="1">
                <a:tableStyleId>{FABFCF23-3B69-468F-B69F-88F6DE6A72F2}</a:tableStyleId>
              </a:tblPr>
              <a:tblGrid>
                <a:gridCol w="1438507">
                  <a:extLst>
                    <a:ext uri="{9D8B030D-6E8A-4147-A177-3AD203B41FA5}">
                      <a16:colId xmlns:a16="http://schemas.microsoft.com/office/drawing/2014/main" val="3698636832"/>
                    </a:ext>
                  </a:extLst>
                </a:gridCol>
                <a:gridCol w="2877013">
                  <a:extLst>
                    <a:ext uri="{9D8B030D-6E8A-4147-A177-3AD203B41FA5}">
                      <a16:colId xmlns:a16="http://schemas.microsoft.com/office/drawing/2014/main" val="423999626"/>
                    </a:ext>
                  </a:extLst>
                </a:gridCol>
                <a:gridCol w="1856676">
                  <a:extLst>
                    <a:ext uri="{9D8B030D-6E8A-4147-A177-3AD203B41FA5}">
                      <a16:colId xmlns:a16="http://schemas.microsoft.com/office/drawing/2014/main" val="103437031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576321693"/>
                    </a:ext>
                  </a:extLst>
                </a:gridCol>
              </a:tblGrid>
              <a:tr h="1678252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AND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smoking AND cessation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Narrows search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0050101"/>
                  </a:ext>
                </a:extLst>
              </a:tr>
              <a:tr h="1678252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cessation OR stop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Broadens search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3677257"/>
                  </a:ext>
                </a:extLst>
              </a:tr>
              <a:tr h="1678252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NOT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adults NOT children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800" u="none" strike="noStrike" noProof="0" dirty="0"/>
                        <a:t>Narrows search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8102708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A2B658A-7225-41A2-9475-136D5DC1E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54644" y="6356350"/>
            <a:ext cx="2133600" cy="365125"/>
          </a:xfrm>
        </p:spPr>
        <p:txBody>
          <a:bodyPr/>
          <a:lstStyle/>
          <a:p>
            <a:fld id="{D2664F97-6EE4-42D7-BD97-1413B7AC9679}" type="slidenum">
              <a:rPr lang="en-GB" smtClean="0"/>
              <a:t>16</a:t>
            </a:fld>
            <a:endParaRPr lang="en-GB"/>
          </a:p>
        </p:txBody>
      </p:sp>
      <p:pic>
        <p:nvPicPr>
          <p:cNvPr id="6" name="Picture 6" descr="Venn diagram showing two overlapping circles. The section in the middle where the two overlap is highlighted in pink on a white background.">
            <a:extLst>
              <a:ext uri="{FF2B5EF4-FFF2-40B4-BE49-F238E27FC236}">
                <a16:creationId xmlns:a16="http://schemas.microsoft.com/office/drawing/2014/main" id="{563A3E80-053F-92B0-4D1C-55CBA0EFD9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5175" y="1985614"/>
            <a:ext cx="1247775" cy="857250"/>
          </a:xfrm>
          <a:prstGeom prst="rect">
            <a:avLst/>
          </a:prstGeom>
        </p:spPr>
      </p:pic>
      <p:pic>
        <p:nvPicPr>
          <p:cNvPr id="7" name="Picture 7" descr="Venn diagram showing two overlapping circles. All of both circles including the overlap is highlighted in pink on a white background.">
            <a:extLst>
              <a:ext uri="{FF2B5EF4-FFF2-40B4-BE49-F238E27FC236}">
                <a16:creationId xmlns:a16="http://schemas.microsoft.com/office/drawing/2014/main" id="{11A309BB-655D-D694-C7F6-DA37650E6F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2040" y="3675836"/>
            <a:ext cx="1276350" cy="866775"/>
          </a:xfrm>
          <a:prstGeom prst="rect">
            <a:avLst/>
          </a:prstGeom>
        </p:spPr>
      </p:pic>
      <p:pic>
        <p:nvPicPr>
          <p:cNvPr id="8" name="Picture 8" descr="Venn diagram showing two overlapping circles. The section of the left circle excluding the overlap is highlighted in pink on a white background.">
            <a:extLst>
              <a:ext uri="{FF2B5EF4-FFF2-40B4-BE49-F238E27FC236}">
                <a16:creationId xmlns:a16="http://schemas.microsoft.com/office/drawing/2014/main" id="{86A2B360-1643-3906-400D-8C73EE8363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8787" y="5356419"/>
            <a:ext cx="1238250" cy="82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6471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38DA2-6966-544C-990E-47D79C59CF6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en-US" sz="3600" dirty="0"/>
              <a:t>Structured search: combining terms (2)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05AD7-FF2E-BB41-AB92-B14712AFC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n-US" sz="3600"/>
          </a:p>
          <a:p>
            <a:pPr marL="0" indent="0" algn="ctr">
              <a:buNone/>
            </a:pPr>
            <a:r>
              <a:rPr lang="en-US" sz="3900"/>
              <a:t>(smoking </a:t>
            </a:r>
            <a:r>
              <a:rPr lang="en-US" sz="3900" b="1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3900"/>
              <a:t> smokers </a:t>
            </a:r>
            <a:r>
              <a:rPr lang="en-US" sz="3900" b="1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3900"/>
              <a:t> tobacco use) </a:t>
            </a:r>
            <a:r>
              <a:rPr lang="en-US" sz="3900" b="1">
                <a:solidFill>
                  <a:srgbClr val="FF0000"/>
                </a:solidFill>
              </a:rPr>
              <a:t>AND</a:t>
            </a:r>
            <a:r>
              <a:rPr lang="en-US" sz="3900"/>
              <a:t> (electronic cigarettes </a:t>
            </a:r>
            <a:r>
              <a:rPr lang="en-US" sz="3900" b="1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3900"/>
              <a:t> e-cigarettes </a:t>
            </a:r>
            <a:r>
              <a:rPr lang="en-US" sz="3900" b="1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3900"/>
              <a:t> vaping </a:t>
            </a:r>
            <a:r>
              <a:rPr lang="en-US" sz="3900" b="1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3900">
                <a:solidFill>
                  <a:srgbClr val="00B050"/>
                </a:solidFill>
              </a:rPr>
              <a:t> </a:t>
            </a:r>
            <a:r>
              <a:rPr lang="en-US" sz="3900" err="1"/>
              <a:t>juul</a:t>
            </a:r>
            <a:r>
              <a:rPr lang="en-US" sz="3900"/>
              <a:t>) </a:t>
            </a:r>
            <a:r>
              <a:rPr lang="en-US" sz="3900" b="1">
                <a:solidFill>
                  <a:srgbClr val="FF0000"/>
                </a:solidFill>
              </a:rPr>
              <a:t>AND</a:t>
            </a:r>
            <a:r>
              <a:rPr lang="en-US" sz="3900"/>
              <a:t> (cessation </a:t>
            </a:r>
            <a:r>
              <a:rPr lang="en-US" sz="3900" b="1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3900"/>
              <a:t> quit </a:t>
            </a:r>
            <a:r>
              <a:rPr lang="en-US" sz="3900" b="1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3900"/>
              <a:t> stop </a:t>
            </a:r>
            <a:r>
              <a:rPr lang="en-US" sz="3900" b="1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3900"/>
              <a:t> give up)</a:t>
            </a:r>
          </a:p>
          <a:p>
            <a:pPr marL="0" indent="0" algn="ctr">
              <a:buNone/>
            </a:pPr>
            <a:endParaRPr lang="en-US" sz="2200"/>
          </a:p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</a:rPr>
              <a:t>AND</a:t>
            </a:r>
            <a:r>
              <a:rPr lang="en-US"/>
              <a:t> = Combining different search concepts, narrows search</a:t>
            </a:r>
          </a:p>
          <a:p>
            <a:pPr marL="0" indent="0">
              <a:buNone/>
            </a:pPr>
            <a:r>
              <a:rPr lang="en-US" b="1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en-US"/>
              <a:t> = Combining synonyms for the same concept, broadens search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88A3D4-9836-445A-AF08-7DC3454D8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8378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38DA2-6966-544C-990E-47D79C59CF6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r>
              <a:rPr lang="en-US"/>
              <a:t>Structured search: shortcuts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05AD7-FF2E-BB41-AB92-B14712AFC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600"/>
          </a:p>
          <a:p>
            <a:pPr marL="0" indent="0" algn="ctr">
              <a:buNone/>
            </a:pPr>
            <a:r>
              <a:rPr lang="en-US" sz="3900"/>
              <a:t>(</a:t>
            </a:r>
            <a:r>
              <a:rPr lang="en-US" sz="3900" err="1"/>
              <a:t>smok</a:t>
            </a:r>
            <a:r>
              <a:rPr lang="en-US" sz="3900"/>
              <a:t>* </a:t>
            </a:r>
            <a:r>
              <a:rPr lang="en-US" sz="3900" b="1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3900"/>
              <a:t> “tobacco use*”) </a:t>
            </a:r>
            <a:r>
              <a:rPr lang="en-US" sz="3900" b="1">
                <a:solidFill>
                  <a:srgbClr val="FF0000"/>
                </a:solidFill>
              </a:rPr>
              <a:t>AND</a:t>
            </a:r>
            <a:r>
              <a:rPr lang="en-US" sz="3900"/>
              <a:t> (“electronic cigarette*” </a:t>
            </a:r>
            <a:r>
              <a:rPr lang="en-US" sz="3900" b="1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3900"/>
              <a:t> e-cig* </a:t>
            </a:r>
            <a:r>
              <a:rPr lang="en-US" sz="3900" b="1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3900"/>
              <a:t> vaping </a:t>
            </a:r>
            <a:r>
              <a:rPr lang="en-US" sz="3900" b="1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3900">
                <a:solidFill>
                  <a:srgbClr val="00B050"/>
                </a:solidFill>
              </a:rPr>
              <a:t> </a:t>
            </a:r>
            <a:r>
              <a:rPr lang="en-US" sz="3900" err="1"/>
              <a:t>juul</a:t>
            </a:r>
            <a:r>
              <a:rPr lang="en-US" sz="3900"/>
              <a:t>) </a:t>
            </a:r>
            <a:r>
              <a:rPr lang="en-US" sz="3900" b="1">
                <a:solidFill>
                  <a:srgbClr val="FF0000"/>
                </a:solidFill>
              </a:rPr>
              <a:t>AND</a:t>
            </a:r>
            <a:r>
              <a:rPr lang="en-US" sz="3900"/>
              <a:t> (cessation </a:t>
            </a:r>
            <a:r>
              <a:rPr lang="en-US" sz="3900" b="1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3900"/>
              <a:t> quit* </a:t>
            </a:r>
            <a:r>
              <a:rPr lang="en-US" sz="3900" b="1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3900"/>
              <a:t> stop* </a:t>
            </a:r>
            <a:r>
              <a:rPr lang="en-US" sz="3900" b="1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3900"/>
              <a:t> “give up”)</a:t>
            </a:r>
          </a:p>
          <a:p>
            <a:pPr marL="0" indent="0" algn="ctr">
              <a:buNone/>
            </a:pPr>
            <a:endParaRPr lang="en-US" sz="2200"/>
          </a:p>
          <a:p>
            <a:pPr marL="0" indent="0">
              <a:buNone/>
            </a:pPr>
            <a:r>
              <a:rPr lang="en-US" b="1"/>
              <a:t>*</a:t>
            </a:r>
            <a:r>
              <a:rPr lang="en-US"/>
              <a:t> = truncation</a:t>
            </a:r>
          </a:p>
          <a:p>
            <a:pPr marL="0" indent="0">
              <a:buNone/>
            </a:pPr>
            <a:r>
              <a:rPr lang="en-US" b="1"/>
              <a:t>“”</a:t>
            </a:r>
            <a:r>
              <a:rPr lang="en-US"/>
              <a:t> = phrase searching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F21299D-CE6D-4980-94D8-D41FAD745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2380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38DA2-6966-544C-990E-47D79C59CF6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r>
              <a:rPr lang="en-US"/>
              <a:t>Structured search: applying limits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05AD7-FF2E-BB41-AB92-B14712AFC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600"/>
          </a:p>
          <a:p>
            <a:pPr marL="0" indent="0" algn="ctr">
              <a:buNone/>
            </a:pPr>
            <a:r>
              <a:rPr lang="en-US" sz="3900"/>
              <a:t>(</a:t>
            </a:r>
            <a:r>
              <a:rPr lang="en-US" sz="3900" err="1"/>
              <a:t>smok</a:t>
            </a:r>
            <a:r>
              <a:rPr lang="en-US" sz="3900"/>
              <a:t>* </a:t>
            </a:r>
            <a:r>
              <a:rPr lang="en-US" sz="3900" b="1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3900"/>
              <a:t> “tobacco use*”) </a:t>
            </a:r>
            <a:r>
              <a:rPr lang="en-US" sz="3900" b="1">
                <a:solidFill>
                  <a:srgbClr val="FF0000"/>
                </a:solidFill>
              </a:rPr>
              <a:t>AND</a:t>
            </a:r>
            <a:r>
              <a:rPr lang="en-US" sz="3900"/>
              <a:t> (“electronic cigarette*” </a:t>
            </a:r>
            <a:r>
              <a:rPr lang="en-US" sz="3900" b="1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3900"/>
              <a:t> e-cig* </a:t>
            </a:r>
            <a:r>
              <a:rPr lang="en-US" sz="3900" b="1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3900"/>
              <a:t> vaping </a:t>
            </a:r>
            <a:r>
              <a:rPr lang="en-US" sz="3900" b="1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3900">
                <a:solidFill>
                  <a:srgbClr val="00B050"/>
                </a:solidFill>
              </a:rPr>
              <a:t> </a:t>
            </a:r>
            <a:r>
              <a:rPr lang="en-US" sz="3900" err="1"/>
              <a:t>juul</a:t>
            </a:r>
            <a:r>
              <a:rPr lang="en-US" sz="3900"/>
              <a:t>) </a:t>
            </a:r>
            <a:r>
              <a:rPr lang="en-US" sz="3900" b="1">
                <a:solidFill>
                  <a:srgbClr val="FF0000"/>
                </a:solidFill>
              </a:rPr>
              <a:t>AND</a:t>
            </a:r>
            <a:r>
              <a:rPr lang="en-US" sz="3900"/>
              <a:t> (cessation </a:t>
            </a:r>
            <a:r>
              <a:rPr lang="en-US" sz="3900" b="1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3900"/>
              <a:t> quit* </a:t>
            </a:r>
            <a:r>
              <a:rPr lang="en-US" sz="3900" b="1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3900"/>
              <a:t> stop* </a:t>
            </a:r>
            <a:r>
              <a:rPr lang="en-US" sz="3900" b="1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3900"/>
              <a:t> “give up”)</a:t>
            </a:r>
          </a:p>
          <a:p>
            <a:pPr marL="0" indent="0" algn="ctr">
              <a:buNone/>
            </a:pPr>
            <a:endParaRPr lang="en-US" sz="2200"/>
          </a:p>
          <a:p>
            <a:pPr marL="0" indent="0">
              <a:buNone/>
            </a:pPr>
            <a:r>
              <a:rPr lang="en-US"/>
              <a:t>Filter by date, language, publication type (e.g. systematic review, RCT), age groups…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C0A8D73-DC77-4EAB-8C36-7BADF21AD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639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20BBE-BC4A-B04D-84A0-599887FE2DA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/>
              <a:t>Why do a literature review?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EBA68-A58A-B841-BADF-05B3129BD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8498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Make yourself familiar with a topic area</a:t>
            </a:r>
          </a:p>
          <a:p>
            <a:r>
              <a:rPr lang="en-US"/>
              <a:t>Answer a specific question</a:t>
            </a:r>
          </a:p>
          <a:p>
            <a:r>
              <a:rPr lang="en-US"/>
              <a:t>Set your study in context</a:t>
            </a:r>
          </a:p>
          <a:p>
            <a:r>
              <a:rPr lang="en-US"/>
              <a:t>Map gaps and patterns</a:t>
            </a:r>
          </a:p>
          <a:p>
            <a:pPr marL="0" indent="0">
              <a:buNone/>
            </a:pPr>
            <a:br>
              <a:rPr lang="en-US">
                <a:cs typeface="Calibri"/>
              </a:rPr>
            </a:br>
            <a:r>
              <a:rPr lang="en-US">
                <a:ea typeface="+mn-lt"/>
                <a:cs typeface="+mn-lt"/>
              </a:rPr>
              <a:t>Search, select, evaluate, synthesize, report…</a:t>
            </a:r>
            <a:endParaRPr lang="en-US">
              <a:cs typeface="Calibri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AAB6BA-F0CE-421C-803B-6BC75C25D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2678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38DA2-6966-544C-990E-47D79C59CF6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r>
              <a:rPr lang="en-US"/>
              <a:t>Structured search: subject search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05AD7-FF2E-BB41-AB92-B14712AFC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lnSpcReduction="10000"/>
          </a:bodyPr>
          <a:lstStyle/>
          <a:p>
            <a:r>
              <a:rPr lang="en-GB" sz="3600"/>
              <a:t>On Medline, search using Medical Subject Headings(</a:t>
            </a:r>
            <a:r>
              <a:rPr lang="en-GB" sz="3600" err="1"/>
              <a:t>MeSH</a:t>
            </a:r>
            <a:r>
              <a:rPr lang="en-GB" sz="3600"/>
              <a:t>)</a:t>
            </a:r>
            <a:br>
              <a:rPr lang="en-GB" sz="2000"/>
            </a:br>
            <a:endParaRPr lang="en-GB" sz="2000"/>
          </a:p>
          <a:p>
            <a:pPr marL="571500" indent="-571500"/>
            <a:r>
              <a:rPr lang="en-GB" sz="3600"/>
              <a:t>Articles are tagged with keywords from a structured vocabulary</a:t>
            </a:r>
          </a:p>
          <a:p>
            <a:pPr marL="571500" indent="-571500"/>
            <a:r>
              <a:rPr lang="en-GB" sz="3600"/>
              <a:t>A search for these keywords retrieves articles on the topic</a:t>
            </a:r>
            <a:endParaRPr lang="en-GB" sz="2000"/>
          </a:p>
          <a:p>
            <a:endParaRPr lang="en-GB" sz="2000"/>
          </a:p>
          <a:p>
            <a:r>
              <a:rPr lang="en-GB" sz="3600"/>
              <a:t>Equivalent subject / thesaurus searching available on many databases but not all</a:t>
            </a:r>
          </a:p>
          <a:p>
            <a:pPr marL="0" indent="0" algn="ctr">
              <a:buNone/>
            </a:pPr>
            <a:endParaRPr lang="en-US" sz="360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A398C8-8C0A-442A-8CC9-C7E5DC8A7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8118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38DA2-6966-544C-990E-47D79C59CF6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r>
              <a:rPr lang="en-US"/>
              <a:t>Structured search: databases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05AD7-FF2E-BB41-AB92-B14712AFC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lnSpcReduction="10000"/>
          </a:bodyPr>
          <a:lstStyle/>
          <a:p>
            <a:r>
              <a:rPr lang="en-US" sz="3600"/>
              <a:t>Bibliographic databases</a:t>
            </a:r>
          </a:p>
          <a:p>
            <a:pPr marL="685800" lvl="1">
              <a:buFont typeface="Arial"/>
              <a:buChar char="•"/>
            </a:pPr>
            <a:r>
              <a:rPr lang="en-US" sz="3200"/>
              <a:t>CINAHL</a:t>
            </a:r>
          </a:p>
          <a:p>
            <a:pPr marL="685800" lvl="1">
              <a:buFont typeface="Arial"/>
              <a:buChar char="•"/>
            </a:pPr>
            <a:r>
              <a:rPr lang="en-US" sz="3200"/>
              <a:t>Embase</a:t>
            </a:r>
          </a:p>
          <a:p>
            <a:pPr marL="685800" lvl="1">
              <a:buFont typeface="Arial"/>
              <a:buChar char="•"/>
            </a:pPr>
            <a:r>
              <a:rPr lang="en-US" sz="3200"/>
              <a:t>Global Health</a:t>
            </a:r>
          </a:p>
          <a:p>
            <a:pPr marL="685800" lvl="1">
              <a:buFont typeface="Arial"/>
              <a:buChar char="•"/>
            </a:pPr>
            <a:r>
              <a:rPr lang="en-US" sz="3200"/>
              <a:t>Medline</a:t>
            </a:r>
          </a:p>
          <a:p>
            <a:pPr marL="685800" lvl="1">
              <a:buFont typeface="Arial"/>
              <a:buChar char="•"/>
            </a:pPr>
            <a:r>
              <a:rPr lang="en-US" sz="3200"/>
              <a:t>Web of Science…</a:t>
            </a:r>
            <a:endParaRPr lang="en-US" sz="2400"/>
          </a:p>
          <a:p>
            <a:pPr marL="0" indent="0">
              <a:buNone/>
            </a:pPr>
            <a:endParaRPr lang="en-US" sz="2800"/>
          </a:p>
          <a:p>
            <a:r>
              <a:rPr lang="en-GB" sz="3600"/>
              <a:t>Full list on </a:t>
            </a:r>
            <a:r>
              <a:rPr lang="en-GB" sz="3600">
                <a:hlinkClick r:id="rId2"/>
              </a:rPr>
              <a:t>Databases A-Z </a:t>
            </a:r>
            <a:r>
              <a:rPr lang="en-GB" sz="3600"/>
              <a:t>- Subject – Medical Sciences</a:t>
            </a:r>
            <a:endParaRPr lang="en-US" sz="3600"/>
          </a:p>
          <a:p>
            <a:pPr marL="0" indent="0" algn="ctr">
              <a:buNone/>
            </a:pPr>
            <a:endParaRPr lang="en-US" sz="360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652B019-DF47-41C1-AF3E-56DFF4D98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1337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855B2-513C-844D-9843-9D869F29D497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/>
              <a:t>Break </a:t>
            </a:r>
            <a:r>
              <a:rPr lang="en-US">
                <a:solidFill>
                  <a:srgbClr val="000000"/>
                </a:solidFill>
              </a:rPr>
              <a:t>2</a:t>
            </a:r>
            <a:endParaRPr lang="en-US">
              <a:solidFill>
                <a:srgbClr val="000000"/>
              </a:solidFill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3FCFF-E0B8-D442-940C-5D67261EC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982BE2-F847-4236-890A-C96BD3327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92483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EF5A914-452E-634F-9DD3-8E25AB78DFD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>
            <a:normAutofit fontScale="90000"/>
          </a:bodyPr>
          <a:lstStyle/>
          <a:p>
            <a:r>
              <a:rPr lang="en-US"/>
              <a:t>Foreground question: How to search?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B9AD7B-9A15-2A41-BB5F-DCAEAFC10C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 w="9525"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b="1"/>
              <a:t>Snowballing</a:t>
            </a:r>
          </a:p>
          <a:p>
            <a:endParaRPr lang="en-US" b="1"/>
          </a:p>
          <a:p>
            <a:r>
              <a:rPr lang="en-US" b="1"/>
              <a:t>Citation tracking</a:t>
            </a:r>
          </a:p>
          <a:p>
            <a:pPr lvl="1"/>
            <a:r>
              <a:rPr lang="en-US" b="1"/>
              <a:t>Forward</a:t>
            </a:r>
          </a:p>
          <a:p>
            <a:pPr lvl="1"/>
            <a:r>
              <a:rPr lang="en-US" b="1"/>
              <a:t>Backward</a:t>
            </a:r>
          </a:p>
          <a:p>
            <a:r>
              <a:rPr lang="en-US" b="1"/>
              <a:t>Related articles</a:t>
            </a:r>
          </a:p>
          <a:p>
            <a:r>
              <a:rPr lang="en-US" b="1"/>
              <a:t>Grey literature searching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1D989A2-5A64-B54B-A010-493BCA60E6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/>
              <a:t>Structured search</a:t>
            </a:r>
          </a:p>
          <a:p>
            <a:endParaRPr lang="en-US"/>
          </a:p>
          <a:p>
            <a:r>
              <a:rPr lang="en-US"/>
              <a:t>Keywords for each search concept</a:t>
            </a:r>
          </a:p>
          <a:p>
            <a:r>
              <a:rPr lang="en-US"/>
              <a:t>Combine with AND/OR</a:t>
            </a:r>
          </a:p>
          <a:p>
            <a:r>
              <a:rPr lang="en-US"/>
              <a:t>Apply limits</a:t>
            </a:r>
          </a:p>
          <a:p>
            <a:r>
              <a:rPr lang="en-US"/>
              <a:t>Search across multiple databases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0B49FD-ED85-4F3D-8857-AE47FF6A3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8383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7F897-B22B-E844-9744-182E8C9362D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/>
              <a:t>Snowballing: Why do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7008C-9675-3A42-9543-18D2E065F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Finding “missing” research</a:t>
            </a:r>
          </a:p>
          <a:p>
            <a:pPr lvl="1"/>
            <a:r>
              <a:rPr lang="en-US"/>
              <a:t>Limited scope of databases – discipline, research type…</a:t>
            </a:r>
          </a:p>
          <a:p>
            <a:pPr lvl="1"/>
            <a:endParaRPr lang="en-US"/>
          </a:p>
          <a:p>
            <a:r>
              <a:rPr lang="en-US"/>
              <a:t>Best use of time</a:t>
            </a:r>
          </a:p>
          <a:p>
            <a:pPr lvl="1"/>
            <a:r>
              <a:rPr lang="en-US"/>
              <a:t>Broad topics can retrieve a large volume of results</a:t>
            </a:r>
          </a:p>
          <a:p>
            <a:pPr lvl="1"/>
            <a:r>
              <a:rPr lang="en-US"/>
              <a:t>Focused search, plus snowballing can be more efficient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619735-0700-4F51-A6D1-5A2592ACF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8769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7F897-B22B-E844-9744-182E8C9362D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/>
              <a:t>Snowballing: techniques (1)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7008C-9675-3A42-9543-18D2E065FE9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/>
              <a:t>Citation tracking</a:t>
            </a:r>
          </a:p>
          <a:p>
            <a:pPr lvl="1"/>
            <a:r>
              <a:rPr lang="en-US" sz="3500"/>
              <a:t>Forward</a:t>
            </a:r>
          </a:p>
          <a:p>
            <a:pPr lvl="1"/>
            <a:r>
              <a:rPr lang="en-US" sz="3500"/>
              <a:t>Backward</a:t>
            </a:r>
          </a:p>
          <a:p>
            <a:r>
              <a:rPr lang="en-US" sz="3600"/>
              <a:t>Related articles</a:t>
            </a:r>
          </a:p>
          <a:p>
            <a:r>
              <a:rPr lang="en-US" sz="3600"/>
              <a:t>Grey literature searching</a:t>
            </a:r>
          </a:p>
          <a:p>
            <a:endParaRPr lang="en-US" sz="360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B13EFA-1857-7C44-AEF2-A9B53DC4A9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63344" y="2732756"/>
            <a:ext cx="2808312" cy="141632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/>
              <a:t>Beware of getting trapped in a bubble</a:t>
            </a:r>
          </a:p>
        </p:txBody>
      </p:sp>
      <p:sp>
        <p:nvSpPr>
          <p:cNvPr id="5" name="Oval 4" descr="Circle surrounding text for emphasis">
            <a:extLst>
              <a:ext uri="{FF2B5EF4-FFF2-40B4-BE49-F238E27FC236}">
                <a16:creationId xmlns:a16="http://schemas.microsoft.com/office/drawing/2014/main" id="{1A027CDB-C3E8-5644-BF3A-53F2024E02C9}"/>
              </a:ext>
            </a:extLst>
          </p:cNvPr>
          <p:cNvSpPr/>
          <p:nvPr/>
        </p:nvSpPr>
        <p:spPr>
          <a:xfrm>
            <a:off x="5011316" y="1772816"/>
            <a:ext cx="3312368" cy="3096344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BC949A-B713-4215-82F6-03B65DF54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6329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7F897-B22B-E844-9744-182E8C9362D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/>
              <a:t>Snowballing: techniques (2)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7008C-9675-3A42-9543-18D2E065F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/>
          </a:bodyPr>
          <a:lstStyle/>
          <a:p>
            <a:r>
              <a:rPr lang="en-US"/>
              <a:t>Citation tracking</a:t>
            </a:r>
          </a:p>
          <a:p>
            <a:pPr lvl="1"/>
            <a:r>
              <a:rPr lang="en-US">
                <a:hlinkClick r:id="rId2"/>
              </a:rPr>
              <a:t>Google Scholar</a:t>
            </a:r>
            <a:r>
              <a:rPr lang="en-US"/>
              <a:t>, </a:t>
            </a:r>
            <a:r>
              <a:rPr lang="en-US" err="1">
                <a:hlinkClick r:id="rId3"/>
              </a:rPr>
              <a:t>LENS.org</a:t>
            </a:r>
            <a:r>
              <a:rPr lang="en-US"/>
              <a:t>, </a:t>
            </a:r>
            <a:r>
              <a:rPr lang="en-US">
                <a:hlinkClick r:id="rId4"/>
              </a:rPr>
              <a:t>Scopus</a:t>
            </a:r>
            <a:r>
              <a:rPr lang="en-US"/>
              <a:t>, </a:t>
            </a:r>
            <a:r>
              <a:rPr lang="en-US">
                <a:hlinkClick r:id="rId5"/>
              </a:rPr>
              <a:t>Web of Science</a:t>
            </a:r>
            <a:endParaRPr lang="en-US"/>
          </a:p>
          <a:p>
            <a:r>
              <a:rPr lang="en-US"/>
              <a:t>Related articles</a:t>
            </a:r>
          </a:p>
          <a:p>
            <a:pPr lvl="1"/>
            <a:r>
              <a:rPr lang="en-US">
                <a:hlinkClick r:id="rId2"/>
              </a:rPr>
              <a:t>Google Scholar</a:t>
            </a:r>
            <a:r>
              <a:rPr lang="en-US"/>
              <a:t>, </a:t>
            </a:r>
            <a:r>
              <a:rPr lang="en-US" err="1">
                <a:hlinkClick r:id="rId3"/>
              </a:rPr>
              <a:t>LENS.org</a:t>
            </a:r>
            <a:r>
              <a:rPr lang="en-US"/>
              <a:t>, </a:t>
            </a:r>
            <a:r>
              <a:rPr lang="en-US">
                <a:hlinkClick r:id="rId6"/>
              </a:rPr>
              <a:t>PubMed</a:t>
            </a:r>
            <a:endParaRPr lang="en-US"/>
          </a:p>
          <a:p>
            <a:r>
              <a:rPr lang="en-US"/>
              <a:t>Author linking in databases</a:t>
            </a:r>
          </a:p>
          <a:p>
            <a:r>
              <a:rPr lang="en-US"/>
              <a:t>Searching for study IDs</a:t>
            </a:r>
          </a:p>
          <a:p>
            <a:r>
              <a:rPr lang="en-US"/>
              <a:t>Author/organizational web-sites</a:t>
            </a:r>
          </a:p>
          <a:p>
            <a:pPr marL="0" indent="0">
              <a:buNone/>
            </a:pPr>
            <a:endParaRPr lang="en-US"/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20FF4C-C93E-4E21-BDF7-61C7EAA0A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2611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7F897-B22B-E844-9744-182E8C9362D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/>
              <a:t>Snowballing: techniques (3)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7008C-9675-3A42-9543-18D2E065F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/>
              <a:t>Grey literature searching</a:t>
            </a:r>
          </a:p>
          <a:p>
            <a:r>
              <a:rPr lang="en-US"/>
              <a:t>Web searching</a:t>
            </a:r>
          </a:p>
          <a:p>
            <a:pPr lvl="1"/>
            <a:r>
              <a:rPr lang="en-US">
                <a:hlinkClick r:id="rId3"/>
              </a:rPr>
              <a:t>Google</a:t>
            </a:r>
            <a:r>
              <a:rPr lang="en-US"/>
              <a:t>, </a:t>
            </a:r>
            <a:r>
              <a:rPr lang="en-US">
                <a:hlinkClick r:id="rId4"/>
              </a:rPr>
              <a:t>DuckDuckGo</a:t>
            </a:r>
            <a:endParaRPr lang="en-US"/>
          </a:p>
          <a:p>
            <a:r>
              <a:rPr lang="en-US"/>
              <a:t>Specialist resources</a:t>
            </a:r>
          </a:p>
          <a:p>
            <a:pPr lvl="1"/>
            <a:r>
              <a:rPr lang="en-US"/>
              <a:t>Conference abstracts – conference web-sites</a:t>
            </a:r>
          </a:p>
          <a:p>
            <a:pPr lvl="1"/>
            <a:r>
              <a:rPr lang="en-US"/>
              <a:t>Guidelines – </a:t>
            </a:r>
            <a:r>
              <a:rPr lang="en-US">
                <a:hlinkClick r:id="rId5"/>
              </a:rPr>
              <a:t>TRIP</a:t>
            </a:r>
            <a:r>
              <a:rPr lang="en-US"/>
              <a:t>, </a:t>
            </a:r>
            <a:r>
              <a:rPr lang="en-US">
                <a:hlinkClick r:id="rId6"/>
              </a:rPr>
              <a:t>NICE guidance</a:t>
            </a:r>
            <a:endParaRPr lang="en-US"/>
          </a:p>
          <a:p>
            <a:pPr lvl="1"/>
            <a:r>
              <a:rPr lang="en-US"/>
              <a:t>Reports – organizational websites</a:t>
            </a:r>
          </a:p>
          <a:p>
            <a:pPr lvl="1"/>
            <a:r>
              <a:rPr lang="en-US"/>
              <a:t>Preprints – </a:t>
            </a:r>
            <a:r>
              <a:rPr lang="en-US" err="1">
                <a:hlinkClick r:id="rId7"/>
              </a:rPr>
              <a:t>medRxiv</a:t>
            </a:r>
            <a:r>
              <a:rPr lang="en-US"/>
              <a:t>, </a:t>
            </a:r>
            <a:r>
              <a:rPr lang="en-US" err="1">
                <a:hlinkClick r:id="rId8"/>
              </a:rPr>
              <a:t>bioRxiv</a:t>
            </a:r>
            <a:r>
              <a:rPr lang="en-US"/>
              <a:t>, </a:t>
            </a:r>
            <a:r>
              <a:rPr lang="en-US">
                <a:hlinkClick r:id="rId9"/>
              </a:rPr>
              <a:t>Europe PMC</a:t>
            </a:r>
            <a:endParaRPr lang="en-US"/>
          </a:p>
          <a:p>
            <a:pPr lvl="1"/>
            <a:r>
              <a:rPr lang="en-US"/>
              <a:t>Theses – </a:t>
            </a:r>
            <a:r>
              <a:rPr lang="en-US" err="1">
                <a:hlinkClick r:id="rId10"/>
              </a:rPr>
              <a:t>EThOS</a:t>
            </a:r>
            <a:r>
              <a:rPr lang="en-US"/>
              <a:t>, </a:t>
            </a:r>
            <a:r>
              <a:rPr lang="en-US" err="1">
                <a:hlinkClick r:id="rId11"/>
              </a:rPr>
              <a:t>Proquest</a:t>
            </a:r>
            <a:r>
              <a:rPr lang="en-US">
                <a:hlinkClick r:id="rId11"/>
              </a:rPr>
              <a:t> Dissertations &amp; Theses</a:t>
            </a:r>
            <a:endParaRPr lang="en-US"/>
          </a:p>
          <a:p>
            <a:pPr lvl="1"/>
            <a:r>
              <a:rPr lang="en-US"/>
              <a:t>Trial protocols – </a:t>
            </a:r>
            <a:r>
              <a:rPr lang="en-US">
                <a:hlinkClick r:id="rId12"/>
              </a:rPr>
              <a:t>ClinicalTrials.gov</a:t>
            </a:r>
            <a:r>
              <a:rPr lang="en-US"/>
              <a:t>, </a:t>
            </a:r>
            <a:r>
              <a:rPr lang="en-US">
                <a:hlinkClick r:id="rId13"/>
              </a:rPr>
              <a:t>WHO ICTRP</a:t>
            </a:r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marL="0" indent="0">
              <a:buNone/>
            </a:pPr>
            <a:endParaRPr lang="en-US"/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4484BA-A1BD-40B8-A4B1-576AD3ABE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5387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00A5D-FF28-AE41-B658-CE6544700370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>
            <a:normAutofit fontScale="90000"/>
          </a:bodyPr>
          <a:lstStyle/>
          <a:p>
            <a:r>
              <a:rPr lang="en-US"/>
              <a:t>Managing and organizing 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2D435-604E-1649-B955-2A60B5753C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Reference management software</a:t>
            </a:r>
          </a:p>
          <a:p>
            <a:pPr lvl="1"/>
            <a:r>
              <a:rPr lang="en-US">
                <a:hlinkClick r:id="rId2"/>
              </a:rPr>
              <a:t>Endnote</a:t>
            </a:r>
            <a:r>
              <a:rPr lang="en-US"/>
              <a:t> and </a:t>
            </a:r>
            <a:r>
              <a:rPr lang="en-US">
                <a:hlinkClick r:id="rId3"/>
              </a:rPr>
              <a:t>RefWorks</a:t>
            </a:r>
            <a:r>
              <a:rPr lang="en-US"/>
              <a:t> (OU subscription)</a:t>
            </a:r>
          </a:p>
          <a:p>
            <a:pPr lvl="1"/>
            <a:r>
              <a:rPr lang="en-US">
                <a:hlinkClick r:id="rId4"/>
              </a:rPr>
              <a:t>Zotero</a:t>
            </a:r>
            <a:r>
              <a:rPr lang="en-US"/>
              <a:t> (Free)</a:t>
            </a:r>
          </a:p>
          <a:p>
            <a:r>
              <a:rPr lang="en-US"/>
              <a:t>Review management software</a:t>
            </a:r>
          </a:p>
          <a:p>
            <a:pPr lvl="1"/>
            <a:r>
              <a:rPr lang="en-US" err="1">
                <a:hlinkClick r:id="rId5"/>
              </a:rPr>
              <a:t>Covidence</a:t>
            </a:r>
            <a:r>
              <a:rPr lang="en-US"/>
              <a:t> and </a:t>
            </a:r>
            <a:r>
              <a:rPr lang="en-US">
                <a:hlinkClick r:id="rId6"/>
              </a:rPr>
              <a:t>EPPI-Reviewe</a:t>
            </a:r>
            <a:r>
              <a:rPr lang="en-US"/>
              <a:t>r (Subscription)</a:t>
            </a:r>
          </a:p>
          <a:p>
            <a:pPr lvl="1"/>
            <a:r>
              <a:rPr lang="en-US">
                <a:hlinkClick r:id="rId7"/>
              </a:rPr>
              <a:t>Rayyan</a:t>
            </a:r>
            <a:r>
              <a:rPr lang="en-US"/>
              <a:t> and </a:t>
            </a:r>
            <a:r>
              <a:rPr lang="en-US">
                <a:hlinkClick r:id="rId8"/>
              </a:rPr>
              <a:t>SR-Accelerator</a:t>
            </a:r>
            <a:r>
              <a:rPr lang="en-US"/>
              <a:t> (Free)</a:t>
            </a:r>
          </a:p>
          <a:p>
            <a:r>
              <a:rPr lang="en-US">
                <a:hlinkClick r:id="rId9"/>
              </a:rPr>
              <a:t>SR Toolbox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6EC18C-CAC4-40E5-8FB3-58623DDF0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2417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FC87A-8B7B-F64E-8A66-0E61FEAF21B1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/>
              <a:t>Keeping up-to-date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384F5-44FD-D749-9BD0-F0B617667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Once you’ve run your searches you might want to be notified of new research on your topic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Email alerts</a:t>
            </a:r>
          </a:p>
          <a:p>
            <a:r>
              <a:rPr lang="en-US"/>
              <a:t>RSS feeds</a:t>
            </a:r>
          </a:p>
          <a:p>
            <a:r>
              <a:rPr lang="en-US">
                <a:hlinkClick r:id="rId2"/>
              </a:rPr>
              <a:t>Journal TOCs</a:t>
            </a:r>
            <a:endParaRPr lang="en-US"/>
          </a:p>
          <a:p>
            <a:r>
              <a:rPr lang="en-US"/>
              <a:t>Twitter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6AB607-BD2E-45A7-AD6F-A5E08A674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0594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D9963-7AD7-5B4F-BC23-9712EADAB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188640"/>
            <a:ext cx="8200237" cy="731837"/>
          </a:xfrm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en-US"/>
              <a:t>Types of review</a:t>
            </a:r>
          </a:p>
        </p:txBody>
      </p:sp>
      <p:pic>
        <p:nvPicPr>
          <p:cNvPr id="9" name="Content Placeholder 8" descr="A word cloud illustrating different types of literature review, including systematic review, scoping review, rapid review, umbrella review, realist review and qualitative synthesis.">
            <a:extLst>
              <a:ext uri="{FF2B5EF4-FFF2-40B4-BE49-F238E27FC236}">
                <a16:creationId xmlns:a16="http://schemas.microsoft.com/office/drawing/2014/main" id="{F40E5380-6141-6A4F-98F2-1DCDE35005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532" y="1196752"/>
            <a:ext cx="6982936" cy="4869897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D49F7EE-9F08-FB49-A490-655C41F147F1}"/>
              </a:ext>
            </a:extLst>
          </p:cNvPr>
          <p:cNvSpPr txBox="1"/>
          <p:nvPr/>
        </p:nvSpPr>
        <p:spPr>
          <a:xfrm>
            <a:off x="-16864" y="6253861"/>
            <a:ext cx="4804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Read more: </a:t>
            </a:r>
            <a:r>
              <a:rPr lang="en-US" sz="2400">
                <a:hlinkClick r:id="rId3"/>
              </a:rPr>
              <a:t>Booth &amp; Grant, 2009</a:t>
            </a:r>
            <a:endParaRPr lang="en-US" sz="240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9E6A38E-AFBC-426C-BCD9-39E80C6DF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9563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83AF1-E527-F745-AF4E-5E0F6DC027D2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/>
              <a:t>Search process: Note taking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F8FD4-4442-4C40-99BA-D122AEAB7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At some point, you’ll write up your review. To report the search accurately keep notes on:</a:t>
            </a:r>
          </a:p>
          <a:p>
            <a:r>
              <a:rPr lang="en-US"/>
              <a:t>Search terms used – full search strategy for each database</a:t>
            </a:r>
          </a:p>
          <a:p>
            <a:r>
              <a:rPr lang="en-US"/>
              <a:t>Limits applied</a:t>
            </a:r>
          </a:p>
          <a:p>
            <a:r>
              <a:rPr lang="en-US"/>
              <a:t>Databases &amp; web-sites searched</a:t>
            </a:r>
          </a:p>
          <a:p>
            <a:r>
              <a:rPr lang="en-US"/>
              <a:t>Date of search</a:t>
            </a:r>
          </a:p>
          <a:p>
            <a:r>
              <a:rPr lang="en-US"/>
              <a:t>Snowballing methods used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67321A-A394-4444-ACB2-6E097DA2D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4565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7F923-17D6-ED4C-B23E-DCC34BDF1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Search process: questions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625467-D1FD-B948-8753-D1A1547903A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/>
              <a:t>Contact us </a:t>
            </a:r>
          </a:p>
          <a:p>
            <a:pPr marL="0" indent="0">
              <a:buNone/>
            </a:pPr>
            <a:r>
              <a:rPr lang="en-US" sz="2200">
                <a:hlinkClick r:id="rId2"/>
              </a:rPr>
              <a:t>hcl-enquiries@bodleian.ox.ac.uk</a:t>
            </a:r>
            <a:r>
              <a:rPr lang="en-US" sz="2200"/>
              <a:t> </a:t>
            </a:r>
          </a:p>
          <a:p>
            <a:pPr marL="0" indent="0">
              <a:buNone/>
            </a:pPr>
            <a:endParaRPr lang="en-US" sz="2200"/>
          </a:p>
          <a:p>
            <a:r>
              <a:rPr lang="en-US" err="1"/>
              <a:t>LibGuides</a:t>
            </a:r>
            <a:endParaRPr lang="en-US"/>
          </a:p>
          <a:p>
            <a:pPr lvl="1"/>
            <a:r>
              <a:rPr lang="en-US">
                <a:hlinkClick r:id="rId3"/>
              </a:rPr>
              <a:t>Systematic Reviews</a:t>
            </a:r>
            <a:endParaRPr lang="en-US"/>
          </a:p>
          <a:p>
            <a:pPr lvl="1"/>
            <a:r>
              <a:rPr lang="en-US">
                <a:hlinkClick r:id="rId4"/>
              </a:rPr>
              <a:t>Medical Researchers: Research Resources</a:t>
            </a:r>
            <a:endParaRPr lang="en-US"/>
          </a:p>
          <a:p>
            <a:pPr marL="457200" lvl="1" indent="0">
              <a:buNone/>
            </a:pPr>
            <a:endParaRPr lang="en-US"/>
          </a:p>
          <a:p>
            <a:r>
              <a:rPr lang="en-US"/>
              <a:t>Resource list</a:t>
            </a:r>
          </a:p>
          <a:p>
            <a:pPr lvl="1"/>
            <a:endParaRPr lang="en-US" sz="1800"/>
          </a:p>
        </p:txBody>
      </p:sp>
      <p:pic>
        <p:nvPicPr>
          <p:cNvPr id="7" name="Content Placeholder 6" descr="Picture of question marks">
            <a:extLst>
              <a:ext uri="{FF2B5EF4-FFF2-40B4-BE49-F238E27FC236}">
                <a16:creationId xmlns:a16="http://schemas.microsoft.com/office/drawing/2014/main" id="{047BAF00-E740-2944-8B38-2FBB3ED1DCF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4459544" y="1600200"/>
            <a:ext cx="4432936" cy="3237930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ABC4FF8-9593-764E-84FE-7EF8CE096335}"/>
              </a:ext>
            </a:extLst>
          </p:cNvPr>
          <p:cNvSpPr txBox="1"/>
          <p:nvPr/>
        </p:nvSpPr>
        <p:spPr>
          <a:xfrm>
            <a:off x="5364088" y="6467946"/>
            <a:ext cx="35283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6" tooltip="https://owl.excelsior.edu/writing-process/prewriting-strategies/prewriting-strategies-asking-defining-questions/"/>
              </a:rPr>
              <a:t>This image</a:t>
            </a:r>
            <a:r>
              <a:rPr lang="en-US" sz="900"/>
              <a:t> by Unknown Author is licensed under </a:t>
            </a:r>
            <a:r>
              <a:rPr lang="en-US" sz="900">
                <a:hlinkClick r:id="rId7" tooltip="https://creativecommons.org/licenses/by/3.0/"/>
              </a:rPr>
              <a:t>CC BY</a:t>
            </a:r>
            <a:endParaRPr lang="en-US" sz="90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6C7B8F-4F90-4B7E-9BDC-168F98D04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629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F9F25-55C5-CD48-827A-5EECBE1A1D58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/>
              <a:t>Search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6B37E-12E0-154C-92CF-974A0AB1C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What is your topic / research question?</a:t>
            </a:r>
          </a:p>
          <a:p>
            <a:r>
              <a:rPr lang="en-US"/>
              <a:t>What research will help you answer it?</a:t>
            </a:r>
          </a:p>
          <a:p>
            <a:r>
              <a:rPr lang="en-US"/>
              <a:t>Where will you find it?</a:t>
            </a:r>
          </a:p>
          <a:p>
            <a:r>
              <a:rPr lang="en-US"/>
              <a:t>How will you search to find it?</a:t>
            </a:r>
          </a:p>
          <a:p>
            <a:r>
              <a:rPr lang="en-US"/>
              <a:t>How will you keep up-to-date with new research?</a:t>
            </a:r>
          </a:p>
          <a:p>
            <a:r>
              <a:rPr lang="en-US"/>
              <a:t>How will you organize what you find?</a:t>
            </a:r>
          </a:p>
          <a:p>
            <a:r>
              <a:rPr lang="en-US"/>
              <a:t>How will you write up the search process?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F2F796-2DF0-4951-BB54-5CAC948C9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846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D74EE-FD54-174D-A350-53EDBC7AA814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/>
              <a:t>What’s your topic?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E5DB6-7EDE-D94A-812D-B60984205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0546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Background questions</a:t>
            </a:r>
            <a:endParaRPr lang="en-GB" dirty="0"/>
          </a:p>
          <a:p>
            <a:pPr lvl="1"/>
            <a:r>
              <a:rPr lang="en-GB" dirty="0"/>
              <a:t>What are electronic cigarettes?</a:t>
            </a:r>
            <a:endParaRPr lang="en-GB" dirty="0">
              <a:cs typeface="Calibri"/>
            </a:endParaRPr>
          </a:p>
          <a:p>
            <a:pPr lvl="1"/>
            <a:r>
              <a:rPr lang="en-GB" dirty="0"/>
              <a:t>How many adults in the UK use electronic cigarettes?</a:t>
            </a:r>
            <a:endParaRPr lang="en-US" dirty="0"/>
          </a:p>
          <a:p>
            <a:pPr lvl="1"/>
            <a:r>
              <a:rPr lang="en-GB" dirty="0"/>
              <a:t>How are electronic cigarettes regulated in the UK</a:t>
            </a:r>
            <a:endParaRPr lang="en-US" dirty="0"/>
          </a:p>
          <a:p>
            <a:r>
              <a:rPr lang="en-US" dirty="0"/>
              <a:t>Foreground questions</a:t>
            </a:r>
          </a:p>
          <a:p>
            <a:pPr lvl="1"/>
            <a:r>
              <a:rPr lang="en-GB" dirty="0"/>
              <a:t>Are electronic cigarettes effective in promoting smoking cessation?</a:t>
            </a:r>
            <a:endParaRPr lang="en-US" dirty="0">
              <a:cs typeface="Calibri"/>
            </a:endParaRPr>
          </a:p>
          <a:p>
            <a:pPr lvl="1"/>
            <a:r>
              <a:rPr lang="en-GB" dirty="0"/>
              <a:t>Is vaping safe for pregnant women?</a:t>
            </a:r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E1ED5A-ECB0-42EE-8BC6-D3960A3F4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998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7F39A-9C11-5148-83A1-5C2B3298BA87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/>
              <a:t>What type of publication?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E24C03-6F0C-F84C-B49A-EA02FB4176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FF0000"/>
            </a:solidFill>
          </a:ln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>
                <a:ea typeface="+mn-lt"/>
                <a:cs typeface="+mn-lt"/>
              </a:rPr>
              <a:t>Background questions</a:t>
            </a:r>
            <a:br>
              <a:rPr lang="en-US" dirty="0"/>
            </a:br>
            <a:endParaRPr lang="en-US">
              <a:ea typeface="+mn-lt"/>
              <a:cs typeface="+mn-lt"/>
            </a:endParaRPr>
          </a:p>
          <a:p>
            <a:pPr lvl="1"/>
            <a:r>
              <a:rPr lang="en-US" sz="2800" dirty="0">
                <a:ea typeface="+mn-lt"/>
                <a:cs typeface="+mn-lt"/>
              </a:rPr>
              <a:t>Books</a:t>
            </a:r>
            <a:endParaRPr lang="en-US" sz="2800">
              <a:ea typeface="+mn-lt"/>
              <a:cs typeface="+mn-lt"/>
            </a:endParaRPr>
          </a:p>
          <a:p>
            <a:pPr lvl="1"/>
            <a:r>
              <a:rPr lang="en-US" sz="2800" dirty="0">
                <a:ea typeface="+mn-lt"/>
                <a:cs typeface="+mn-lt"/>
              </a:rPr>
              <a:t>Reports</a:t>
            </a:r>
            <a:endParaRPr lang="en-US" sz="2800">
              <a:ea typeface="+mn-lt"/>
              <a:cs typeface="+mn-lt"/>
            </a:endParaRPr>
          </a:p>
          <a:p>
            <a:pPr lvl="1"/>
            <a:r>
              <a:rPr lang="en-US" sz="2800" dirty="0">
                <a:ea typeface="+mn-lt"/>
                <a:cs typeface="+mn-lt"/>
              </a:rPr>
              <a:t>Official publications</a:t>
            </a:r>
            <a:endParaRPr lang="en-US" sz="2800">
              <a:ea typeface="+mn-lt"/>
              <a:cs typeface="+mn-lt"/>
            </a:endParaRPr>
          </a:p>
          <a:p>
            <a:pPr lvl="1"/>
            <a:r>
              <a:rPr lang="en-US" sz="2800" dirty="0">
                <a:ea typeface="+mn-lt"/>
                <a:cs typeface="+mn-lt"/>
              </a:rPr>
              <a:t>Websites</a:t>
            </a:r>
            <a:endParaRPr lang="en-US" sz="2800" b="1">
              <a:cs typeface="Calibri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D7FB962-9CC0-294F-8FDC-90EC809AAD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FF0000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US"/>
              <a:t>Foreground questions</a:t>
            </a:r>
            <a:br>
              <a:rPr lang="en-US"/>
            </a:br>
            <a:endParaRPr lang="en-US"/>
          </a:p>
          <a:p>
            <a:pPr lvl="1"/>
            <a:r>
              <a:rPr lang="en-US" sz="2800"/>
              <a:t>Journal articles</a:t>
            </a:r>
          </a:p>
          <a:p>
            <a:pPr lvl="1"/>
            <a:r>
              <a:rPr lang="en-US" sz="2800"/>
              <a:t>Preprints</a:t>
            </a:r>
          </a:p>
          <a:p>
            <a:pPr lvl="1"/>
            <a:r>
              <a:rPr lang="en-US" sz="2800"/>
              <a:t>Conference abstracts</a:t>
            </a:r>
          </a:p>
          <a:p>
            <a:pPr lvl="1"/>
            <a:r>
              <a:rPr lang="en-US" sz="2800"/>
              <a:t>Study protocols</a:t>
            </a:r>
          </a:p>
          <a:p>
            <a:pPr lvl="1"/>
            <a:r>
              <a:rPr lang="en-US" sz="2800"/>
              <a:t>Theses/dissertations</a:t>
            </a:r>
          </a:p>
          <a:p>
            <a:pPr lvl="1"/>
            <a:r>
              <a:rPr lang="en-US" sz="2800"/>
              <a:t>Reports</a:t>
            </a:r>
          </a:p>
          <a:p>
            <a:pPr lvl="1"/>
            <a:r>
              <a:rPr lang="en-US" sz="2800"/>
              <a:t>Official publications</a:t>
            </a:r>
          </a:p>
          <a:p>
            <a:pPr lvl="1"/>
            <a:r>
              <a:rPr lang="en-US" sz="2800"/>
              <a:t>Websites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59BA989-97B4-42FA-81CB-B1588E79E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741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B47E19B-CEC2-5B4F-AE0D-E3D12BA08120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/>
              <a:t>Where to search?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ED86E9-FD33-C547-85EE-4893C3A51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/>
              <a:t>Library catalogue</a:t>
            </a:r>
          </a:p>
          <a:p>
            <a:pPr lvl="1"/>
            <a:r>
              <a:rPr lang="en-US"/>
              <a:t>Books, online journals, theses, databases…</a:t>
            </a:r>
          </a:p>
          <a:p>
            <a:r>
              <a:rPr lang="en-US"/>
              <a:t>Bibliographic databases</a:t>
            </a:r>
          </a:p>
          <a:p>
            <a:pPr lvl="1"/>
            <a:r>
              <a:rPr lang="en-US"/>
              <a:t>Articles</a:t>
            </a:r>
          </a:p>
          <a:p>
            <a:pPr lvl="1"/>
            <a:r>
              <a:rPr lang="en-US"/>
              <a:t>Books and chapters, conference abstracts, theses, reports – in some but not all databases</a:t>
            </a:r>
          </a:p>
          <a:p>
            <a:r>
              <a:rPr lang="en-US"/>
              <a:t>Online repositories</a:t>
            </a:r>
          </a:p>
          <a:p>
            <a:pPr lvl="1"/>
            <a:r>
              <a:rPr lang="en-US"/>
              <a:t>Study protocols and preprints</a:t>
            </a:r>
          </a:p>
          <a:p>
            <a:r>
              <a:rPr lang="en-US"/>
              <a:t>Websites</a:t>
            </a:r>
            <a:endParaRPr lang="en-US">
              <a:cs typeface="Calibri"/>
            </a:endParaRPr>
          </a:p>
          <a:p>
            <a:pPr lvl="1"/>
            <a:r>
              <a:rPr lang="en-US"/>
              <a:t>Anything and “everything”…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9834D93-F4F0-48E5-9B64-9591E75DC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227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EF5A914-452E-634F-9DD3-8E25AB78DFD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>
            <a:normAutofit fontScale="90000"/>
          </a:bodyPr>
          <a:lstStyle/>
          <a:p>
            <a:r>
              <a:rPr lang="en-US"/>
              <a:t>Background question: How to search?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1D989A2-5A64-B54B-A010-493BCA60E660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/>
              <a:t>Library catalogue </a:t>
            </a:r>
          </a:p>
          <a:p>
            <a:pPr lvl="1"/>
            <a:r>
              <a:rPr lang="en-US"/>
              <a:t>Searching </a:t>
            </a:r>
            <a:r>
              <a:rPr lang="en-US">
                <a:hlinkClick r:id="rId2"/>
              </a:rPr>
              <a:t>SOLO: Top tips</a:t>
            </a:r>
            <a:endParaRPr lang="en-US"/>
          </a:p>
          <a:p>
            <a:r>
              <a:rPr lang="en-US"/>
              <a:t>Web searching</a:t>
            </a:r>
          </a:p>
          <a:p>
            <a:pPr lvl="1"/>
            <a:r>
              <a:rPr lang="en-US"/>
              <a:t>Academic web – </a:t>
            </a:r>
            <a:r>
              <a:rPr lang="en-US">
                <a:hlinkClick r:id="rId3"/>
              </a:rPr>
              <a:t>Google Scholar</a:t>
            </a:r>
            <a:r>
              <a:rPr lang="en-US"/>
              <a:t>, </a:t>
            </a:r>
            <a:r>
              <a:rPr lang="en-US" err="1">
                <a:hlinkClick r:id="rId4"/>
              </a:rPr>
              <a:t>LENS.org</a:t>
            </a:r>
            <a:endParaRPr lang="en-US"/>
          </a:p>
          <a:p>
            <a:pPr lvl="1"/>
            <a:r>
              <a:rPr lang="en-US"/>
              <a:t>Search engines – </a:t>
            </a:r>
            <a:r>
              <a:rPr lang="en-US">
                <a:hlinkClick r:id="rId5"/>
              </a:rPr>
              <a:t>Google</a:t>
            </a:r>
            <a:r>
              <a:rPr lang="en-US"/>
              <a:t>, </a:t>
            </a:r>
            <a:r>
              <a:rPr lang="en-US">
                <a:hlinkClick r:id="rId6"/>
              </a:rPr>
              <a:t>DuckDuckGo</a:t>
            </a:r>
            <a:endParaRPr lang="en-US"/>
          </a:p>
          <a:p>
            <a:pPr lvl="1"/>
            <a:r>
              <a:rPr lang="en-US"/>
              <a:t>Individual websites – search or browse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64D498B-A0BA-462D-9682-57D0F8F8E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988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9A4B8-9B76-3F4F-B260-C1F75AE31902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/>
              <a:t>Break </a:t>
            </a:r>
            <a:r>
              <a:rPr lang="en-US">
                <a:solidFill>
                  <a:srgbClr val="000000"/>
                </a:solidFill>
              </a:rPr>
              <a:t>1</a:t>
            </a:r>
            <a:endParaRPr lang="en-US">
              <a:solidFill>
                <a:schemeClr val="bg1"/>
              </a:solidFill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71478-9262-F14B-B79A-302D29734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F9948B-EF5C-4F30-9092-31526BD63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64F97-6EE4-42D7-BD97-1413B7AC967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5466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31"/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31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Introduction to Searching  How to find literature on a topic in medicine and health care </vt:lpstr>
      <vt:lpstr>Why do a literature review?</vt:lpstr>
      <vt:lpstr>Types of review</vt:lpstr>
      <vt:lpstr>Search process</vt:lpstr>
      <vt:lpstr>What’s your topic?</vt:lpstr>
      <vt:lpstr>What type of publication?</vt:lpstr>
      <vt:lpstr>Where to search?</vt:lpstr>
      <vt:lpstr>Background question: How to search?</vt:lpstr>
      <vt:lpstr>Break 1</vt:lpstr>
      <vt:lpstr>Foreground question: How to search?</vt:lpstr>
      <vt:lpstr>Structured search: search concepts (1)</vt:lpstr>
      <vt:lpstr>Structured search: search concepts (2)</vt:lpstr>
      <vt:lpstr>Structured search: PICO (1)</vt:lpstr>
      <vt:lpstr>Structured search: PICO (2)</vt:lpstr>
      <vt:lpstr>Structured search: search terms</vt:lpstr>
      <vt:lpstr>Structured search: combining terms (1)</vt:lpstr>
      <vt:lpstr>Structured search: combining terms (2)</vt:lpstr>
      <vt:lpstr>Structured search: shortcuts</vt:lpstr>
      <vt:lpstr>Structured search: applying limits</vt:lpstr>
      <vt:lpstr>Structured search: subject search</vt:lpstr>
      <vt:lpstr>Structured search: databases</vt:lpstr>
      <vt:lpstr>Break 2</vt:lpstr>
      <vt:lpstr>Foreground question: How to search?</vt:lpstr>
      <vt:lpstr>Snowballing: Why do it?</vt:lpstr>
      <vt:lpstr>Snowballing: techniques (1)</vt:lpstr>
      <vt:lpstr>Snowballing: techniques (2)</vt:lpstr>
      <vt:lpstr>Snowballing: techniques (3)</vt:lpstr>
      <vt:lpstr>Managing and organizing references</vt:lpstr>
      <vt:lpstr>Keeping up-to-date</vt:lpstr>
      <vt:lpstr>Search process: Note taking</vt:lpstr>
      <vt:lpstr>Search process: questions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slide</dc:title>
  <dc:creator>Nia Wyn Roberts</dc:creator>
  <cp:revision>60</cp:revision>
  <cp:lastPrinted>2017-10-10T13:48:59Z</cp:lastPrinted>
  <dcterms:created xsi:type="dcterms:W3CDTF">2017-10-02T13:45:55Z</dcterms:created>
  <dcterms:modified xsi:type="dcterms:W3CDTF">2022-10-13T10:37:49Z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CBF73F06-B16E-406C-8730-5A7374EB009B</vt:lpwstr>
  </property>
  <property fmtid="{D5CDD505-2E9C-101B-9397-08002B2CF9AE}" pid="3" name="ArticulatePath">
    <vt:lpwstr>Researchers_Searching_Jan2019</vt:lpwstr>
  </property>
</Properties>
</file>